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5" r:id="rId3"/>
    <p:sldMasterId id="2147485520" r:id="rId4"/>
    <p:sldMasterId id="2147485521" r:id="rId5"/>
    <p:sldMasterId id="2147483648" r:id="rId6"/>
  </p:sldMasterIdLst>
  <p:notesMasterIdLst>
    <p:notesMasterId r:id="rId41"/>
  </p:notesMasterIdLst>
  <p:sldIdLst>
    <p:sldId id="265" r:id="rId7"/>
    <p:sldId id="268" r:id="rId8"/>
    <p:sldId id="266" r:id="rId9"/>
    <p:sldId id="310" r:id="rId10"/>
    <p:sldId id="285" r:id="rId11"/>
    <p:sldId id="311" r:id="rId12"/>
    <p:sldId id="313" r:id="rId13"/>
    <p:sldId id="312" r:id="rId14"/>
    <p:sldId id="314" r:id="rId15"/>
    <p:sldId id="315" r:id="rId16"/>
    <p:sldId id="330" r:id="rId17"/>
    <p:sldId id="328" r:id="rId18"/>
    <p:sldId id="319" r:id="rId19"/>
    <p:sldId id="320" r:id="rId20"/>
    <p:sldId id="279" r:id="rId21"/>
    <p:sldId id="280" r:id="rId22"/>
    <p:sldId id="294" r:id="rId23"/>
    <p:sldId id="295" r:id="rId24"/>
    <p:sldId id="326" r:id="rId25"/>
    <p:sldId id="302" r:id="rId26"/>
    <p:sldId id="300" r:id="rId27"/>
    <p:sldId id="299" r:id="rId28"/>
    <p:sldId id="306" r:id="rId29"/>
    <p:sldId id="301" r:id="rId30"/>
    <p:sldId id="325" r:id="rId31"/>
    <p:sldId id="329" r:id="rId32"/>
    <p:sldId id="305" r:id="rId33"/>
    <p:sldId id="297" r:id="rId34"/>
    <p:sldId id="321" r:id="rId35"/>
    <p:sldId id="322" r:id="rId36"/>
    <p:sldId id="323" r:id="rId37"/>
    <p:sldId id="324" r:id="rId38"/>
    <p:sldId id="271" r:id="rId39"/>
    <p:sldId id="307"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CCCCFF"/>
    <a:srgbClr val="9999FF"/>
    <a:srgbClr val="FF9999"/>
    <a:srgbClr val="FF66FF"/>
    <a:srgbClr val="CC00FF"/>
    <a:srgbClr val="FFCC99"/>
    <a:srgbClr val="CCFFFF"/>
    <a:srgbClr val="99FFCC"/>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326" autoAdjust="0"/>
    <p:restoredTop sz="83937" autoAdjust="0"/>
  </p:normalViewPr>
  <p:slideViewPr>
    <p:cSldViewPr snapToGrid="0">
      <p:cViewPr varScale="1">
        <p:scale>
          <a:sx n="60" d="100"/>
          <a:sy n="60" d="100"/>
        </p:scale>
        <p:origin x="78" y="318"/>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6AEEE0-4155-47E7-BAD8-531D0FD9D488}" type="datetimeFigureOut">
              <a:rPr lang="en-NZ" smtClean="0"/>
              <a:t>3/09/2024</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7D7803-8999-46BF-8B6A-002423939F01}" type="slidenum">
              <a:rPr lang="en-NZ" smtClean="0"/>
              <a:t>‹#›</a:t>
            </a:fld>
            <a:endParaRPr lang="en-NZ"/>
          </a:p>
        </p:txBody>
      </p:sp>
    </p:spTree>
    <p:extLst>
      <p:ext uri="{BB962C8B-B14F-4D97-AF65-F5344CB8AC3E}">
        <p14:creationId xmlns:p14="http://schemas.microsoft.com/office/powerpoint/2010/main" val="2973698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my.clevelandclinic.org/health/symptoms/23154-neurodivergen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my.clevelandclinic.org/health/symptoms/23154-neurodivergent"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orkresearch.aut.ac.nz/__data/assets/pdf_file/0008/522827/An-empirical-portrait-of-New-Zealand-adults-living-with-low-literacy-and-numeracy-skills_report.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orkresearch.aut.ac.nz/__data/assets/pdf_file/0008/522827/An-empirical-portrait-of-New-Zealand-adults-living-with-low-literacy-and-numeracy-skills_report.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bgr.com/2015/11/09/iphone-vs-samsung-apple-marketshare/"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bgr.com/2015/11/09/iphone-vs-samsung-apple-marketshare/"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theicod.org/en/professional-design/what-is-design/what-is-desig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nteraction-design.org/literature/article/what-is-desig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interaction-design.org/literature/article/what-is-desig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7000"/>
              </a:lnSpc>
              <a:spcBef>
                <a:spcPts val="800"/>
              </a:spcBef>
              <a:spcAft>
                <a:spcPts val="0"/>
              </a:spcAft>
              <a:buNone/>
            </a:pPr>
            <a:r>
              <a:rPr lang="en-US" sz="1200" i="0" dirty="0">
                <a:latin typeface="Calibri"/>
                <a:ea typeface="Calibri"/>
                <a:cs typeface="Calibri"/>
                <a:sym typeface="Calibri"/>
              </a:rPr>
              <a:t>Welcome to the what on earth is design </a:t>
            </a:r>
            <a:r>
              <a:rPr lang="en-US" sz="1200" i="0" dirty="0" err="1">
                <a:latin typeface="Calibri"/>
                <a:ea typeface="Calibri"/>
                <a:cs typeface="Calibri"/>
                <a:sym typeface="Calibri"/>
              </a:rPr>
              <a:t>dropin</a:t>
            </a:r>
            <a:r>
              <a:rPr lang="en-US" sz="1200" i="0" dirty="0">
                <a:latin typeface="Calibri"/>
                <a:ea typeface="Calibri"/>
                <a:cs typeface="Calibri"/>
                <a:sym typeface="Calibri"/>
              </a:rPr>
              <a:t> space</a:t>
            </a:r>
            <a:endParaRPr lang="en-US" i="0" dirty="0"/>
          </a:p>
          <a:p>
            <a:pPr marL="0" marR="0" lvl="0" indent="0" algn="l" defTabSz="914400" rtl="0" eaLnBrk="1" fontAlgn="auto" latinLnBrk="0" hangingPunct="1">
              <a:lnSpc>
                <a:spcPct val="107000"/>
              </a:lnSpc>
              <a:spcBef>
                <a:spcPts val="800"/>
              </a:spcBef>
              <a:spcAft>
                <a:spcPts val="0"/>
              </a:spcAft>
              <a:buClrTx/>
              <a:buSzTx/>
              <a:buFontTx/>
              <a:buNone/>
              <a:tabLst/>
              <a:defRPr/>
            </a:pPr>
            <a:r>
              <a:rPr lang="en-NZ" sz="1800" dirty="0">
                <a:effectLst/>
                <a:latin typeface="Calibri" panose="020F0502020204030204" pitchFamily="34" charset="0"/>
                <a:ea typeface="Calibri" panose="020F0502020204030204" pitchFamily="34" charset="0"/>
              </a:rPr>
              <a:t>These meetings are an informal channel for the Food Regulation designers to share our knowledge, skills and the work we have done in Food Reg and across NZFS. We believe in sharing what we know to empower you to enhance the work you do and </a:t>
            </a:r>
            <a:r>
              <a:rPr lang="en-US" sz="1200" dirty="0">
                <a:latin typeface="Calibri"/>
                <a:ea typeface="Calibri"/>
                <a:cs typeface="Calibri"/>
                <a:sym typeface="Calibri"/>
              </a:rPr>
              <a:t>provide you with new learnings or practical things you can apply to your work </a:t>
            </a:r>
          </a:p>
          <a:p>
            <a:pPr marL="0" lvl="0" indent="0" algn="l" rtl="0">
              <a:lnSpc>
                <a:spcPct val="107000"/>
              </a:lnSpc>
              <a:spcBef>
                <a:spcPts val="800"/>
              </a:spcBef>
              <a:spcAft>
                <a:spcPts val="0"/>
              </a:spcAft>
              <a:buNone/>
            </a:pPr>
            <a:endParaRPr lang="en-US" sz="1200" dirty="0">
              <a:latin typeface="Calibri"/>
              <a:ea typeface="Calibri"/>
              <a:cs typeface="Calibri"/>
              <a:sym typeface="Calibri"/>
            </a:endParaRPr>
          </a:p>
          <a:p>
            <a:endParaRPr lang="en-NZ" dirty="0"/>
          </a:p>
          <a:p>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a:t>
            </a:r>
            <a:r>
              <a:rPr lang="en-NZ" dirty="0">
                <a:solidFill>
                  <a:schemeClr val="bg1"/>
                </a:solidFill>
              </a:rPr>
              <a:t>Disclaimer – </a:t>
            </a:r>
            <a:r>
              <a:rPr lang="en-NZ" dirty="0"/>
              <a:t>I am still learning and aiming for progress, not perfection.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solidFill>
                  <a:schemeClr val="bg1"/>
                </a:solidFill>
              </a:rPr>
              <a:t>The content contains my own opinions not those of MPI</a:t>
            </a: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solidFill>
                  <a:schemeClr val="bg1"/>
                </a:solidFill>
              </a:rPr>
              <a:t>This is based on my own experience and reading on this topic area</a:t>
            </a:r>
          </a:p>
          <a:p>
            <a:endParaRPr lang="en-NZ" dirty="0"/>
          </a:p>
          <a:p>
            <a:endParaRPr lang="en-NZ" dirty="0"/>
          </a:p>
          <a:p>
            <a:r>
              <a:rPr lang="en-NZ" dirty="0"/>
              <a:t>_____________________________________________________________________________________________________________</a:t>
            </a:r>
          </a:p>
          <a:p>
            <a:endParaRPr lang="en-NZ" dirty="0"/>
          </a:p>
        </p:txBody>
      </p:sp>
      <p:sp>
        <p:nvSpPr>
          <p:cNvPr id="4" name="Slide Number Placeholder 3"/>
          <p:cNvSpPr>
            <a:spLocks noGrp="1"/>
          </p:cNvSpPr>
          <p:nvPr>
            <p:ph type="sldNum" sz="quarter" idx="5"/>
          </p:nvPr>
        </p:nvSpPr>
        <p:spPr/>
        <p:txBody>
          <a:bodyPr/>
          <a:lstStyle/>
          <a:p>
            <a:fld id="{FF498D52-3A03-4CBB-8D87-D5F7DEFCA29B}" type="slidenum">
              <a:rPr lang="en-NZ" smtClean="0"/>
              <a:t>1</a:t>
            </a:fld>
            <a:endParaRPr lang="en-NZ"/>
          </a:p>
        </p:txBody>
      </p:sp>
    </p:spTree>
    <p:extLst>
      <p:ext uri="{BB962C8B-B14F-4D97-AF65-F5344CB8AC3E}">
        <p14:creationId xmlns:p14="http://schemas.microsoft.com/office/powerpoint/2010/main" val="4026442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018E766D-78A0-40F6-AE97-3BF8861F01A4}" type="slidenum">
              <a:rPr lang="en-NZ" smtClean="0"/>
              <a:t>10</a:t>
            </a:fld>
            <a:endParaRPr lang="en-NZ"/>
          </a:p>
        </p:txBody>
      </p:sp>
    </p:spTree>
    <p:extLst>
      <p:ext uri="{BB962C8B-B14F-4D97-AF65-F5344CB8AC3E}">
        <p14:creationId xmlns:p14="http://schemas.microsoft.com/office/powerpoint/2010/main" val="3004538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018E766D-78A0-40F6-AE97-3BF8861F01A4}" type="slidenum">
              <a:rPr lang="en-NZ" smtClean="0"/>
              <a:t>11</a:t>
            </a:fld>
            <a:endParaRPr lang="en-NZ"/>
          </a:p>
        </p:txBody>
      </p:sp>
    </p:spTree>
    <p:extLst>
      <p:ext uri="{BB962C8B-B14F-4D97-AF65-F5344CB8AC3E}">
        <p14:creationId xmlns:p14="http://schemas.microsoft.com/office/powerpoint/2010/main" val="2786791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NZ" sz="1800" dirty="0"/>
              <a:t>https://youtu.be/RZLSkWB5Lxk?si=ApS2VSmloWSpYvxp</a:t>
            </a:r>
          </a:p>
          <a:p>
            <a:pPr>
              <a:lnSpc>
                <a:spcPct val="107000"/>
              </a:lnSpc>
              <a:spcAft>
                <a:spcPts val="8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018E766D-78A0-40F6-AE97-3BF8861F01A4}" type="slidenum">
              <a:rPr lang="en-NZ" smtClean="0"/>
              <a:t>12</a:t>
            </a:fld>
            <a:endParaRPr lang="en-NZ"/>
          </a:p>
        </p:txBody>
      </p:sp>
    </p:spTree>
    <p:extLst>
      <p:ext uri="{BB962C8B-B14F-4D97-AF65-F5344CB8AC3E}">
        <p14:creationId xmlns:p14="http://schemas.microsoft.com/office/powerpoint/2010/main" val="121254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hlinkClick r:id="rId3">
                  <a:extLst>
                    <a:ext uri="{A12FA001-AC4F-418D-AE19-62706E023703}">
                      <ahyp:hlinkClr xmlns:ahyp="http://schemas.microsoft.com/office/drawing/2018/hyperlinkcolor" val="tx"/>
                    </a:ext>
                  </a:extLst>
                </a:hlinkClick>
              </a:rPr>
              <a:t>Ref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hlinkClick r:id="rId3">
                  <a:extLst>
                    <a:ext uri="{A12FA001-AC4F-418D-AE19-62706E023703}">
                      <ahyp:hlinkClr xmlns:ahyp="http://schemas.microsoft.com/office/drawing/2018/hyperlinkcolor" val="tx"/>
                    </a:ext>
                  </a:extLst>
                </a:hlinkClick>
              </a:rPr>
              <a:t>https://my.clevelandclinic.org/health/symptoms/23154-neurodivergent</a:t>
            </a:r>
            <a:r>
              <a:rPr lang="en-US" sz="1200" dirty="0">
                <a:solidFill>
                  <a:schemeClr val="tx1"/>
                </a:solidFill>
              </a:rPr>
              <a:t> </a:t>
            </a:r>
          </a:p>
          <a:p>
            <a:endParaRPr lang="en-NZ" dirty="0"/>
          </a:p>
        </p:txBody>
      </p:sp>
      <p:sp>
        <p:nvSpPr>
          <p:cNvPr id="4" name="Slide Number Placeholder 3"/>
          <p:cNvSpPr>
            <a:spLocks noGrp="1"/>
          </p:cNvSpPr>
          <p:nvPr>
            <p:ph type="sldNum" sz="quarter" idx="5"/>
          </p:nvPr>
        </p:nvSpPr>
        <p:spPr/>
        <p:txBody>
          <a:bodyPr/>
          <a:lstStyle/>
          <a:p>
            <a:fld id="{B97D7803-8999-46BF-8B6A-002423939F01}" type="slidenum">
              <a:rPr lang="en-NZ" smtClean="0"/>
              <a:t>13</a:t>
            </a:fld>
            <a:endParaRPr lang="en-NZ"/>
          </a:p>
        </p:txBody>
      </p:sp>
    </p:spTree>
    <p:extLst>
      <p:ext uri="{BB962C8B-B14F-4D97-AF65-F5344CB8AC3E}">
        <p14:creationId xmlns:p14="http://schemas.microsoft.com/office/powerpoint/2010/main" val="2865407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hlinkClick r:id="rId3">
                  <a:extLst>
                    <a:ext uri="{A12FA001-AC4F-418D-AE19-62706E023703}">
                      <ahyp:hlinkClr xmlns:ahyp="http://schemas.microsoft.com/office/drawing/2018/hyperlinkcolor" val="tx"/>
                    </a:ext>
                  </a:extLst>
                </a:hlinkClick>
              </a:rPr>
              <a:t>Ref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hlinkClick r:id="rId3">
                  <a:extLst>
                    <a:ext uri="{A12FA001-AC4F-418D-AE19-62706E023703}">
                      <ahyp:hlinkClr xmlns:ahyp="http://schemas.microsoft.com/office/drawing/2018/hyperlinkcolor" val="tx"/>
                    </a:ext>
                  </a:extLst>
                </a:hlinkClick>
              </a:rPr>
              <a:t>https://my.clevelandclinic.org/health/symptoms/23154-neurodivergent</a:t>
            </a:r>
            <a:r>
              <a:rPr lang="en-US" sz="1200" dirty="0">
                <a:solidFill>
                  <a:schemeClr val="tx1"/>
                </a:solidFill>
              </a:rPr>
              <a:t> </a:t>
            </a:r>
          </a:p>
          <a:p>
            <a:endParaRPr lang="en-NZ" dirty="0"/>
          </a:p>
          <a:p>
            <a:r>
              <a:rPr lang="en-NZ" dirty="0"/>
              <a:t>Stock image</a:t>
            </a:r>
          </a:p>
        </p:txBody>
      </p:sp>
      <p:sp>
        <p:nvSpPr>
          <p:cNvPr id="4" name="Slide Number Placeholder 3"/>
          <p:cNvSpPr>
            <a:spLocks noGrp="1"/>
          </p:cNvSpPr>
          <p:nvPr>
            <p:ph type="sldNum" sz="quarter" idx="5"/>
          </p:nvPr>
        </p:nvSpPr>
        <p:spPr/>
        <p:txBody>
          <a:bodyPr/>
          <a:lstStyle/>
          <a:p>
            <a:fld id="{B97D7803-8999-46BF-8B6A-002423939F01}" type="slidenum">
              <a:rPr lang="en-NZ" smtClean="0"/>
              <a:t>14</a:t>
            </a:fld>
            <a:endParaRPr lang="en-NZ"/>
          </a:p>
        </p:txBody>
      </p:sp>
    </p:spTree>
    <p:extLst>
      <p:ext uri="{BB962C8B-B14F-4D97-AF65-F5344CB8AC3E}">
        <p14:creationId xmlns:p14="http://schemas.microsoft.com/office/powerpoint/2010/main" val="1968970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NZ" b="0" i="0" dirty="0">
              <a:solidFill>
                <a:srgbClr val="555555"/>
              </a:solidFill>
              <a:effectLst/>
              <a:latin typeface="__Roboto_ba6641"/>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b="0" i="0" dirty="0">
                <a:solidFill>
                  <a:srgbClr val="555555"/>
                </a:solidFill>
                <a:effectLst/>
                <a:latin typeface="__Roboto_ba6641"/>
              </a:rPr>
              <a:t>From </a:t>
            </a:r>
            <a:r>
              <a:rPr lang="en-NZ" dirty="0"/>
              <a:t>https://my.clevelandclinic.org/health/diseases/23949-dyscalculia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Stock image</a:t>
            </a:r>
          </a:p>
          <a:p>
            <a:pPr algn="l"/>
            <a:endParaRPr lang="en-NZ" b="0" i="0" dirty="0">
              <a:solidFill>
                <a:srgbClr val="555555"/>
              </a:solidFill>
              <a:effectLst/>
              <a:latin typeface="__Roboto_ba6641"/>
            </a:endParaRPr>
          </a:p>
          <a:p>
            <a:pPr algn="l"/>
            <a:endParaRPr lang="en-NZ" b="0" i="0" dirty="0">
              <a:solidFill>
                <a:srgbClr val="555555"/>
              </a:solidFill>
              <a:effectLst/>
              <a:latin typeface="__Roboto_ba6641"/>
            </a:endParaRPr>
          </a:p>
          <a:p>
            <a:pPr algn="l"/>
            <a:endParaRPr lang="en-NZ" b="0" i="0" dirty="0">
              <a:solidFill>
                <a:srgbClr val="555555"/>
              </a:solidFill>
              <a:effectLst/>
              <a:latin typeface="__Roboto_ba6641"/>
            </a:endParaRPr>
          </a:p>
          <a:p>
            <a:pPr algn="l"/>
            <a:endParaRPr lang="en-NZ" b="0" i="0" dirty="0">
              <a:solidFill>
                <a:srgbClr val="555555"/>
              </a:solidFill>
              <a:effectLst/>
              <a:latin typeface="__Roboto_ba6641"/>
            </a:endParaRPr>
          </a:p>
        </p:txBody>
      </p:sp>
      <p:sp>
        <p:nvSpPr>
          <p:cNvPr id="4" name="Slide Number Placeholder 3"/>
          <p:cNvSpPr>
            <a:spLocks noGrp="1"/>
          </p:cNvSpPr>
          <p:nvPr>
            <p:ph type="sldNum" sz="quarter" idx="5"/>
          </p:nvPr>
        </p:nvSpPr>
        <p:spPr/>
        <p:txBody>
          <a:bodyPr/>
          <a:lstStyle/>
          <a:p>
            <a:fld id="{B97D7803-8999-46BF-8B6A-002423939F01}" type="slidenum">
              <a:rPr lang="en-NZ" smtClean="0"/>
              <a:t>16</a:t>
            </a:fld>
            <a:endParaRPr lang="en-NZ"/>
          </a:p>
        </p:txBody>
      </p:sp>
    </p:spTree>
    <p:extLst>
      <p:ext uri="{BB962C8B-B14F-4D97-AF65-F5344CB8AC3E}">
        <p14:creationId xmlns:p14="http://schemas.microsoft.com/office/powerpoint/2010/main" val="2709379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NZ" b="1" u="sng" dirty="0"/>
              <a:t>Reference</a:t>
            </a:r>
          </a:p>
          <a:p>
            <a:pPr algn="l"/>
            <a:r>
              <a:rPr lang="en-NZ" b="0" u="sng" dirty="0"/>
              <a:t>https://my.clevelandclinic.org/health/diseases/23949-dyscalculia </a:t>
            </a:r>
          </a:p>
          <a:p>
            <a:pPr algn="l"/>
            <a:endParaRPr lang="en-NZ" b="1" u="sng" dirty="0"/>
          </a:p>
          <a:p>
            <a:pPr algn="l"/>
            <a:r>
              <a:rPr lang="en-NZ" b="1" u="sng" dirty="0"/>
              <a:t>Image source</a:t>
            </a:r>
          </a:p>
          <a:p>
            <a:pPr algn="l"/>
            <a:r>
              <a:rPr lang="en-NZ" b="0" u="sng" dirty="0"/>
              <a:t>https://opendata.canterburymaps.govt.nz/ </a:t>
            </a:r>
          </a:p>
          <a:p>
            <a:pPr algn="l"/>
            <a:endParaRPr lang="en-NZ" b="0" i="0" dirty="0">
              <a:solidFill>
                <a:srgbClr val="555555"/>
              </a:solidFill>
              <a:effectLst/>
              <a:latin typeface="__Roboto_ba6641"/>
            </a:endParaRPr>
          </a:p>
          <a:p>
            <a:pPr algn="l"/>
            <a:endParaRPr lang="en-NZ" b="0" i="0" dirty="0">
              <a:solidFill>
                <a:srgbClr val="555555"/>
              </a:solidFill>
              <a:effectLst/>
              <a:latin typeface="__Roboto_ba6641"/>
            </a:endParaRPr>
          </a:p>
        </p:txBody>
      </p:sp>
      <p:sp>
        <p:nvSpPr>
          <p:cNvPr id="4" name="Slide Number Placeholder 3"/>
          <p:cNvSpPr>
            <a:spLocks noGrp="1"/>
          </p:cNvSpPr>
          <p:nvPr>
            <p:ph type="sldNum" sz="quarter" idx="5"/>
          </p:nvPr>
        </p:nvSpPr>
        <p:spPr/>
        <p:txBody>
          <a:bodyPr/>
          <a:lstStyle/>
          <a:p>
            <a:fld id="{B97D7803-8999-46BF-8B6A-002423939F01}" type="slidenum">
              <a:rPr lang="en-NZ" smtClean="0"/>
              <a:t>17</a:t>
            </a:fld>
            <a:endParaRPr lang="en-NZ"/>
          </a:p>
        </p:txBody>
      </p:sp>
    </p:spTree>
    <p:extLst>
      <p:ext uri="{BB962C8B-B14F-4D97-AF65-F5344CB8AC3E}">
        <p14:creationId xmlns:p14="http://schemas.microsoft.com/office/powerpoint/2010/main" val="864865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NZ" b="1" i="0" u="none" dirty="0">
                <a:solidFill>
                  <a:srgbClr val="0B0C0C"/>
                </a:solidFill>
                <a:effectLst/>
                <a:latin typeface="GDS Transport"/>
              </a:rPr>
              <a:t>References</a:t>
            </a:r>
          </a:p>
          <a:p>
            <a:pPr algn="l"/>
            <a:r>
              <a:rPr lang="en-NZ" b="0" i="0" u="sng" dirty="0">
                <a:solidFill>
                  <a:srgbClr val="0B0C0C"/>
                </a:solidFill>
                <a:effectLst/>
                <a:latin typeface="GDS Transport"/>
              </a:rPr>
              <a:t>https://accessiblenumbers.com/about-dyscalculia-low-numeracy-and-maths-anxiety </a:t>
            </a:r>
          </a:p>
          <a:p>
            <a:pPr algn="l"/>
            <a:r>
              <a:rPr lang="en-NZ" b="0" i="0" u="sng" dirty="0">
                <a:solidFill>
                  <a:srgbClr val="0B0C0C"/>
                </a:solidFill>
                <a:effectLst/>
                <a:latin typeface="GDS Transport"/>
              </a:rPr>
              <a:t>https://designnotes.blog.gov.uk/2022/11/28/designing-for-people-with-dyscalculia-and-low-numeracy/</a:t>
            </a:r>
            <a:endParaRPr lang="en-NZ" b="0" i="0" dirty="0">
              <a:solidFill>
                <a:srgbClr val="0B0C0C"/>
              </a:solidFill>
              <a:effectLst/>
              <a:latin typeface="GDS Transpor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b="0" u="sng" dirty="0"/>
              <a:t>https://my.clevelandclinic.org/health/diseases/23949-dyscalculia </a:t>
            </a:r>
            <a:endParaRPr lang="en-NZ" b="0" i="0" dirty="0">
              <a:solidFill>
                <a:srgbClr val="555555"/>
              </a:solidFill>
              <a:effectLst/>
              <a:latin typeface="__Roboto_ba6641"/>
            </a:endParaRPr>
          </a:p>
          <a:p>
            <a:pPr algn="l"/>
            <a:r>
              <a:rPr lang="en-NZ" b="0" i="0" u="sng" dirty="0">
                <a:solidFill>
                  <a:srgbClr val="555555"/>
                </a:solidFill>
                <a:effectLst/>
                <a:latin typeface="__Roboto_ba6641"/>
              </a:rPr>
              <a:t>https://accessiblenumbers.com/about-dyscalculia-low-numeracy-and-maths-anxiety </a:t>
            </a:r>
          </a:p>
          <a:p>
            <a:pPr algn="l"/>
            <a:endParaRPr lang="en-NZ" b="0" i="0" dirty="0">
              <a:solidFill>
                <a:srgbClr val="555555"/>
              </a:solidFill>
              <a:effectLst/>
              <a:latin typeface="__Roboto_ba6641"/>
            </a:endParaRPr>
          </a:p>
          <a:p>
            <a:pPr algn="l"/>
            <a:endParaRPr lang="en-NZ" b="0" i="0" dirty="0">
              <a:solidFill>
                <a:srgbClr val="555555"/>
              </a:solidFill>
              <a:effectLst/>
              <a:latin typeface="__Roboto_ba6641"/>
            </a:endParaRPr>
          </a:p>
        </p:txBody>
      </p:sp>
      <p:sp>
        <p:nvSpPr>
          <p:cNvPr id="4" name="Slide Number Placeholder 3"/>
          <p:cNvSpPr>
            <a:spLocks noGrp="1"/>
          </p:cNvSpPr>
          <p:nvPr>
            <p:ph type="sldNum" sz="quarter" idx="5"/>
          </p:nvPr>
        </p:nvSpPr>
        <p:spPr/>
        <p:txBody>
          <a:bodyPr/>
          <a:lstStyle/>
          <a:p>
            <a:fld id="{B97D7803-8999-46BF-8B6A-002423939F01}" type="slidenum">
              <a:rPr lang="en-NZ" smtClean="0"/>
              <a:t>18</a:t>
            </a:fld>
            <a:endParaRPr lang="en-NZ"/>
          </a:p>
        </p:txBody>
      </p:sp>
    </p:spTree>
    <p:extLst>
      <p:ext uri="{BB962C8B-B14F-4D97-AF65-F5344CB8AC3E}">
        <p14:creationId xmlns:p14="http://schemas.microsoft.com/office/powerpoint/2010/main" val="929125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NZ" b="1" i="0" u="sng" dirty="0">
                <a:solidFill>
                  <a:srgbClr val="0B0C0C"/>
                </a:solidFill>
                <a:effectLst/>
                <a:latin typeface="GDS Transport"/>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NZ" b="0" i="0" u="sng" dirty="0">
                <a:solidFill>
                  <a:srgbClr val="0B0C0C"/>
                </a:solidFill>
                <a:effectLst/>
                <a:latin typeface="GDS Transport"/>
              </a:rPr>
              <a:t>https://designnotes.blog.gov.uk/2022/11/28/designing-for-people-with-dyscalculia-and-low-numeracy/</a:t>
            </a:r>
          </a:p>
          <a:p>
            <a:pPr algn="l"/>
            <a:endParaRPr lang="en-NZ" b="0" i="0" u="sng" dirty="0">
              <a:solidFill>
                <a:srgbClr val="0B0C0C"/>
              </a:solidFill>
              <a:effectLst/>
              <a:latin typeface="GDS Transport"/>
            </a:endParaRPr>
          </a:p>
          <a:p>
            <a:pPr algn="l"/>
            <a:r>
              <a:rPr lang="en-NZ" b="0" i="0" u="sng" dirty="0">
                <a:solidFill>
                  <a:srgbClr val="0B0C0C"/>
                </a:solidFill>
                <a:effectLst/>
                <a:latin typeface="GDS Transport"/>
              </a:rPr>
              <a:t>https://accessiblenumbers.com/about-dyscalculia-low-numeracy-and-maths-anxiety </a:t>
            </a:r>
          </a:p>
          <a:p>
            <a:pPr algn="l"/>
            <a:endParaRPr lang="en-NZ" b="0" i="0" u="sng" dirty="0">
              <a:solidFill>
                <a:srgbClr val="0B0C0C"/>
              </a:solidFill>
              <a:effectLst/>
              <a:latin typeface="GDS Transpor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b="0" u="sng" dirty="0"/>
              <a:t>https://my.clevelandclinic.org/health/diseases/23949-dyscalculia </a:t>
            </a:r>
            <a:endParaRPr lang="en-NZ" b="0" i="0" dirty="0">
              <a:solidFill>
                <a:srgbClr val="555555"/>
              </a:solidFill>
              <a:effectLst/>
              <a:latin typeface="__Roboto_ba6641"/>
            </a:endParaRPr>
          </a:p>
          <a:p>
            <a:pPr algn="l"/>
            <a:endParaRPr lang="en-NZ" b="0" i="0" dirty="0">
              <a:solidFill>
                <a:srgbClr val="555555"/>
              </a:solidFill>
              <a:effectLst/>
              <a:latin typeface="__Roboto_ba6641"/>
            </a:endParaRPr>
          </a:p>
          <a:p>
            <a:pPr algn="l"/>
            <a:endParaRPr lang="en-NZ" b="0" i="0" dirty="0">
              <a:solidFill>
                <a:srgbClr val="555555"/>
              </a:solidFill>
              <a:effectLst/>
              <a:latin typeface="__Roboto_ba6641"/>
            </a:endParaRPr>
          </a:p>
          <a:p>
            <a:pPr algn="l"/>
            <a:endParaRPr lang="en-NZ" b="0" i="0" dirty="0">
              <a:solidFill>
                <a:srgbClr val="555555"/>
              </a:solidFill>
              <a:effectLst/>
              <a:latin typeface="__Roboto_ba6641"/>
            </a:endParaRPr>
          </a:p>
        </p:txBody>
      </p:sp>
      <p:sp>
        <p:nvSpPr>
          <p:cNvPr id="4" name="Slide Number Placeholder 3"/>
          <p:cNvSpPr>
            <a:spLocks noGrp="1"/>
          </p:cNvSpPr>
          <p:nvPr>
            <p:ph type="sldNum" sz="quarter" idx="5"/>
          </p:nvPr>
        </p:nvSpPr>
        <p:spPr/>
        <p:txBody>
          <a:bodyPr/>
          <a:lstStyle/>
          <a:p>
            <a:fld id="{B97D7803-8999-46BF-8B6A-002423939F01}" type="slidenum">
              <a:rPr lang="en-NZ" smtClean="0"/>
              <a:t>19</a:t>
            </a:fld>
            <a:endParaRPr lang="en-NZ"/>
          </a:p>
        </p:txBody>
      </p:sp>
    </p:spTree>
    <p:extLst>
      <p:ext uri="{BB962C8B-B14F-4D97-AF65-F5344CB8AC3E}">
        <p14:creationId xmlns:p14="http://schemas.microsoft.com/office/powerpoint/2010/main" val="2528420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u="none" dirty="0"/>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https://business.scope.org.uk/article/font-accessibility-and-readability-the-basics</a:t>
            </a:r>
          </a:p>
          <a:p>
            <a:endParaRPr lang="en-NZ" dirty="0"/>
          </a:p>
          <a:p>
            <a:r>
              <a:rPr lang="en-NZ" b="1" dirty="0"/>
              <a:t>References</a:t>
            </a:r>
          </a:p>
          <a:p>
            <a:r>
              <a:rPr lang="en-NZ" b="0" dirty="0"/>
              <a:t>https://accessiblenumbers.com/ </a:t>
            </a:r>
          </a:p>
          <a:p>
            <a:r>
              <a:rPr lang="en-NZ" b="0" dirty="0"/>
              <a:t>https://readabilityguidelines.co.uk/grammar-points/numbers/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https://business.scope.org.uk/article/font-accessibility-and-readability-the-basics </a:t>
            </a:r>
            <a:endParaRPr lang="en-NZ" sz="1200" dirty="0"/>
          </a:p>
          <a:p>
            <a:endParaRPr lang="en-NZ" dirty="0"/>
          </a:p>
          <a:p>
            <a:endParaRPr lang="en-NZ" dirty="0"/>
          </a:p>
          <a:p>
            <a:endParaRPr lang="en-NZ" dirty="0"/>
          </a:p>
          <a:p>
            <a:endParaRPr lang="en-NZ" dirty="0"/>
          </a:p>
        </p:txBody>
      </p:sp>
      <p:sp>
        <p:nvSpPr>
          <p:cNvPr id="4" name="Slide Number Placeholder 3"/>
          <p:cNvSpPr>
            <a:spLocks noGrp="1"/>
          </p:cNvSpPr>
          <p:nvPr>
            <p:ph type="sldNum" sz="quarter" idx="5"/>
          </p:nvPr>
        </p:nvSpPr>
        <p:spPr/>
        <p:txBody>
          <a:bodyPr/>
          <a:lstStyle/>
          <a:p>
            <a:fld id="{B97D7803-8999-46BF-8B6A-002423939F01}" type="slidenum">
              <a:rPr lang="en-NZ" smtClean="0"/>
              <a:t>20</a:t>
            </a:fld>
            <a:endParaRPr lang="en-NZ"/>
          </a:p>
        </p:txBody>
      </p:sp>
    </p:spTree>
    <p:extLst>
      <p:ext uri="{BB962C8B-B14F-4D97-AF65-F5344CB8AC3E}">
        <p14:creationId xmlns:p14="http://schemas.microsoft.com/office/powerpoint/2010/main" val="646571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B97D7803-8999-46BF-8B6A-002423939F01}" type="slidenum">
              <a:rPr lang="en-NZ" smtClean="0"/>
              <a:t>2</a:t>
            </a:fld>
            <a:endParaRPr lang="en-NZ"/>
          </a:p>
        </p:txBody>
      </p:sp>
    </p:spTree>
    <p:extLst>
      <p:ext uri="{BB962C8B-B14F-4D97-AF65-F5344CB8AC3E}">
        <p14:creationId xmlns:p14="http://schemas.microsoft.com/office/powerpoint/2010/main" val="29096683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dirty="0"/>
              <a:t>Image</a:t>
            </a:r>
          </a:p>
          <a:p>
            <a:r>
              <a:rPr lang="en-NZ" b="0" dirty="0"/>
              <a:t>By Krystle</a:t>
            </a:r>
          </a:p>
          <a:p>
            <a:endParaRPr lang="en-NZ" b="1" dirty="0"/>
          </a:p>
          <a:p>
            <a:r>
              <a:rPr lang="en-NZ" b="1" dirty="0"/>
              <a:t>References</a:t>
            </a:r>
          </a:p>
          <a:p>
            <a:r>
              <a:rPr lang="en-NZ" b="0" dirty="0"/>
              <a:t>https://accessiblenumbers.com/ </a:t>
            </a:r>
          </a:p>
          <a:p>
            <a:r>
              <a:rPr lang="en-NZ" b="0" dirty="0"/>
              <a:t>https://readabilityguidelines.co.uk/grammar-points/numbers/ </a:t>
            </a:r>
          </a:p>
          <a:p>
            <a:endParaRPr lang="en-NZ" dirty="0"/>
          </a:p>
        </p:txBody>
      </p:sp>
      <p:sp>
        <p:nvSpPr>
          <p:cNvPr id="4" name="Slide Number Placeholder 3"/>
          <p:cNvSpPr>
            <a:spLocks noGrp="1"/>
          </p:cNvSpPr>
          <p:nvPr>
            <p:ph type="sldNum" sz="quarter" idx="5"/>
          </p:nvPr>
        </p:nvSpPr>
        <p:spPr/>
        <p:txBody>
          <a:bodyPr/>
          <a:lstStyle/>
          <a:p>
            <a:fld id="{B97D7803-8999-46BF-8B6A-002423939F01}" type="slidenum">
              <a:rPr lang="en-NZ" smtClean="0"/>
              <a:t>21</a:t>
            </a:fld>
            <a:endParaRPr lang="en-NZ"/>
          </a:p>
        </p:txBody>
      </p:sp>
    </p:spTree>
    <p:extLst>
      <p:ext uri="{BB962C8B-B14F-4D97-AF65-F5344CB8AC3E}">
        <p14:creationId xmlns:p14="http://schemas.microsoft.com/office/powerpoint/2010/main" val="2280983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dirty="0"/>
              <a:t>Image</a:t>
            </a:r>
          </a:p>
          <a:p>
            <a:r>
              <a:rPr lang="en-NZ" b="0" dirty="0"/>
              <a:t>By Krystle</a:t>
            </a:r>
          </a:p>
          <a:p>
            <a:endParaRPr lang="en-NZ" b="1" dirty="0"/>
          </a:p>
          <a:p>
            <a:r>
              <a:rPr lang="en-NZ" b="1" dirty="0"/>
              <a:t>References </a:t>
            </a:r>
          </a:p>
          <a:p>
            <a:r>
              <a:rPr lang="en-NZ" b="0" dirty="0"/>
              <a:t>https://accessiblenumbers.com/ </a:t>
            </a:r>
          </a:p>
          <a:p>
            <a:r>
              <a:rPr lang="en-NZ" b="0" dirty="0"/>
              <a:t>https://designnotes.blog.gov.uk/2022/11/28/designing-for-people-with-dyscalculia-and-low-numeracy/ (for poster) </a:t>
            </a:r>
          </a:p>
          <a:p>
            <a:r>
              <a:rPr lang="en-NZ" b="0" dirty="0"/>
              <a:t>https://readabilityguidelines.co.uk/grammar-points/numbers/ </a:t>
            </a:r>
          </a:p>
          <a:p>
            <a:endParaRPr lang="en-NZ" dirty="0"/>
          </a:p>
        </p:txBody>
      </p:sp>
      <p:sp>
        <p:nvSpPr>
          <p:cNvPr id="4" name="Slide Number Placeholder 3"/>
          <p:cNvSpPr>
            <a:spLocks noGrp="1"/>
          </p:cNvSpPr>
          <p:nvPr>
            <p:ph type="sldNum" sz="quarter" idx="5"/>
          </p:nvPr>
        </p:nvSpPr>
        <p:spPr/>
        <p:txBody>
          <a:bodyPr/>
          <a:lstStyle/>
          <a:p>
            <a:fld id="{B97D7803-8999-46BF-8B6A-002423939F01}" type="slidenum">
              <a:rPr lang="en-NZ" smtClean="0"/>
              <a:t>22</a:t>
            </a:fld>
            <a:endParaRPr lang="en-NZ"/>
          </a:p>
        </p:txBody>
      </p:sp>
    </p:spTree>
    <p:extLst>
      <p:ext uri="{BB962C8B-B14F-4D97-AF65-F5344CB8AC3E}">
        <p14:creationId xmlns:p14="http://schemas.microsoft.com/office/powerpoint/2010/main" val="6031651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dirty="0"/>
              <a:t>Image</a:t>
            </a:r>
          </a:p>
          <a:p>
            <a:r>
              <a:rPr lang="en-NZ" b="0" dirty="0"/>
              <a:t>By Krystle</a:t>
            </a:r>
          </a:p>
          <a:p>
            <a:endParaRPr lang="en-NZ" b="1" dirty="0"/>
          </a:p>
          <a:p>
            <a:r>
              <a:rPr lang="en-NZ" b="1" dirty="0"/>
              <a:t>References</a:t>
            </a:r>
          </a:p>
          <a:p>
            <a:r>
              <a:rPr lang="en-NZ" b="0" dirty="0"/>
              <a:t>https://accessiblenumbers.com/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b="0" dirty="0"/>
              <a:t>https://readabilityguidelines.co.uk/grammar-points/numbers/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hlinkClick r:id="rId3"/>
              </a:rPr>
              <a:t>An-empirical-portrait-of-New-Zealand-adults-living-with-low-literacy-and-numeracy-skills_report.pdf (aut.ac.nz)</a:t>
            </a:r>
            <a:endParaRPr lang="en-NZ" dirty="0"/>
          </a:p>
          <a:p>
            <a:r>
              <a:rPr lang="en-NZ" dirty="0"/>
              <a:t>https://designnotes.blog.gov.uk/2022/11/28/designing-for-people-with-dyscalculia-and-low-numeracy/ (for poster)</a:t>
            </a:r>
          </a:p>
          <a:p>
            <a:endParaRPr lang="en-NZ" dirty="0"/>
          </a:p>
          <a:p>
            <a:endParaRPr lang="en-NZ" dirty="0"/>
          </a:p>
          <a:p>
            <a:endParaRPr lang="en-NZ" dirty="0"/>
          </a:p>
        </p:txBody>
      </p:sp>
      <p:sp>
        <p:nvSpPr>
          <p:cNvPr id="4" name="Slide Number Placeholder 3"/>
          <p:cNvSpPr>
            <a:spLocks noGrp="1"/>
          </p:cNvSpPr>
          <p:nvPr>
            <p:ph type="sldNum" sz="quarter" idx="5"/>
          </p:nvPr>
        </p:nvSpPr>
        <p:spPr/>
        <p:txBody>
          <a:bodyPr/>
          <a:lstStyle/>
          <a:p>
            <a:fld id="{B97D7803-8999-46BF-8B6A-002423939F01}" type="slidenum">
              <a:rPr lang="en-NZ" smtClean="0"/>
              <a:t>23</a:t>
            </a:fld>
            <a:endParaRPr lang="en-NZ"/>
          </a:p>
        </p:txBody>
      </p:sp>
    </p:spTree>
    <p:extLst>
      <p:ext uri="{BB962C8B-B14F-4D97-AF65-F5344CB8AC3E}">
        <p14:creationId xmlns:p14="http://schemas.microsoft.com/office/powerpoint/2010/main" val="34634734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dirty="0"/>
              <a:t>Quotes from (in order)</a:t>
            </a: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hlinkClick r:id="rId3"/>
              </a:rPr>
              <a:t>An-empirical-portrait-of-New-Zealand-adults-living-with-low-literacy-and-numeracy-skills_report.pdf (aut.ac.nz)</a:t>
            </a:r>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https://designnotes.blog.gov.uk/2022/11/28/designing-for-people-with-dyscalculia-and-low-numeracy/ (for poster)</a:t>
            </a:r>
            <a:endParaRPr lang="en-NZ" b="1" dirty="0"/>
          </a:p>
          <a:p>
            <a:r>
              <a:rPr lang="en-NZ" b="1" dirty="0"/>
              <a:t>https://accessiblenumbers.com/ </a:t>
            </a:r>
          </a:p>
          <a:p>
            <a:r>
              <a:rPr lang="en-NZ" dirty="0"/>
              <a:t>https://accessibility.blog.gov.uk/2023/04/13/text-descriptions-for-data-visualisations/</a:t>
            </a:r>
          </a:p>
          <a:p>
            <a:r>
              <a:rPr lang="en-NZ" dirty="0"/>
              <a:t>https://service-manual.ons.gov.uk/data-visualisation/guidance/chart-text </a:t>
            </a:r>
          </a:p>
          <a:p>
            <a:endParaRPr lang="en-NZ" dirty="0"/>
          </a:p>
          <a:p>
            <a:r>
              <a:rPr lang="en-NZ" dirty="0"/>
              <a:t>Other refs</a:t>
            </a:r>
          </a:p>
          <a:p>
            <a:r>
              <a:rPr lang="en-NZ" dirty="0"/>
              <a:t>https://service-manual.ons.gov.uk/content/content-types/datasets </a:t>
            </a:r>
          </a:p>
          <a:p>
            <a:endParaRPr lang="en-NZ" dirty="0"/>
          </a:p>
          <a:p>
            <a:endParaRPr lang="en-NZ" dirty="0"/>
          </a:p>
          <a:p>
            <a:r>
              <a:rPr lang="en-NZ" dirty="0"/>
              <a:t>Tips from https://www.vizzu.io/blog/data-visualization-examples</a:t>
            </a:r>
          </a:p>
          <a:p>
            <a:endParaRPr lang="en-NZ" dirty="0"/>
          </a:p>
          <a:p>
            <a:pPr algn="l"/>
            <a:r>
              <a:rPr lang="en-NZ" b="1" i="0" dirty="0">
                <a:effectLst/>
                <a:latin typeface="Euclid Circular B"/>
              </a:rPr>
              <a:t>1. Clarity is Key</a:t>
            </a:r>
          </a:p>
          <a:p>
            <a:pPr algn="l"/>
            <a:r>
              <a:rPr lang="en-NZ" b="0" i="0" dirty="0">
                <a:solidFill>
                  <a:srgbClr val="6F7F96"/>
                </a:solidFill>
                <a:effectLst/>
                <a:latin typeface="Euclid Circular B"/>
              </a:rPr>
              <a:t>The purpose of a data visualization is to tell a data story. Most people don’t want to hear a complicated story that’s difficult to understand. Ideally, the viewer should be able to grasp the message behind the data at first glance. </a:t>
            </a:r>
          </a:p>
          <a:p>
            <a:pPr algn="l">
              <a:buFont typeface="Arial" panose="020B0604020202020204" pitchFamily="34" charset="0"/>
              <a:buChar char="•"/>
            </a:pPr>
            <a:r>
              <a:rPr lang="en-NZ" b="1" i="0" dirty="0">
                <a:solidFill>
                  <a:srgbClr val="6F7F96"/>
                </a:solidFill>
                <a:effectLst/>
                <a:latin typeface="Euclid Circular B"/>
              </a:rPr>
              <a:t>Choose simple charts</a:t>
            </a:r>
            <a:r>
              <a:rPr lang="en-NZ" b="0" i="0" dirty="0">
                <a:solidFill>
                  <a:srgbClr val="6F7F96"/>
                </a:solidFill>
                <a:effectLst/>
                <a:latin typeface="Euclid Circular B"/>
              </a:rPr>
              <a:t>: You don’t need to use a highly innovative chart. Bar charts, line graphs...the classics are powerful for a reason! Emphasize the key points using </a:t>
            </a:r>
            <a:r>
              <a:rPr lang="en-NZ" b="0" i="0" dirty="0" err="1">
                <a:solidFill>
                  <a:srgbClr val="6F7F96"/>
                </a:solidFill>
                <a:effectLst/>
                <a:latin typeface="Euclid Circular B"/>
              </a:rPr>
              <a:t>color</a:t>
            </a:r>
            <a:r>
              <a:rPr lang="en-NZ" b="0" i="0" dirty="0">
                <a:solidFill>
                  <a:srgbClr val="6F7F96"/>
                </a:solidFill>
                <a:effectLst/>
                <a:latin typeface="Euclid Circular B"/>
              </a:rPr>
              <a:t>, size, and strategic annotations and headings.</a:t>
            </a:r>
          </a:p>
          <a:p>
            <a:pPr algn="l">
              <a:buFont typeface="Arial" panose="020B0604020202020204" pitchFamily="34" charset="0"/>
              <a:buChar char="•"/>
            </a:pPr>
            <a:r>
              <a:rPr lang="en-NZ" b="1" i="0" dirty="0">
                <a:solidFill>
                  <a:srgbClr val="6F7F96"/>
                </a:solidFill>
                <a:effectLst/>
                <a:latin typeface="Euclid Circular B"/>
              </a:rPr>
              <a:t>Tell a story:</a:t>
            </a:r>
            <a:r>
              <a:rPr lang="en-NZ" b="0" i="0" dirty="0">
                <a:solidFill>
                  <a:srgbClr val="6F7F96"/>
                </a:solidFill>
                <a:effectLst/>
                <a:latin typeface="Euclid Circular B"/>
              </a:rPr>
              <a:t> Even a simple chart benefits from a clear title and context. To make things even more engaging, use interactive features such as animation.</a:t>
            </a:r>
          </a:p>
          <a:p>
            <a:endParaRPr lang="en-NZ" dirty="0"/>
          </a:p>
          <a:p>
            <a:pPr algn="l"/>
            <a:r>
              <a:rPr lang="en-NZ" b="1" i="0" dirty="0">
                <a:effectLst/>
                <a:latin typeface="Euclid Circular B"/>
              </a:rPr>
              <a:t>4. Relevance and Focus</a:t>
            </a:r>
          </a:p>
          <a:p>
            <a:pPr algn="l"/>
            <a:r>
              <a:rPr lang="en-NZ" b="0" i="0" dirty="0">
                <a:solidFill>
                  <a:srgbClr val="6F7F96"/>
                </a:solidFill>
                <a:effectLst/>
                <a:latin typeface="Euclid Circular B"/>
              </a:rPr>
              <a:t>Your audience matters. You might not show the same data visualization to a group of data scientists as you would to the general public, for instance. Make sure you spend some time working out what the average viewer’s knowledge level is and what you want them to take away from the data visualization.</a:t>
            </a:r>
          </a:p>
          <a:p>
            <a:pPr algn="l">
              <a:buFont typeface="Arial" panose="020B0604020202020204" pitchFamily="34" charset="0"/>
              <a:buChar char="•"/>
            </a:pPr>
            <a:r>
              <a:rPr lang="en-NZ" b="1" i="0" dirty="0">
                <a:solidFill>
                  <a:srgbClr val="6F7F96"/>
                </a:solidFill>
                <a:effectLst/>
                <a:latin typeface="Euclid Circular B"/>
              </a:rPr>
              <a:t>Define your goals:</a:t>
            </a:r>
            <a:r>
              <a:rPr lang="en-NZ" b="0" i="0" dirty="0">
                <a:solidFill>
                  <a:srgbClr val="6F7F96"/>
                </a:solidFill>
                <a:effectLst/>
                <a:latin typeface="Euclid Circular B"/>
              </a:rPr>
              <a:t> Are you exploring trends? Highlighting comparisons? Nailing this down will make your visualization choices much easier.</a:t>
            </a:r>
          </a:p>
          <a:p>
            <a:pPr algn="l">
              <a:buFont typeface="Arial" panose="020B0604020202020204" pitchFamily="34" charset="0"/>
              <a:buChar char="•"/>
            </a:pPr>
            <a:r>
              <a:rPr lang="en-NZ" b="1" i="0" dirty="0">
                <a:solidFill>
                  <a:srgbClr val="6F7F96"/>
                </a:solidFill>
                <a:effectLst/>
                <a:latin typeface="Euclid Circular B"/>
              </a:rPr>
              <a:t>Add titles and annotations</a:t>
            </a:r>
            <a:r>
              <a:rPr lang="en-NZ" b="0" i="0" dirty="0">
                <a:solidFill>
                  <a:srgbClr val="6F7F96"/>
                </a:solidFill>
                <a:effectLst/>
                <a:latin typeface="Euclid Circular B"/>
              </a:rPr>
              <a:t>: Improve clarity with a few well-chosen words to explain things in a way that’s appropriate for the audience.</a:t>
            </a:r>
          </a:p>
          <a:p>
            <a:endParaRPr lang="en-NZ" dirty="0"/>
          </a:p>
        </p:txBody>
      </p:sp>
      <p:sp>
        <p:nvSpPr>
          <p:cNvPr id="4" name="Slide Number Placeholder 3"/>
          <p:cNvSpPr>
            <a:spLocks noGrp="1"/>
          </p:cNvSpPr>
          <p:nvPr>
            <p:ph type="sldNum" sz="quarter" idx="5"/>
          </p:nvPr>
        </p:nvSpPr>
        <p:spPr/>
        <p:txBody>
          <a:bodyPr/>
          <a:lstStyle/>
          <a:p>
            <a:fld id="{B97D7803-8999-46BF-8B6A-002423939F01}" type="slidenum">
              <a:rPr lang="en-NZ" smtClean="0"/>
              <a:t>24</a:t>
            </a:fld>
            <a:endParaRPr lang="en-NZ"/>
          </a:p>
        </p:txBody>
      </p:sp>
    </p:spTree>
    <p:extLst>
      <p:ext uri="{BB962C8B-B14F-4D97-AF65-F5344CB8AC3E}">
        <p14:creationId xmlns:p14="http://schemas.microsoft.com/office/powerpoint/2010/main" val="8768959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Figure 1</a:t>
            </a:r>
          </a:p>
          <a:p>
            <a:r>
              <a:rPr lang="en-NZ" dirty="0"/>
              <a:t>https://www.codeconquest.com/blog/12-bad-data-visualization-examples-explained/ </a:t>
            </a:r>
          </a:p>
          <a:p>
            <a:endParaRPr lang="en-NZ" dirty="0"/>
          </a:p>
          <a:p>
            <a:r>
              <a:rPr lang="en-NZ" dirty="0"/>
              <a:t>Poor example as it doesn’t tell us what the numbers mean. There’s no title and no labels, no caption. </a:t>
            </a:r>
          </a:p>
          <a:p>
            <a:endParaRPr lang="en-NZ" dirty="0"/>
          </a:p>
          <a:p>
            <a:pPr algn="l"/>
            <a:r>
              <a:rPr lang="en-NZ" dirty="0"/>
              <a:t>“</a:t>
            </a:r>
            <a:r>
              <a:rPr lang="en-NZ" b="1" dirty="0">
                <a:solidFill>
                  <a:srgbClr val="333333"/>
                </a:solidFill>
                <a:effectLst/>
                <a:latin typeface="Lato" panose="020F0502020204030203" pitchFamily="34" charset="0"/>
              </a:rPr>
              <a:t>What Does This Graph Show?</a:t>
            </a:r>
          </a:p>
          <a:p>
            <a:r>
              <a:rPr lang="en-NZ" dirty="0">
                <a:effectLst/>
              </a:rPr>
              <a:t>Consider the following bar graph broadcasted in a news show.</a:t>
            </a:r>
          </a:p>
          <a:p>
            <a:r>
              <a:rPr lang="en-NZ" dirty="0">
                <a:effectLst/>
              </a:rPr>
              <a:t>What Does This Graph Show?</a:t>
            </a:r>
          </a:p>
          <a:p>
            <a:r>
              <a:rPr lang="en-NZ" dirty="0">
                <a:effectLst/>
              </a:rPr>
              <a:t>In the above image, the host probably shows the forecast of temperatures for each day of the week in Fahrenheit. However, there is no context about what the host is trying to convey. If a person looks at this visualization, they will never be able to identify if this graph represents temperature or wind speed or the number of accidents, or anything else. Hence, This visualization is hiding the relevant data.”</a:t>
            </a:r>
          </a:p>
          <a:p>
            <a:endParaRPr lang="en-NZ" dirty="0"/>
          </a:p>
          <a:p>
            <a:endParaRPr lang="en-NZ" dirty="0"/>
          </a:p>
          <a:p>
            <a:r>
              <a:rPr lang="en-NZ" dirty="0"/>
              <a:t>Figure 2</a:t>
            </a:r>
          </a:p>
          <a:p>
            <a:r>
              <a:rPr lang="en-NZ" dirty="0"/>
              <a:t>https://analythical.com/blog/examples-of-awful-data-visualization</a:t>
            </a:r>
          </a:p>
          <a:p>
            <a:endParaRPr lang="en-NZ" dirty="0"/>
          </a:p>
          <a:p>
            <a:r>
              <a:rPr lang="en-NZ" dirty="0"/>
              <a:t>There’s more detail on this one yet it doesn’t add much. </a:t>
            </a:r>
          </a:p>
          <a:p>
            <a:endParaRPr lang="en-NZ" dirty="0"/>
          </a:p>
          <a:p>
            <a:pPr algn="l"/>
            <a:r>
              <a:rPr lang="en-NZ" dirty="0"/>
              <a:t>“</a:t>
            </a:r>
            <a:r>
              <a:rPr lang="en-NZ" b="0" i="0" dirty="0">
                <a:solidFill>
                  <a:srgbClr val="000000"/>
                </a:solidFill>
                <a:effectLst/>
                <a:latin typeface="aktiv-grotesk"/>
              </a:rPr>
              <a:t>The first problem is that they’ve presented a volume metric (Total Users) as a ratio metric (i.e. 99.48%), and it’s unclear to me as to what the data is showing here. Is this the % of total users who access each app on an Android device? If so, the only interpretation I can derive from this is that 99.48% of users of the YouTube mobile app in the USA are using an Android smartphone. But intuitively, this can’t be true. I mean, surely more than 0.52% of YouTube app users in the U.S. are on iOS. Apple has a </a:t>
            </a:r>
            <a:r>
              <a:rPr lang="en-NZ" b="0" i="0" dirty="0" err="1">
                <a:solidFill>
                  <a:srgbClr val="000000"/>
                </a:solidFill>
                <a:effectLst/>
                <a:latin typeface="aktiv-grotesk"/>
                <a:hlinkClick r:id="rId3"/>
              </a:rPr>
              <a:t>marketshare</a:t>
            </a:r>
            <a:r>
              <a:rPr lang="en-NZ" b="0" i="0" dirty="0">
                <a:solidFill>
                  <a:srgbClr val="000000"/>
                </a:solidFill>
                <a:effectLst/>
                <a:latin typeface="aktiv-grotesk"/>
              </a:rPr>
              <a:t> of roughly 43.6% in the U.S. and YouTube mobile is a popular app, so this just doesn’t seem possible. Which means that a) their data is wrong, b) they have twisted the interpretation of this so far it’s impossible to read, or c) I’m completely misreading this. But with this statement – “According to data for the USA from </a:t>
            </a:r>
            <a:r>
              <a:rPr lang="en-NZ" b="0" i="0" dirty="0" err="1">
                <a:solidFill>
                  <a:srgbClr val="000000"/>
                </a:solidFill>
                <a:effectLst/>
                <a:latin typeface="aktiv-grotesk"/>
              </a:rPr>
              <a:t>SimilarWeb</a:t>
            </a:r>
            <a:r>
              <a:rPr lang="en-NZ" b="0" i="0" dirty="0">
                <a:solidFill>
                  <a:srgbClr val="000000"/>
                </a:solidFill>
                <a:effectLst/>
                <a:latin typeface="aktiv-grotesk"/>
              </a:rPr>
              <a:t>, the share of total Android users was” – I’m just not sure how else this graphic can be read.</a:t>
            </a:r>
          </a:p>
          <a:p>
            <a:pPr algn="l"/>
            <a:r>
              <a:rPr lang="en-NZ" b="0" i="0" dirty="0">
                <a:solidFill>
                  <a:srgbClr val="000000"/>
                </a:solidFill>
                <a:effectLst/>
                <a:latin typeface="aktiv-grotesk"/>
              </a:rPr>
              <a:t>But the confusion doesn’t end there. The inner circle, which shows the % of </a:t>
            </a:r>
            <a:r>
              <a:rPr lang="en-NZ" b="0" i="1" dirty="0">
                <a:solidFill>
                  <a:srgbClr val="000000"/>
                </a:solidFill>
                <a:effectLst/>
                <a:latin typeface="aktiv-grotesk"/>
              </a:rPr>
              <a:t>active</a:t>
            </a:r>
            <a:r>
              <a:rPr lang="en-NZ" b="0" i="0" dirty="0">
                <a:solidFill>
                  <a:srgbClr val="000000"/>
                </a:solidFill>
                <a:effectLst/>
                <a:latin typeface="aktiv-grotesk"/>
              </a:rPr>
              <a:t> users, is also hugely problematic. My first question is, are active users a subset of total users? It seems logical that this should be true, and if so they’ve actually misinterpreted the data (e.g. that Twitter, Pinterest and LinkedIn have more active audiences). This graphic actually shows that YouTube and Facebook have the highest levels of activity, and I think what they’ve done is incorrectly conclude that the level of active users for Twitter, Pinterest and LinkedIn relative to the % of total users means that they have higher rates of activity, which is totally wrong. Either way, this graphic is poorly constructed and unnecessarily confusing. You shouldn't have to think this much to consume and interpret the meaning of an infographic.</a:t>
            </a:r>
          </a:p>
          <a:p>
            <a:pPr algn="l"/>
            <a:r>
              <a:rPr lang="en-NZ" b="1" i="0" dirty="0">
                <a:solidFill>
                  <a:srgbClr val="000000"/>
                </a:solidFill>
                <a:effectLst/>
                <a:latin typeface="var(--heading-font-font-family)"/>
              </a:rPr>
              <a:t>What should they have done?</a:t>
            </a:r>
          </a:p>
          <a:p>
            <a:pPr algn="l"/>
            <a:r>
              <a:rPr lang="en-NZ" b="0" i="0" dirty="0">
                <a:solidFill>
                  <a:srgbClr val="000000"/>
                </a:solidFill>
                <a:effectLst/>
                <a:latin typeface="aktiv-grotesk"/>
              </a:rPr>
              <a:t>Honestly, I don’t know where to begin. My first suggestion would be to never create a pie chart within pie chart, or any other chart type for that matter. Beyond that, there are tons of other issues with the data they’ve used and how they have presented it (e.g. volume vs ratio metrics). Simply removing the pie within a pie isn’t going to solve this, so my suggestion would be to scrap this graphic completely and start over.”</a:t>
            </a:r>
          </a:p>
          <a:p>
            <a:endParaRPr lang="en-NZ" dirty="0"/>
          </a:p>
        </p:txBody>
      </p:sp>
      <p:sp>
        <p:nvSpPr>
          <p:cNvPr id="4" name="Slide Number Placeholder 3"/>
          <p:cNvSpPr>
            <a:spLocks noGrp="1"/>
          </p:cNvSpPr>
          <p:nvPr>
            <p:ph type="sldNum" sz="quarter" idx="5"/>
          </p:nvPr>
        </p:nvSpPr>
        <p:spPr/>
        <p:txBody>
          <a:bodyPr/>
          <a:lstStyle/>
          <a:p>
            <a:fld id="{B97D7803-8999-46BF-8B6A-002423939F01}" type="slidenum">
              <a:rPr lang="en-NZ" smtClean="0"/>
              <a:t>25</a:t>
            </a:fld>
            <a:endParaRPr lang="en-NZ"/>
          </a:p>
        </p:txBody>
      </p:sp>
    </p:spTree>
    <p:extLst>
      <p:ext uri="{BB962C8B-B14F-4D97-AF65-F5344CB8AC3E}">
        <p14:creationId xmlns:p14="http://schemas.microsoft.com/office/powerpoint/2010/main" val="41080701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Figure 1</a:t>
            </a:r>
          </a:p>
          <a:p>
            <a:r>
              <a:rPr lang="en-NZ" dirty="0"/>
              <a:t>https://www.codeconquest.com/blog/12-bad-data-visualization-examples-explained/ </a:t>
            </a:r>
          </a:p>
          <a:p>
            <a:endParaRPr lang="en-NZ" dirty="0"/>
          </a:p>
          <a:p>
            <a:r>
              <a:rPr lang="en-NZ" dirty="0"/>
              <a:t>Poor example as it doesn’t tell us what the numbers mean. There’s no title and no labels, no caption. </a:t>
            </a:r>
          </a:p>
          <a:p>
            <a:endParaRPr lang="en-NZ" dirty="0"/>
          </a:p>
          <a:p>
            <a:pPr algn="l"/>
            <a:r>
              <a:rPr lang="en-NZ" dirty="0"/>
              <a:t>“</a:t>
            </a:r>
            <a:r>
              <a:rPr lang="en-NZ" b="1" dirty="0">
                <a:solidFill>
                  <a:srgbClr val="333333"/>
                </a:solidFill>
                <a:effectLst/>
                <a:latin typeface="Lato" panose="020F0502020204030203" pitchFamily="34" charset="0"/>
              </a:rPr>
              <a:t>What Does This Graph Show?</a:t>
            </a:r>
          </a:p>
          <a:p>
            <a:r>
              <a:rPr lang="en-NZ" dirty="0">
                <a:effectLst/>
              </a:rPr>
              <a:t>Consider the following bar graph broadcasted in a news show.</a:t>
            </a:r>
          </a:p>
          <a:p>
            <a:r>
              <a:rPr lang="en-NZ" dirty="0">
                <a:effectLst/>
              </a:rPr>
              <a:t>What Does This Graph Show?</a:t>
            </a:r>
          </a:p>
          <a:p>
            <a:r>
              <a:rPr lang="en-NZ" dirty="0">
                <a:effectLst/>
              </a:rPr>
              <a:t>In the above image, the host probably shows the forecast of temperatures for each day of the week in Fahrenheit. However, there is no context about what the host is trying to convey. If a person looks at this visualization, they will never be able to identify if this graph represents temperature or wind speed or the number of accidents, or anything else. Hence, This visualization is hiding the relevant data.”</a:t>
            </a:r>
          </a:p>
          <a:p>
            <a:endParaRPr lang="en-NZ" dirty="0"/>
          </a:p>
          <a:p>
            <a:endParaRPr lang="en-NZ" dirty="0"/>
          </a:p>
          <a:p>
            <a:r>
              <a:rPr lang="en-NZ" dirty="0"/>
              <a:t>Figure 2</a:t>
            </a:r>
          </a:p>
          <a:p>
            <a:r>
              <a:rPr lang="en-NZ" dirty="0"/>
              <a:t>https://analythical.com/blog/examples-of-awful-data-visualization</a:t>
            </a:r>
          </a:p>
          <a:p>
            <a:endParaRPr lang="en-NZ" dirty="0"/>
          </a:p>
          <a:p>
            <a:r>
              <a:rPr lang="en-NZ" dirty="0"/>
              <a:t>There’s more detail on this one yet it doesn’t add much. </a:t>
            </a:r>
          </a:p>
          <a:p>
            <a:endParaRPr lang="en-NZ" dirty="0"/>
          </a:p>
          <a:p>
            <a:pPr algn="l"/>
            <a:r>
              <a:rPr lang="en-NZ" dirty="0"/>
              <a:t>“</a:t>
            </a:r>
            <a:r>
              <a:rPr lang="en-NZ" b="0" i="0" dirty="0">
                <a:solidFill>
                  <a:srgbClr val="000000"/>
                </a:solidFill>
                <a:effectLst/>
                <a:latin typeface="aktiv-grotesk"/>
              </a:rPr>
              <a:t>The first problem is that they’ve presented a volume metric (Total Users) as a ratio metric (i.e. 99.48%), and it’s unclear to me as to what the data is showing here. Is this the % of total users who access each app on an Android device? If so, the only interpretation I can derive from this is that 99.48% of users of the YouTube mobile app in the USA are using an Android smartphone. But intuitively, this can’t be true. I mean, surely more than 0.52% of YouTube app users in the U.S. are on iOS. Apple has a </a:t>
            </a:r>
            <a:r>
              <a:rPr lang="en-NZ" b="0" i="0" dirty="0" err="1">
                <a:solidFill>
                  <a:srgbClr val="000000"/>
                </a:solidFill>
                <a:effectLst/>
                <a:latin typeface="aktiv-grotesk"/>
                <a:hlinkClick r:id="rId3"/>
              </a:rPr>
              <a:t>marketshare</a:t>
            </a:r>
            <a:r>
              <a:rPr lang="en-NZ" b="0" i="0" dirty="0">
                <a:solidFill>
                  <a:srgbClr val="000000"/>
                </a:solidFill>
                <a:effectLst/>
                <a:latin typeface="aktiv-grotesk"/>
              </a:rPr>
              <a:t> of roughly 43.6% in the U.S. and YouTube mobile is a popular app, so this just doesn’t seem possible. Which means that a) their data is wrong, b) they have twisted the interpretation of this so far it’s impossible to read, or c) I’m completely misreading this. But with this statement – “According to data for the USA from </a:t>
            </a:r>
            <a:r>
              <a:rPr lang="en-NZ" b="0" i="0" dirty="0" err="1">
                <a:solidFill>
                  <a:srgbClr val="000000"/>
                </a:solidFill>
                <a:effectLst/>
                <a:latin typeface="aktiv-grotesk"/>
              </a:rPr>
              <a:t>SimilarWeb</a:t>
            </a:r>
            <a:r>
              <a:rPr lang="en-NZ" b="0" i="0" dirty="0">
                <a:solidFill>
                  <a:srgbClr val="000000"/>
                </a:solidFill>
                <a:effectLst/>
                <a:latin typeface="aktiv-grotesk"/>
              </a:rPr>
              <a:t>, the share of total Android users was” – I’m just not sure how else this graphic can be read.</a:t>
            </a:r>
          </a:p>
          <a:p>
            <a:pPr algn="l"/>
            <a:r>
              <a:rPr lang="en-NZ" b="0" i="0" dirty="0">
                <a:solidFill>
                  <a:srgbClr val="000000"/>
                </a:solidFill>
                <a:effectLst/>
                <a:latin typeface="aktiv-grotesk"/>
              </a:rPr>
              <a:t>But the confusion doesn’t end there. The inner circle, which shows the % of </a:t>
            </a:r>
            <a:r>
              <a:rPr lang="en-NZ" b="0" i="1" dirty="0">
                <a:solidFill>
                  <a:srgbClr val="000000"/>
                </a:solidFill>
                <a:effectLst/>
                <a:latin typeface="aktiv-grotesk"/>
              </a:rPr>
              <a:t>active</a:t>
            </a:r>
            <a:r>
              <a:rPr lang="en-NZ" b="0" i="0" dirty="0">
                <a:solidFill>
                  <a:srgbClr val="000000"/>
                </a:solidFill>
                <a:effectLst/>
                <a:latin typeface="aktiv-grotesk"/>
              </a:rPr>
              <a:t> users, is also hugely problematic. My first question is, are active users a subset of total users? It seems logical that this should be true, and if so they’ve actually misinterpreted the data (e.g. that Twitter, Pinterest and LinkedIn have more active audiences). This graphic actually shows that YouTube and Facebook have the highest levels of activity, and I think what they’ve done is incorrectly conclude that the level of active users for Twitter, Pinterest and LinkedIn relative to the % of total users means that they have higher rates of activity, which is totally wrong. Either way, this graphic is poorly constructed and unnecessarily confusing. You shouldn't have to think this much to consume and interpret the meaning of an infographic.</a:t>
            </a:r>
          </a:p>
          <a:p>
            <a:pPr algn="l"/>
            <a:r>
              <a:rPr lang="en-NZ" b="1" i="0" dirty="0">
                <a:solidFill>
                  <a:srgbClr val="000000"/>
                </a:solidFill>
                <a:effectLst/>
                <a:latin typeface="var(--heading-font-font-family)"/>
              </a:rPr>
              <a:t>What should they have done?</a:t>
            </a:r>
          </a:p>
          <a:p>
            <a:pPr algn="l"/>
            <a:r>
              <a:rPr lang="en-NZ" b="0" i="0" dirty="0">
                <a:solidFill>
                  <a:srgbClr val="000000"/>
                </a:solidFill>
                <a:effectLst/>
                <a:latin typeface="aktiv-grotesk"/>
              </a:rPr>
              <a:t>Honestly, I don’t know where to begin. My first suggestion would be to never create a pie chart within pie chart, or any other chart type for that matter. Beyond that, there are tons of other issues with the data they’ve used and how they have presented it (e.g. volume vs ratio metrics). Simply removing the pie within a pie isn’t going to solve this, so my suggestion would be to scrap this graphic completely and start over.”</a:t>
            </a:r>
          </a:p>
          <a:p>
            <a:endParaRPr lang="en-NZ" dirty="0"/>
          </a:p>
        </p:txBody>
      </p:sp>
      <p:sp>
        <p:nvSpPr>
          <p:cNvPr id="4" name="Slide Number Placeholder 3"/>
          <p:cNvSpPr>
            <a:spLocks noGrp="1"/>
          </p:cNvSpPr>
          <p:nvPr>
            <p:ph type="sldNum" sz="quarter" idx="5"/>
          </p:nvPr>
        </p:nvSpPr>
        <p:spPr/>
        <p:txBody>
          <a:bodyPr/>
          <a:lstStyle/>
          <a:p>
            <a:fld id="{B97D7803-8999-46BF-8B6A-002423939F01}" type="slidenum">
              <a:rPr lang="en-NZ" smtClean="0"/>
              <a:t>26</a:t>
            </a:fld>
            <a:endParaRPr lang="en-NZ"/>
          </a:p>
        </p:txBody>
      </p:sp>
    </p:spTree>
    <p:extLst>
      <p:ext uri="{BB962C8B-B14F-4D97-AF65-F5344CB8AC3E}">
        <p14:creationId xmlns:p14="http://schemas.microsoft.com/office/powerpoint/2010/main" val="38213769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dirty="0"/>
              <a:t>Image</a:t>
            </a:r>
          </a:p>
          <a:p>
            <a:r>
              <a:rPr lang="en-NZ" b="0" dirty="0"/>
              <a:t>Stock image</a:t>
            </a:r>
          </a:p>
          <a:p>
            <a:endParaRPr lang="en-NZ" b="1" dirty="0"/>
          </a:p>
          <a:p>
            <a:r>
              <a:rPr lang="en-NZ" b="1" dirty="0"/>
              <a:t>References</a:t>
            </a:r>
          </a:p>
          <a:p>
            <a:r>
              <a:rPr lang="en-NZ" b="0" dirty="0"/>
              <a:t>https://accessiblenumbers.com/ </a:t>
            </a:r>
          </a:p>
          <a:p>
            <a:r>
              <a:rPr lang="en-NZ" dirty="0"/>
              <a:t>https://designnotes.blog.gov.uk/2022/11/28/designing-for-people-with-dyscalculia-and-low-numeracy/ (for poster)</a:t>
            </a:r>
          </a:p>
          <a:p>
            <a:r>
              <a:rPr lang="en-NZ" dirty="0"/>
              <a:t>https://www.stylemanual.gov.au/writing-and-designing-content/user-research-and-content </a:t>
            </a:r>
          </a:p>
          <a:p>
            <a:endParaRPr lang="en-NZ" dirty="0"/>
          </a:p>
          <a:p>
            <a:endParaRPr lang="en-NZ" dirty="0"/>
          </a:p>
        </p:txBody>
      </p:sp>
      <p:sp>
        <p:nvSpPr>
          <p:cNvPr id="4" name="Slide Number Placeholder 3"/>
          <p:cNvSpPr>
            <a:spLocks noGrp="1"/>
          </p:cNvSpPr>
          <p:nvPr>
            <p:ph type="sldNum" sz="quarter" idx="5"/>
          </p:nvPr>
        </p:nvSpPr>
        <p:spPr/>
        <p:txBody>
          <a:bodyPr/>
          <a:lstStyle/>
          <a:p>
            <a:fld id="{B97D7803-8999-46BF-8B6A-002423939F01}" type="slidenum">
              <a:rPr lang="en-NZ" smtClean="0"/>
              <a:t>27</a:t>
            </a:fld>
            <a:endParaRPr lang="en-NZ"/>
          </a:p>
        </p:txBody>
      </p:sp>
    </p:spTree>
    <p:extLst>
      <p:ext uri="{BB962C8B-B14F-4D97-AF65-F5344CB8AC3E}">
        <p14:creationId xmlns:p14="http://schemas.microsoft.com/office/powerpoint/2010/main" val="24927835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Subject to change</a:t>
            </a:r>
          </a:p>
        </p:txBody>
      </p:sp>
      <p:sp>
        <p:nvSpPr>
          <p:cNvPr id="4" name="Slide Number Placeholder 3"/>
          <p:cNvSpPr>
            <a:spLocks noGrp="1"/>
          </p:cNvSpPr>
          <p:nvPr>
            <p:ph type="sldNum" sz="quarter" idx="5"/>
          </p:nvPr>
        </p:nvSpPr>
        <p:spPr/>
        <p:txBody>
          <a:bodyPr/>
          <a:lstStyle/>
          <a:p>
            <a:fld id="{B97D7803-8999-46BF-8B6A-002423939F01}" type="slidenum">
              <a:rPr lang="en-NZ" smtClean="0"/>
              <a:t>28</a:t>
            </a:fld>
            <a:endParaRPr lang="en-NZ"/>
          </a:p>
        </p:txBody>
      </p:sp>
    </p:spTree>
    <p:extLst>
      <p:ext uri="{BB962C8B-B14F-4D97-AF65-F5344CB8AC3E}">
        <p14:creationId xmlns:p14="http://schemas.microsoft.com/office/powerpoint/2010/main" val="21924399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Use react buttons to show how you feel</a:t>
            </a:r>
          </a:p>
          <a:p>
            <a:r>
              <a:rPr lang="en-NZ" dirty="0"/>
              <a:t>Do you have any feedback for me? What can be improved? What should we continue?</a:t>
            </a:r>
          </a:p>
          <a:p>
            <a:r>
              <a:rPr lang="en-NZ" dirty="0"/>
              <a:t>What else do you want to hear about? </a:t>
            </a:r>
          </a:p>
          <a:p>
            <a:r>
              <a:rPr lang="en-NZ" dirty="0"/>
              <a:t>Any guest speakers you want to hear from?</a:t>
            </a:r>
          </a:p>
          <a:p>
            <a:endParaRPr lang="en-NZ" dirty="0"/>
          </a:p>
        </p:txBody>
      </p:sp>
      <p:sp>
        <p:nvSpPr>
          <p:cNvPr id="4" name="Slide Number Placeholder 3"/>
          <p:cNvSpPr>
            <a:spLocks noGrp="1"/>
          </p:cNvSpPr>
          <p:nvPr>
            <p:ph type="sldNum" sz="quarter" idx="5"/>
          </p:nvPr>
        </p:nvSpPr>
        <p:spPr/>
        <p:txBody>
          <a:bodyPr/>
          <a:lstStyle/>
          <a:p>
            <a:fld id="{B97D7803-8999-46BF-8B6A-002423939F01}" type="slidenum">
              <a:rPr lang="en-NZ" smtClean="0"/>
              <a:t>29</a:t>
            </a:fld>
            <a:endParaRPr lang="en-NZ"/>
          </a:p>
        </p:txBody>
      </p:sp>
    </p:spTree>
    <p:extLst>
      <p:ext uri="{BB962C8B-B14F-4D97-AF65-F5344CB8AC3E}">
        <p14:creationId xmlns:p14="http://schemas.microsoft.com/office/powerpoint/2010/main" val="33910964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NZ" sz="1800" dirty="0">
                <a:effectLst/>
                <a:latin typeface="Calibri" panose="020F0502020204030204" pitchFamily="34" charset="0"/>
              </a:rPr>
              <a:t> </a:t>
            </a:r>
          </a:p>
        </p:txBody>
      </p:sp>
      <p:sp>
        <p:nvSpPr>
          <p:cNvPr id="4" name="Slide Number Placeholder 3"/>
          <p:cNvSpPr>
            <a:spLocks noGrp="1"/>
          </p:cNvSpPr>
          <p:nvPr>
            <p:ph type="sldNum" sz="quarter" idx="5"/>
          </p:nvPr>
        </p:nvSpPr>
        <p:spPr/>
        <p:txBody>
          <a:bodyPr/>
          <a:lstStyle/>
          <a:p>
            <a:fld id="{FF498D52-3A03-4CBB-8D87-D5F7DEFCA29B}" type="slidenum">
              <a:rPr lang="en-NZ" smtClean="0"/>
              <a:t>30</a:t>
            </a:fld>
            <a:endParaRPr lang="en-NZ"/>
          </a:p>
        </p:txBody>
      </p:sp>
    </p:spTree>
    <p:extLst>
      <p:ext uri="{BB962C8B-B14F-4D97-AF65-F5344CB8AC3E}">
        <p14:creationId xmlns:p14="http://schemas.microsoft.com/office/powerpoint/2010/main" val="425692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NZ" dirty="0"/>
          </a:p>
        </p:txBody>
      </p:sp>
      <p:sp>
        <p:nvSpPr>
          <p:cNvPr id="4" name="Slide Number Placeholder 3"/>
          <p:cNvSpPr>
            <a:spLocks noGrp="1"/>
          </p:cNvSpPr>
          <p:nvPr>
            <p:ph type="sldNum" sz="quarter" idx="5"/>
          </p:nvPr>
        </p:nvSpPr>
        <p:spPr/>
        <p:txBody>
          <a:bodyPr/>
          <a:lstStyle/>
          <a:p>
            <a:fld id="{FF498D52-3A03-4CBB-8D87-D5F7DEFCA29B}" type="slidenum">
              <a:rPr lang="en-NZ" smtClean="0"/>
              <a:t>3</a:t>
            </a:fld>
            <a:endParaRPr lang="en-NZ"/>
          </a:p>
        </p:txBody>
      </p:sp>
    </p:spTree>
    <p:extLst>
      <p:ext uri="{BB962C8B-B14F-4D97-AF65-F5344CB8AC3E}">
        <p14:creationId xmlns:p14="http://schemas.microsoft.com/office/powerpoint/2010/main" val="27867820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NZ" sz="1800" dirty="0"/>
              <a:t>Image by Alesha Garton</a:t>
            </a:r>
          </a:p>
          <a:p>
            <a:pPr>
              <a:lnSpc>
                <a:spcPct val="107000"/>
              </a:lnSpc>
              <a:spcAft>
                <a:spcPts val="800"/>
              </a:spcAft>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18E766D-78A0-40F6-AE97-3BF8861F01A4}" type="slidenum">
              <a:rPr lang="en-NZ" smtClean="0"/>
              <a:t>31</a:t>
            </a:fld>
            <a:endParaRPr lang="en-NZ"/>
          </a:p>
        </p:txBody>
      </p:sp>
    </p:spTree>
    <p:extLst>
      <p:ext uri="{BB962C8B-B14F-4D97-AF65-F5344CB8AC3E}">
        <p14:creationId xmlns:p14="http://schemas.microsoft.com/office/powerpoint/2010/main" val="29331039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dirty="0"/>
              <a:t>Image by Alesha Garton</a:t>
            </a:r>
          </a:p>
          <a:p>
            <a:endParaRPr lang="en-NZ" sz="1200" dirty="0">
              <a:solidFill>
                <a:schemeClr val="accent2">
                  <a:lumMod val="50000"/>
                </a:schemeClr>
              </a:solidFill>
              <a:latin typeface="Source Sans Pro Light" panose="020B0403030403020204" pitchFamily="34" charset="0"/>
              <a:ea typeface="Source Sans Pro Light" panose="020B0403030403020204" pitchFamily="34" charset="0"/>
              <a:cs typeface="Calibri" panose="020F0502020204030204" pitchFamily="34" charset="0"/>
            </a:endParaRPr>
          </a:p>
          <a:p>
            <a:endParaRPr lang="en-NZ" sz="1200" dirty="0">
              <a:solidFill>
                <a:schemeClr val="accent2">
                  <a:lumMod val="50000"/>
                </a:schemeClr>
              </a:solidFill>
              <a:latin typeface="Source Sans Pro Light" panose="020B0403030403020204" pitchFamily="34" charset="0"/>
              <a:ea typeface="Source Sans Pro Light" panose="020B0403030403020204" pitchFamily="34" charset="0"/>
              <a:cs typeface="Calibri" panose="020F0502020204030204" pitchFamily="34" charset="0"/>
            </a:endParaRPr>
          </a:p>
          <a:p>
            <a:r>
              <a:rPr lang="en-NZ" sz="1200" dirty="0">
                <a:solidFill>
                  <a:schemeClr val="accent2">
                    <a:lumMod val="50000"/>
                  </a:schemeClr>
                </a:solidFill>
                <a:latin typeface="Source Sans Pro Light" panose="020B0403030403020204" pitchFamily="34" charset="0"/>
                <a:ea typeface="Source Sans Pro Light" panose="020B0403030403020204" pitchFamily="34" charset="0"/>
                <a:cs typeface="Calibri" panose="020F0502020204030204" pitchFamily="34" charset="0"/>
              </a:rPr>
              <a:t>Thank you for coming along! </a:t>
            </a:r>
            <a:br>
              <a:rPr lang="en-NZ" sz="1200" dirty="0">
                <a:solidFill>
                  <a:schemeClr val="accent2">
                    <a:lumMod val="50000"/>
                  </a:schemeClr>
                </a:solidFill>
                <a:latin typeface="Source Sans Pro Light" panose="020B0403030403020204" pitchFamily="34" charset="0"/>
                <a:ea typeface="Source Sans Pro Light" panose="020B0403030403020204" pitchFamily="34" charset="0"/>
                <a:cs typeface="Calibri" panose="020F0502020204030204" pitchFamily="34" charset="0"/>
              </a:rPr>
            </a:br>
            <a:br>
              <a:rPr lang="en-NZ" sz="1200" dirty="0">
                <a:solidFill>
                  <a:schemeClr val="accent2">
                    <a:lumMod val="50000"/>
                  </a:schemeClr>
                </a:solidFill>
                <a:latin typeface="Source Sans Pro Light" panose="020B0403030403020204" pitchFamily="34" charset="0"/>
                <a:ea typeface="Source Sans Pro Light" panose="020B0403030403020204" pitchFamily="34" charset="0"/>
                <a:cs typeface="Calibri" panose="020F0502020204030204" pitchFamily="34" charset="0"/>
              </a:rPr>
            </a:br>
            <a:r>
              <a:rPr lang="en-NZ" sz="1200" b="1" dirty="0">
                <a:solidFill>
                  <a:schemeClr val="accent2">
                    <a:lumMod val="50000"/>
                  </a:schemeClr>
                </a:solidFill>
                <a:latin typeface="Source Sans Pro SemiBold" panose="020B0603030403020204" pitchFamily="34" charset="0"/>
                <a:ea typeface="Source Sans Pro SemiBold" panose="020B0603030403020204" pitchFamily="34" charset="0"/>
                <a:cs typeface="Calibri" panose="020F0502020204030204" pitchFamily="34" charset="0"/>
              </a:rPr>
              <a:t>Any </a:t>
            </a:r>
            <a:r>
              <a:rPr lang="mi-NZ" sz="1200" b="1" dirty="0">
                <a:solidFill>
                  <a:schemeClr val="accent2">
                    <a:lumMod val="50000"/>
                  </a:schemeClr>
                </a:solidFill>
                <a:latin typeface="Source Sans Pro SemiBold" panose="020B0603030403020204" pitchFamily="34" charset="0"/>
                <a:ea typeface="Source Sans Pro SemiBold" panose="020B0603030403020204" pitchFamily="34" charset="0"/>
                <a:cs typeface="Calibri" panose="020F0502020204030204" pitchFamily="34" charset="0"/>
              </a:rPr>
              <a:t>pātai (</a:t>
            </a:r>
            <a:r>
              <a:rPr lang="en-NZ" sz="1200" b="1" dirty="0">
                <a:solidFill>
                  <a:schemeClr val="accent2">
                    <a:lumMod val="50000"/>
                  </a:schemeClr>
                </a:solidFill>
                <a:latin typeface="Source Sans Pro SemiBold" panose="020B0603030403020204" pitchFamily="34" charset="0"/>
                <a:ea typeface="Source Sans Pro SemiBold" panose="020B0603030403020204" pitchFamily="34" charset="0"/>
                <a:cs typeface="Calibri" panose="020F0502020204030204" pitchFamily="34" charset="0"/>
              </a:rPr>
              <a:t>questions)? </a:t>
            </a:r>
            <a:r>
              <a:rPr lang="en-NZ" sz="1200" b="1" dirty="0">
                <a:solidFill>
                  <a:schemeClr val="accent2">
                    <a:lumMod val="50000"/>
                  </a:schemeClr>
                </a:solidFill>
                <a:latin typeface="Source Sans Pro SemiBold" panose="020B0603030403020204" pitchFamily="34" charset="0"/>
                <a:ea typeface="Source Sans Pro SemiBold" panose="020B0603030403020204" pitchFamily="34" charset="0"/>
                <a:cs typeface="Calibri" panose="020F0502020204030204" pitchFamily="34" charset="0"/>
                <a:sym typeface="Wingdings" panose="05000000000000000000" pitchFamily="2" charset="2"/>
              </a:rPr>
              <a:t></a:t>
            </a:r>
            <a:endParaRPr lang="en-NZ" dirty="0"/>
          </a:p>
        </p:txBody>
      </p:sp>
      <p:sp>
        <p:nvSpPr>
          <p:cNvPr id="4" name="Slide Number Placeholder 3"/>
          <p:cNvSpPr>
            <a:spLocks noGrp="1"/>
          </p:cNvSpPr>
          <p:nvPr>
            <p:ph type="sldNum" sz="quarter" idx="5"/>
          </p:nvPr>
        </p:nvSpPr>
        <p:spPr/>
        <p:txBody>
          <a:bodyPr/>
          <a:lstStyle/>
          <a:p>
            <a:fld id="{7657825D-C1BC-4643-B660-1C93629E6F94}" type="slidenum">
              <a:rPr lang="en-NZ" smtClean="0"/>
              <a:t>32</a:t>
            </a:fld>
            <a:endParaRPr lang="en-NZ"/>
          </a:p>
        </p:txBody>
      </p:sp>
    </p:spTree>
    <p:extLst>
      <p:ext uri="{BB962C8B-B14F-4D97-AF65-F5344CB8AC3E}">
        <p14:creationId xmlns:p14="http://schemas.microsoft.com/office/powerpoint/2010/main" val="18474534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NZ" sz="180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F498D52-3A03-4CBB-8D87-D5F7DEFCA29B}" type="slidenum">
              <a:rPr lang="en-NZ" smtClean="0"/>
              <a:t>33</a:t>
            </a:fld>
            <a:endParaRPr lang="en-NZ"/>
          </a:p>
        </p:txBody>
      </p:sp>
    </p:spTree>
    <p:extLst>
      <p:ext uri="{BB962C8B-B14F-4D97-AF65-F5344CB8AC3E}">
        <p14:creationId xmlns:p14="http://schemas.microsoft.com/office/powerpoint/2010/main" val="30088784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NZ" sz="180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F498D52-3A03-4CBB-8D87-D5F7DEFCA29B}" type="slidenum">
              <a:rPr lang="en-NZ" smtClean="0"/>
              <a:t>34</a:t>
            </a:fld>
            <a:endParaRPr lang="en-NZ"/>
          </a:p>
        </p:txBody>
      </p:sp>
    </p:spTree>
    <p:extLst>
      <p:ext uri="{BB962C8B-B14F-4D97-AF65-F5344CB8AC3E}">
        <p14:creationId xmlns:p14="http://schemas.microsoft.com/office/powerpoint/2010/main" val="1709344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dirty="0">
                <a:solidFill>
                  <a:schemeClr val="tx1"/>
                </a:solidFill>
                <a:hlinkClick r:id="rId3">
                  <a:extLst>
                    <a:ext uri="{A12FA001-AC4F-418D-AE19-62706E023703}">
                      <ahyp:hlinkClr xmlns:ahyp="http://schemas.microsoft.com/office/drawing/2018/hyperlinkcolor" val="tx"/>
                    </a:ext>
                  </a:extLst>
                </a:hlinkClick>
              </a:rPr>
              <a:t>Ref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dirty="0">
              <a:solidFill>
                <a:schemeClr val="tx1"/>
              </a:solidFill>
              <a:hlinkClick r:id="rId3">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dirty="0">
                <a:solidFill>
                  <a:schemeClr val="tx1"/>
                </a:solidFill>
                <a:hlinkClick r:id="rId3">
                  <a:extLst>
                    <a:ext uri="{A12FA001-AC4F-418D-AE19-62706E023703}">
                      <ahyp:hlinkClr xmlns:ahyp="http://schemas.microsoft.com/office/drawing/2018/hyperlinkcolor" val="tx"/>
                    </a:ext>
                  </a:extLst>
                </a:hlinkClick>
              </a:rPr>
              <a:t>https://www.theicod.org/en/professional-design/what-is-design/what-is-design</a:t>
            </a:r>
            <a:r>
              <a:rPr lang="en-NZ" sz="1200" dirty="0">
                <a:solidFill>
                  <a:schemeClr val="tx1"/>
                </a:solidFill>
              </a:rPr>
              <a:t> </a:t>
            </a:r>
            <a:endParaRPr lang="en-US" sz="1200" dirty="0">
              <a:solidFill>
                <a:schemeClr val="tx1"/>
              </a:solidFill>
            </a:endParaRPr>
          </a:p>
          <a:p>
            <a:endParaRPr lang="en-NZ" dirty="0"/>
          </a:p>
          <a:p>
            <a:endParaRPr lang="en-NZ" dirty="0"/>
          </a:p>
        </p:txBody>
      </p:sp>
      <p:sp>
        <p:nvSpPr>
          <p:cNvPr id="4" name="Slide Number Placeholder 3"/>
          <p:cNvSpPr>
            <a:spLocks noGrp="1"/>
          </p:cNvSpPr>
          <p:nvPr>
            <p:ph type="sldNum" sz="quarter" idx="5"/>
          </p:nvPr>
        </p:nvSpPr>
        <p:spPr/>
        <p:txBody>
          <a:bodyPr/>
          <a:lstStyle/>
          <a:p>
            <a:fld id="{B97D7803-8999-46BF-8B6A-002423939F01}" type="slidenum">
              <a:rPr lang="en-NZ" smtClean="0"/>
              <a:t>4</a:t>
            </a:fld>
            <a:endParaRPr lang="en-NZ"/>
          </a:p>
        </p:txBody>
      </p:sp>
    </p:spTree>
    <p:extLst>
      <p:ext uri="{BB962C8B-B14F-4D97-AF65-F5344CB8AC3E}">
        <p14:creationId xmlns:p14="http://schemas.microsoft.com/office/powerpoint/2010/main" val="2239954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a:p>
            <a:pPr marL="0" indent="0">
              <a:buNone/>
            </a:pPr>
            <a:r>
              <a:rPr lang="en-NZ" sz="1200" dirty="0">
                <a:solidFill>
                  <a:schemeClr val="tx1"/>
                </a:solidFill>
                <a:hlinkClick r:id="rId3">
                  <a:extLst>
                    <a:ext uri="{A12FA001-AC4F-418D-AE19-62706E023703}">
                      <ahyp:hlinkClr xmlns:ahyp="http://schemas.microsoft.com/office/drawing/2018/hyperlinkcolor" val="tx"/>
                    </a:ext>
                  </a:extLst>
                </a:hlinkClick>
              </a:rPr>
              <a:t>https://www.interaction-design.org/literature/article/what-is-design</a:t>
            </a:r>
            <a:r>
              <a:rPr lang="en-NZ" sz="1200" dirty="0">
                <a:solidFill>
                  <a:schemeClr val="tx1"/>
                </a:solidFill>
              </a:rPr>
              <a:t> </a:t>
            </a:r>
          </a:p>
          <a:p>
            <a:endParaRPr lang="en-NZ" dirty="0"/>
          </a:p>
        </p:txBody>
      </p:sp>
      <p:sp>
        <p:nvSpPr>
          <p:cNvPr id="4" name="Slide Number Placeholder 3"/>
          <p:cNvSpPr>
            <a:spLocks noGrp="1"/>
          </p:cNvSpPr>
          <p:nvPr>
            <p:ph type="sldNum" sz="quarter" idx="5"/>
          </p:nvPr>
        </p:nvSpPr>
        <p:spPr/>
        <p:txBody>
          <a:bodyPr/>
          <a:lstStyle/>
          <a:p>
            <a:fld id="{B97D7803-8999-46BF-8B6A-002423939F01}" type="slidenum">
              <a:rPr lang="en-NZ" smtClean="0"/>
              <a:t>5</a:t>
            </a:fld>
            <a:endParaRPr lang="en-NZ"/>
          </a:p>
        </p:txBody>
      </p:sp>
    </p:spTree>
    <p:extLst>
      <p:ext uri="{BB962C8B-B14F-4D97-AF65-F5344CB8AC3E}">
        <p14:creationId xmlns:p14="http://schemas.microsoft.com/office/powerpoint/2010/main" val="1440325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a:p>
            <a:pPr marL="0" indent="0">
              <a:buNone/>
            </a:pPr>
            <a:r>
              <a:rPr lang="en-NZ" sz="1200" dirty="0">
                <a:solidFill>
                  <a:schemeClr val="tx1"/>
                </a:solidFill>
                <a:hlinkClick r:id="rId3">
                  <a:extLst>
                    <a:ext uri="{A12FA001-AC4F-418D-AE19-62706E023703}">
                      <ahyp:hlinkClr xmlns:ahyp="http://schemas.microsoft.com/office/drawing/2018/hyperlinkcolor" val="tx"/>
                    </a:ext>
                  </a:extLst>
                </a:hlinkClick>
              </a:rPr>
              <a:t>Ref</a:t>
            </a:r>
          </a:p>
          <a:p>
            <a:pPr marL="0" indent="0">
              <a:buNone/>
            </a:pPr>
            <a:r>
              <a:rPr lang="en-NZ" sz="1200" dirty="0">
                <a:solidFill>
                  <a:schemeClr val="tx1"/>
                </a:solidFill>
                <a:hlinkClick r:id="rId3">
                  <a:extLst>
                    <a:ext uri="{A12FA001-AC4F-418D-AE19-62706E023703}">
                      <ahyp:hlinkClr xmlns:ahyp="http://schemas.microsoft.com/office/drawing/2018/hyperlinkcolor" val="tx"/>
                    </a:ext>
                  </a:extLst>
                </a:hlinkClick>
              </a:rPr>
              <a:t>https://www.interaction-design.org/literature/article/what-is-design</a:t>
            </a:r>
            <a:r>
              <a:rPr lang="en-NZ" sz="1200" dirty="0">
                <a:solidFill>
                  <a:schemeClr val="tx1"/>
                </a:solidFill>
              </a:rPr>
              <a:t> </a:t>
            </a:r>
          </a:p>
          <a:p>
            <a:endParaRPr lang="en-NZ" dirty="0"/>
          </a:p>
          <a:p>
            <a:r>
              <a:rPr lang="en-NZ" dirty="0"/>
              <a:t>Image source</a:t>
            </a:r>
          </a:p>
          <a:p>
            <a:r>
              <a:rPr lang="en-NZ" dirty="0"/>
              <a:t>https://www.interaction-design.org/literature/article/what-is-design-thinking-and-why-is-it- so-popular </a:t>
            </a:r>
          </a:p>
        </p:txBody>
      </p:sp>
      <p:sp>
        <p:nvSpPr>
          <p:cNvPr id="4" name="Slide Number Placeholder 3"/>
          <p:cNvSpPr>
            <a:spLocks noGrp="1"/>
          </p:cNvSpPr>
          <p:nvPr>
            <p:ph type="sldNum" sz="quarter" idx="5"/>
          </p:nvPr>
        </p:nvSpPr>
        <p:spPr/>
        <p:txBody>
          <a:bodyPr/>
          <a:lstStyle/>
          <a:p>
            <a:fld id="{B97D7803-8999-46BF-8B6A-002423939F01}" type="slidenum">
              <a:rPr lang="en-NZ" smtClean="0"/>
              <a:t>6</a:t>
            </a:fld>
            <a:endParaRPr lang="en-NZ"/>
          </a:p>
        </p:txBody>
      </p:sp>
    </p:spTree>
    <p:extLst>
      <p:ext uri="{BB962C8B-B14F-4D97-AF65-F5344CB8AC3E}">
        <p14:creationId xmlns:p14="http://schemas.microsoft.com/office/powerpoint/2010/main" val="1440325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B97D7803-8999-46BF-8B6A-002423939F01}" type="slidenum">
              <a:rPr lang="en-NZ" smtClean="0"/>
              <a:t>7</a:t>
            </a:fld>
            <a:endParaRPr lang="en-NZ"/>
          </a:p>
        </p:txBody>
      </p:sp>
    </p:spTree>
    <p:extLst>
      <p:ext uri="{BB962C8B-B14F-4D97-AF65-F5344CB8AC3E}">
        <p14:creationId xmlns:p14="http://schemas.microsoft.com/office/powerpoint/2010/main" val="3862943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Stock image</a:t>
            </a:r>
          </a:p>
        </p:txBody>
      </p:sp>
      <p:sp>
        <p:nvSpPr>
          <p:cNvPr id="4" name="Slide Number Placeholder 3"/>
          <p:cNvSpPr>
            <a:spLocks noGrp="1"/>
          </p:cNvSpPr>
          <p:nvPr>
            <p:ph type="sldNum" sz="quarter" idx="5"/>
          </p:nvPr>
        </p:nvSpPr>
        <p:spPr/>
        <p:txBody>
          <a:bodyPr/>
          <a:lstStyle/>
          <a:p>
            <a:fld id="{B97D7803-8999-46BF-8B6A-002423939F01}" type="slidenum">
              <a:rPr lang="en-NZ" smtClean="0"/>
              <a:t>8</a:t>
            </a:fld>
            <a:endParaRPr lang="en-NZ"/>
          </a:p>
        </p:txBody>
      </p:sp>
    </p:spTree>
    <p:extLst>
      <p:ext uri="{BB962C8B-B14F-4D97-AF65-F5344CB8AC3E}">
        <p14:creationId xmlns:p14="http://schemas.microsoft.com/office/powerpoint/2010/main" val="1102930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B97D7803-8999-46BF-8B6A-002423939F01}" type="slidenum">
              <a:rPr lang="en-NZ" smtClean="0"/>
              <a:t>9</a:t>
            </a:fld>
            <a:endParaRPr lang="en-NZ"/>
          </a:p>
        </p:txBody>
      </p:sp>
    </p:spTree>
    <p:extLst>
      <p:ext uri="{BB962C8B-B14F-4D97-AF65-F5344CB8AC3E}">
        <p14:creationId xmlns:p14="http://schemas.microsoft.com/office/powerpoint/2010/main" val="1223612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94240-EF0B-52F0-CA6F-44CA2507AB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972002B8-9E89-856F-1C64-DDDDBF9068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E3D0753F-299D-59E1-D146-CE124C12E19D}"/>
              </a:ext>
            </a:extLst>
          </p:cNvPr>
          <p:cNvSpPr>
            <a:spLocks noGrp="1"/>
          </p:cNvSpPr>
          <p:nvPr>
            <p:ph type="dt" sz="half" idx="10"/>
          </p:nvPr>
        </p:nvSpPr>
        <p:spPr/>
        <p:txBody>
          <a:bodyPr/>
          <a:lstStyle/>
          <a:p>
            <a:fld id="{B8E6D64E-0E9A-493C-B193-B3383E5CAF95}" type="datetimeFigureOut">
              <a:rPr lang="en-NZ" smtClean="0"/>
              <a:t>3/09/2024</a:t>
            </a:fld>
            <a:endParaRPr lang="en-NZ"/>
          </a:p>
        </p:txBody>
      </p:sp>
      <p:sp>
        <p:nvSpPr>
          <p:cNvPr id="5" name="Footer Placeholder 4">
            <a:extLst>
              <a:ext uri="{FF2B5EF4-FFF2-40B4-BE49-F238E27FC236}">
                <a16:creationId xmlns:a16="http://schemas.microsoft.com/office/drawing/2014/main" id="{14081BDE-6439-9C86-48C3-432814B030D3}"/>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F5674BC-25F3-C6E9-F1B2-C2ABEFAC4327}"/>
              </a:ext>
            </a:extLst>
          </p:cNvPr>
          <p:cNvSpPr>
            <a:spLocks noGrp="1"/>
          </p:cNvSpPr>
          <p:nvPr>
            <p:ph type="sldNum" sz="quarter" idx="12"/>
          </p:nvPr>
        </p:nvSpPr>
        <p:spPr/>
        <p:txBody>
          <a:bodyPr/>
          <a:lstStyle/>
          <a:p>
            <a:fld id="{EC54AE93-8B24-4089-853E-A90C5ED90E9A}" type="slidenum">
              <a:rPr lang="en-NZ" smtClean="0"/>
              <a:t>‹#›</a:t>
            </a:fld>
            <a:endParaRPr lang="en-NZ"/>
          </a:p>
        </p:txBody>
      </p:sp>
    </p:spTree>
    <p:extLst>
      <p:ext uri="{BB962C8B-B14F-4D97-AF65-F5344CB8AC3E}">
        <p14:creationId xmlns:p14="http://schemas.microsoft.com/office/powerpoint/2010/main" val="3442774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79C68-40D8-67C6-F07B-21B712BAC41B}"/>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6A01976B-80EF-BD6B-3AAB-E2B1525570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DE3712DC-DE78-63D0-24BD-199413B9BAC2}"/>
              </a:ext>
            </a:extLst>
          </p:cNvPr>
          <p:cNvSpPr>
            <a:spLocks noGrp="1"/>
          </p:cNvSpPr>
          <p:nvPr>
            <p:ph type="dt" sz="half" idx="10"/>
          </p:nvPr>
        </p:nvSpPr>
        <p:spPr/>
        <p:txBody>
          <a:bodyPr/>
          <a:lstStyle/>
          <a:p>
            <a:fld id="{B8E6D64E-0E9A-493C-B193-B3383E5CAF95}" type="datetimeFigureOut">
              <a:rPr lang="en-NZ" smtClean="0"/>
              <a:t>3/09/2024</a:t>
            </a:fld>
            <a:endParaRPr lang="en-NZ"/>
          </a:p>
        </p:txBody>
      </p:sp>
      <p:sp>
        <p:nvSpPr>
          <p:cNvPr id="5" name="Footer Placeholder 4">
            <a:extLst>
              <a:ext uri="{FF2B5EF4-FFF2-40B4-BE49-F238E27FC236}">
                <a16:creationId xmlns:a16="http://schemas.microsoft.com/office/drawing/2014/main" id="{AF76DB11-447A-C2DB-734E-FA66A96C603D}"/>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484AF21-3194-B661-0C35-227AFF06BC02}"/>
              </a:ext>
            </a:extLst>
          </p:cNvPr>
          <p:cNvSpPr>
            <a:spLocks noGrp="1"/>
          </p:cNvSpPr>
          <p:nvPr>
            <p:ph type="sldNum" sz="quarter" idx="12"/>
          </p:nvPr>
        </p:nvSpPr>
        <p:spPr/>
        <p:txBody>
          <a:bodyPr/>
          <a:lstStyle/>
          <a:p>
            <a:fld id="{EC54AE93-8B24-4089-853E-A90C5ED90E9A}" type="slidenum">
              <a:rPr lang="en-NZ" smtClean="0"/>
              <a:t>‹#›</a:t>
            </a:fld>
            <a:endParaRPr lang="en-NZ"/>
          </a:p>
        </p:txBody>
      </p:sp>
    </p:spTree>
    <p:extLst>
      <p:ext uri="{BB962C8B-B14F-4D97-AF65-F5344CB8AC3E}">
        <p14:creationId xmlns:p14="http://schemas.microsoft.com/office/powerpoint/2010/main" val="3394893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B9D2B2-CFDA-9C38-9ECB-49BA2FD5D59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2468DC55-C758-C9E6-E99F-1D7958EA27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254882F9-F27D-E5B5-AE98-2C1520A8CD2C}"/>
              </a:ext>
            </a:extLst>
          </p:cNvPr>
          <p:cNvSpPr>
            <a:spLocks noGrp="1"/>
          </p:cNvSpPr>
          <p:nvPr>
            <p:ph type="dt" sz="half" idx="10"/>
          </p:nvPr>
        </p:nvSpPr>
        <p:spPr/>
        <p:txBody>
          <a:bodyPr/>
          <a:lstStyle/>
          <a:p>
            <a:fld id="{B8E6D64E-0E9A-493C-B193-B3383E5CAF95}" type="datetimeFigureOut">
              <a:rPr lang="en-NZ" smtClean="0"/>
              <a:t>3/09/2024</a:t>
            </a:fld>
            <a:endParaRPr lang="en-NZ"/>
          </a:p>
        </p:txBody>
      </p:sp>
      <p:sp>
        <p:nvSpPr>
          <p:cNvPr id="5" name="Footer Placeholder 4">
            <a:extLst>
              <a:ext uri="{FF2B5EF4-FFF2-40B4-BE49-F238E27FC236}">
                <a16:creationId xmlns:a16="http://schemas.microsoft.com/office/drawing/2014/main" id="{8B9348F0-095C-A291-39B8-6DCC1AEA32B5}"/>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A165B8C8-579C-CB1B-DB1A-5159E749CADE}"/>
              </a:ext>
            </a:extLst>
          </p:cNvPr>
          <p:cNvSpPr>
            <a:spLocks noGrp="1"/>
          </p:cNvSpPr>
          <p:nvPr>
            <p:ph type="sldNum" sz="quarter" idx="12"/>
          </p:nvPr>
        </p:nvSpPr>
        <p:spPr/>
        <p:txBody>
          <a:bodyPr/>
          <a:lstStyle/>
          <a:p>
            <a:fld id="{EC54AE93-8B24-4089-853E-A90C5ED90E9A}" type="slidenum">
              <a:rPr lang="en-NZ" smtClean="0"/>
              <a:t>‹#›</a:t>
            </a:fld>
            <a:endParaRPr lang="en-NZ"/>
          </a:p>
        </p:txBody>
      </p:sp>
    </p:spTree>
    <p:extLst>
      <p:ext uri="{BB962C8B-B14F-4D97-AF65-F5344CB8AC3E}">
        <p14:creationId xmlns:p14="http://schemas.microsoft.com/office/powerpoint/2010/main" val="2931230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83A49-3B9B-F0B0-71C4-C8ABB20A45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89DD3E9C-CC62-2737-D995-2519302E72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E4BF5143-3C97-7FE2-6C73-92C2CC8EB9DE}"/>
              </a:ext>
            </a:extLst>
          </p:cNvPr>
          <p:cNvSpPr>
            <a:spLocks noGrp="1"/>
          </p:cNvSpPr>
          <p:nvPr>
            <p:ph type="dt" sz="half" idx="10"/>
          </p:nvPr>
        </p:nvSpPr>
        <p:spPr/>
        <p:txBody>
          <a:bodyPr/>
          <a:lstStyle/>
          <a:p>
            <a:fld id="{F19A23CC-485A-43C9-A9EF-6887D28AC5C4}" type="datetimeFigureOut">
              <a:rPr lang="en-NZ" smtClean="0"/>
              <a:t>3/09/2024</a:t>
            </a:fld>
            <a:endParaRPr lang="en-NZ"/>
          </a:p>
        </p:txBody>
      </p:sp>
      <p:sp>
        <p:nvSpPr>
          <p:cNvPr id="5" name="Footer Placeholder 4">
            <a:extLst>
              <a:ext uri="{FF2B5EF4-FFF2-40B4-BE49-F238E27FC236}">
                <a16:creationId xmlns:a16="http://schemas.microsoft.com/office/drawing/2014/main" id="{5E037304-4E3B-8CF7-9DD4-76000CA5E150}"/>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AA8F9BCC-8CF7-4577-74D5-33CD44AD09B1}"/>
              </a:ext>
            </a:extLst>
          </p:cNvPr>
          <p:cNvSpPr>
            <a:spLocks noGrp="1"/>
          </p:cNvSpPr>
          <p:nvPr>
            <p:ph type="sldNum" sz="quarter" idx="12"/>
          </p:nvPr>
        </p:nvSpPr>
        <p:spPr/>
        <p:txBody>
          <a:bodyPr/>
          <a:lstStyle/>
          <a:p>
            <a:fld id="{B42687D6-F75C-4D44-B25F-9582C3300809}" type="slidenum">
              <a:rPr lang="en-NZ" smtClean="0"/>
              <a:t>‹#›</a:t>
            </a:fld>
            <a:endParaRPr lang="en-NZ"/>
          </a:p>
        </p:txBody>
      </p:sp>
    </p:spTree>
    <p:extLst>
      <p:ext uri="{BB962C8B-B14F-4D97-AF65-F5344CB8AC3E}">
        <p14:creationId xmlns:p14="http://schemas.microsoft.com/office/powerpoint/2010/main" val="191725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C5165-744C-FB12-4940-99375E0770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9BF405ED-B2E8-089E-D001-D5C41CD41C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654CFF11-B455-2603-6E53-FB95668513C2}"/>
              </a:ext>
            </a:extLst>
          </p:cNvPr>
          <p:cNvSpPr>
            <a:spLocks noGrp="1"/>
          </p:cNvSpPr>
          <p:nvPr>
            <p:ph type="dt" sz="half" idx="10"/>
          </p:nvPr>
        </p:nvSpPr>
        <p:spPr/>
        <p:txBody>
          <a:bodyPr/>
          <a:lstStyle/>
          <a:p>
            <a:fld id="{D43FCD89-A27B-4E0E-A24D-25D4886EC360}" type="datetimeFigureOut">
              <a:rPr lang="en-NZ" smtClean="0"/>
              <a:t>3/09/2024</a:t>
            </a:fld>
            <a:endParaRPr lang="en-NZ"/>
          </a:p>
        </p:txBody>
      </p:sp>
      <p:sp>
        <p:nvSpPr>
          <p:cNvPr id="5" name="Footer Placeholder 4">
            <a:extLst>
              <a:ext uri="{FF2B5EF4-FFF2-40B4-BE49-F238E27FC236}">
                <a16:creationId xmlns:a16="http://schemas.microsoft.com/office/drawing/2014/main" id="{1C376986-B2CA-FE05-28F8-40D4656BAA14}"/>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41B6BAA9-8DEE-1A02-F09E-4ACDF940ED3F}"/>
              </a:ext>
            </a:extLst>
          </p:cNvPr>
          <p:cNvSpPr>
            <a:spLocks noGrp="1"/>
          </p:cNvSpPr>
          <p:nvPr>
            <p:ph type="sldNum" sz="quarter" idx="12"/>
          </p:nvPr>
        </p:nvSpPr>
        <p:spPr/>
        <p:txBody>
          <a:bodyPr/>
          <a:lstStyle/>
          <a:p>
            <a:fld id="{B85B1373-D92A-4EAB-8125-219B88CD871E}" type="slidenum">
              <a:rPr lang="en-NZ" smtClean="0"/>
              <a:t>‹#›</a:t>
            </a:fld>
            <a:endParaRPr lang="en-NZ"/>
          </a:p>
        </p:txBody>
      </p:sp>
    </p:spTree>
    <p:extLst>
      <p:ext uri="{BB962C8B-B14F-4D97-AF65-F5344CB8AC3E}">
        <p14:creationId xmlns:p14="http://schemas.microsoft.com/office/powerpoint/2010/main" val="1797743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EFA2E6-7011-E99E-FBE5-09680FE5F8FE}"/>
              </a:ext>
            </a:extLst>
          </p:cNvPr>
          <p:cNvSpPr>
            <a:spLocks noGrp="1"/>
          </p:cNvSpPr>
          <p:nvPr>
            <p:ph type="dt" sz="half" idx="10"/>
          </p:nvPr>
        </p:nvSpPr>
        <p:spPr/>
        <p:txBody>
          <a:bodyPr/>
          <a:lstStyle/>
          <a:p>
            <a:fld id="{5E1EA261-248A-4D01-851C-3AFCD986753E}" type="datetime1">
              <a:rPr lang="en-NZ" smtClean="0"/>
              <a:t>3/09/2024</a:t>
            </a:fld>
            <a:endParaRPr lang="en-NZ"/>
          </a:p>
        </p:txBody>
      </p:sp>
      <p:sp>
        <p:nvSpPr>
          <p:cNvPr id="3" name="Footer Placeholder 2">
            <a:extLst>
              <a:ext uri="{FF2B5EF4-FFF2-40B4-BE49-F238E27FC236}">
                <a16:creationId xmlns:a16="http://schemas.microsoft.com/office/drawing/2014/main" id="{10639B53-FB91-9B1C-62DB-E0CEF0793957}"/>
              </a:ext>
            </a:extLst>
          </p:cNvPr>
          <p:cNvSpPr>
            <a:spLocks noGrp="1"/>
          </p:cNvSpPr>
          <p:nvPr>
            <p:ph type="ftr" sz="quarter" idx="11"/>
          </p:nvPr>
        </p:nvSpPr>
        <p:spPr/>
        <p:txBody>
          <a:bodyPr/>
          <a:lstStyle/>
          <a:p>
            <a:r>
              <a:rPr lang="en-NZ"/>
              <a:t>Krystle Chester</a:t>
            </a:r>
          </a:p>
        </p:txBody>
      </p:sp>
      <p:sp>
        <p:nvSpPr>
          <p:cNvPr id="4" name="Slide Number Placeholder 3">
            <a:extLst>
              <a:ext uri="{FF2B5EF4-FFF2-40B4-BE49-F238E27FC236}">
                <a16:creationId xmlns:a16="http://schemas.microsoft.com/office/drawing/2014/main" id="{D3604CF2-B1DD-E848-73C4-6EF751175F81}"/>
              </a:ext>
            </a:extLst>
          </p:cNvPr>
          <p:cNvSpPr>
            <a:spLocks noGrp="1"/>
          </p:cNvSpPr>
          <p:nvPr>
            <p:ph type="sldNum" sz="quarter" idx="12"/>
          </p:nvPr>
        </p:nvSpPr>
        <p:spPr/>
        <p:txBody>
          <a:bodyPr/>
          <a:lstStyle/>
          <a:p>
            <a:fld id="{9C85F6A0-723A-4188-81A5-B6835917249E}" type="slidenum">
              <a:rPr lang="en-NZ" smtClean="0"/>
              <a:t>‹#›</a:t>
            </a:fld>
            <a:endParaRPr lang="en-NZ"/>
          </a:p>
        </p:txBody>
      </p:sp>
    </p:spTree>
    <p:extLst>
      <p:ext uri="{BB962C8B-B14F-4D97-AF65-F5344CB8AC3E}">
        <p14:creationId xmlns:p14="http://schemas.microsoft.com/office/powerpoint/2010/main" val="18496923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83A49-3B9B-F0B0-71C4-C8ABB20A45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89DD3E9C-CC62-2737-D995-2519302E72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E4BF5143-3C97-7FE2-6C73-92C2CC8EB9DE}"/>
              </a:ext>
            </a:extLst>
          </p:cNvPr>
          <p:cNvSpPr>
            <a:spLocks noGrp="1"/>
          </p:cNvSpPr>
          <p:nvPr>
            <p:ph type="dt" sz="half" idx="10"/>
          </p:nvPr>
        </p:nvSpPr>
        <p:spPr/>
        <p:txBody>
          <a:bodyPr/>
          <a:lstStyle/>
          <a:p>
            <a:fld id="{D5929E7C-7BF7-40FB-8377-6456DEDA45D2}" type="datetime1">
              <a:rPr lang="en-NZ" smtClean="0"/>
              <a:t>3/09/2024</a:t>
            </a:fld>
            <a:endParaRPr lang="en-NZ"/>
          </a:p>
        </p:txBody>
      </p:sp>
      <p:sp>
        <p:nvSpPr>
          <p:cNvPr id="5" name="Footer Placeholder 4">
            <a:extLst>
              <a:ext uri="{FF2B5EF4-FFF2-40B4-BE49-F238E27FC236}">
                <a16:creationId xmlns:a16="http://schemas.microsoft.com/office/drawing/2014/main" id="{5E037304-4E3B-8CF7-9DD4-76000CA5E150}"/>
              </a:ext>
            </a:extLst>
          </p:cNvPr>
          <p:cNvSpPr>
            <a:spLocks noGrp="1"/>
          </p:cNvSpPr>
          <p:nvPr>
            <p:ph type="ftr" sz="quarter" idx="11"/>
          </p:nvPr>
        </p:nvSpPr>
        <p:spPr/>
        <p:txBody>
          <a:bodyPr/>
          <a:lstStyle/>
          <a:p>
            <a:r>
              <a:rPr lang="en-NZ"/>
              <a:t>Krystle Chester</a:t>
            </a:r>
          </a:p>
        </p:txBody>
      </p:sp>
      <p:sp>
        <p:nvSpPr>
          <p:cNvPr id="6" name="Slide Number Placeholder 5">
            <a:extLst>
              <a:ext uri="{FF2B5EF4-FFF2-40B4-BE49-F238E27FC236}">
                <a16:creationId xmlns:a16="http://schemas.microsoft.com/office/drawing/2014/main" id="{AA8F9BCC-8CF7-4577-74D5-33CD44AD09B1}"/>
              </a:ext>
            </a:extLst>
          </p:cNvPr>
          <p:cNvSpPr>
            <a:spLocks noGrp="1"/>
          </p:cNvSpPr>
          <p:nvPr>
            <p:ph type="sldNum" sz="quarter" idx="12"/>
          </p:nvPr>
        </p:nvSpPr>
        <p:spPr/>
        <p:txBody>
          <a:bodyPr/>
          <a:lstStyle/>
          <a:p>
            <a:fld id="{B42687D6-F75C-4D44-B25F-9582C3300809}" type="slidenum">
              <a:rPr lang="en-NZ" smtClean="0"/>
              <a:t>‹#›</a:t>
            </a:fld>
            <a:endParaRPr lang="en-NZ"/>
          </a:p>
        </p:txBody>
      </p:sp>
    </p:spTree>
    <p:extLst>
      <p:ext uri="{BB962C8B-B14F-4D97-AF65-F5344CB8AC3E}">
        <p14:creationId xmlns:p14="http://schemas.microsoft.com/office/powerpoint/2010/main" val="191725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BB751-6E9E-2423-110B-A951269022BF}"/>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37955C38-037E-8781-7908-6AACE84CD1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94924E97-245B-0B8E-23F9-00FD5573E498}"/>
              </a:ext>
            </a:extLst>
          </p:cNvPr>
          <p:cNvSpPr>
            <a:spLocks noGrp="1"/>
          </p:cNvSpPr>
          <p:nvPr>
            <p:ph type="dt" sz="half" idx="10"/>
          </p:nvPr>
        </p:nvSpPr>
        <p:spPr/>
        <p:txBody>
          <a:bodyPr/>
          <a:lstStyle/>
          <a:p>
            <a:fld id="{F4C55785-BD02-4934-A81D-F0DC2B238768}" type="datetimeFigureOut">
              <a:rPr lang="en-NZ" smtClean="0"/>
              <a:t>3/09/2024</a:t>
            </a:fld>
            <a:endParaRPr lang="en-NZ"/>
          </a:p>
        </p:txBody>
      </p:sp>
      <p:sp>
        <p:nvSpPr>
          <p:cNvPr id="5" name="Footer Placeholder 4">
            <a:extLst>
              <a:ext uri="{FF2B5EF4-FFF2-40B4-BE49-F238E27FC236}">
                <a16:creationId xmlns:a16="http://schemas.microsoft.com/office/drawing/2014/main" id="{D491EE1D-E191-1E8E-AB81-B0322A446691}"/>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BC387C5B-6130-CE08-5A44-A7326DEF3275}"/>
              </a:ext>
            </a:extLst>
          </p:cNvPr>
          <p:cNvSpPr>
            <a:spLocks noGrp="1"/>
          </p:cNvSpPr>
          <p:nvPr>
            <p:ph type="sldNum" sz="quarter" idx="12"/>
          </p:nvPr>
        </p:nvSpPr>
        <p:spPr/>
        <p:txBody>
          <a:bodyPr/>
          <a:lstStyle/>
          <a:p>
            <a:fld id="{8BC4D370-720D-4D06-8349-4B310E31A5B3}" type="slidenum">
              <a:rPr lang="en-NZ" smtClean="0"/>
              <a:t>‹#›</a:t>
            </a:fld>
            <a:endParaRPr lang="en-NZ"/>
          </a:p>
        </p:txBody>
      </p:sp>
    </p:spTree>
    <p:extLst>
      <p:ext uri="{BB962C8B-B14F-4D97-AF65-F5344CB8AC3E}">
        <p14:creationId xmlns:p14="http://schemas.microsoft.com/office/powerpoint/2010/main" val="2683578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A80CE-12D9-6026-B76C-008255A2B045}"/>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9C66B11C-99D0-28E6-B081-316D555AAA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12A3B310-17FA-343F-A8F6-6011A43DE3A9}"/>
              </a:ext>
            </a:extLst>
          </p:cNvPr>
          <p:cNvSpPr>
            <a:spLocks noGrp="1"/>
          </p:cNvSpPr>
          <p:nvPr>
            <p:ph type="dt" sz="half" idx="10"/>
          </p:nvPr>
        </p:nvSpPr>
        <p:spPr/>
        <p:txBody>
          <a:bodyPr/>
          <a:lstStyle/>
          <a:p>
            <a:fld id="{B8E6D64E-0E9A-493C-B193-B3383E5CAF95}" type="datetimeFigureOut">
              <a:rPr lang="en-NZ" smtClean="0"/>
              <a:t>3/09/2024</a:t>
            </a:fld>
            <a:endParaRPr lang="en-NZ"/>
          </a:p>
        </p:txBody>
      </p:sp>
      <p:sp>
        <p:nvSpPr>
          <p:cNvPr id="5" name="Footer Placeholder 4">
            <a:extLst>
              <a:ext uri="{FF2B5EF4-FFF2-40B4-BE49-F238E27FC236}">
                <a16:creationId xmlns:a16="http://schemas.microsoft.com/office/drawing/2014/main" id="{744BC209-2742-2A6D-E2BC-2575033C8E8E}"/>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9D247F86-C104-DAF5-BCA5-DD0CA048A7DB}"/>
              </a:ext>
            </a:extLst>
          </p:cNvPr>
          <p:cNvSpPr>
            <a:spLocks noGrp="1"/>
          </p:cNvSpPr>
          <p:nvPr>
            <p:ph type="sldNum" sz="quarter" idx="12"/>
          </p:nvPr>
        </p:nvSpPr>
        <p:spPr/>
        <p:txBody>
          <a:bodyPr/>
          <a:lstStyle/>
          <a:p>
            <a:fld id="{EC54AE93-8B24-4089-853E-A90C5ED90E9A}" type="slidenum">
              <a:rPr lang="en-NZ" smtClean="0"/>
              <a:t>‹#›</a:t>
            </a:fld>
            <a:endParaRPr lang="en-NZ"/>
          </a:p>
        </p:txBody>
      </p:sp>
    </p:spTree>
    <p:extLst>
      <p:ext uri="{BB962C8B-B14F-4D97-AF65-F5344CB8AC3E}">
        <p14:creationId xmlns:p14="http://schemas.microsoft.com/office/powerpoint/2010/main" val="3102188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2BB61-6E4D-0446-4910-97FB591DC8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6B144462-FFBC-98DD-5BB1-4054282FC5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6979DA-CCD2-AEBE-1F6F-CF905D4BB621}"/>
              </a:ext>
            </a:extLst>
          </p:cNvPr>
          <p:cNvSpPr>
            <a:spLocks noGrp="1"/>
          </p:cNvSpPr>
          <p:nvPr>
            <p:ph type="dt" sz="half" idx="10"/>
          </p:nvPr>
        </p:nvSpPr>
        <p:spPr/>
        <p:txBody>
          <a:bodyPr/>
          <a:lstStyle/>
          <a:p>
            <a:fld id="{B8E6D64E-0E9A-493C-B193-B3383E5CAF95}" type="datetimeFigureOut">
              <a:rPr lang="en-NZ" smtClean="0"/>
              <a:t>3/09/2024</a:t>
            </a:fld>
            <a:endParaRPr lang="en-NZ"/>
          </a:p>
        </p:txBody>
      </p:sp>
      <p:sp>
        <p:nvSpPr>
          <p:cNvPr id="5" name="Footer Placeholder 4">
            <a:extLst>
              <a:ext uri="{FF2B5EF4-FFF2-40B4-BE49-F238E27FC236}">
                <a16:creationId xmlns:a16="http://schemas.microsoft.com/office/drawing/2014/main" id="{517E8879-9C78-0499-6C0E-9DA8DCC518B9}"/>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240FB96B-21B1-5887-238A-C4B2410B1176}"/>
              </a:ext>
            </a:extLst>
          </p:cNvPr>
          <p:cNvSpPr>
            <a:spLocks noGrp="1"/>
          </p:cNvSpPr>
          <p:nvPr>
            <p:ph type="sldNum" sz="quarter" idx="12"/>
          </p:nvPr>
        </p:nvSpPr>
        <p:spPr/>
        <p:txBody>
          <a:bodyPr/>
          <a:lstStyle/>
          <a:p>
            <a:fld id="{EC54AE93-8B24-4089-853E-A90C5ED90E9A}" type="slidenum">
              <a:rPr lang="en-NZ" smtClean="0"/>
              <a:t>‹#›</a:t>
            </a:fld>
            <a:endParaRPr lang="en-NZ"/>
          </a:p>
        </p:txBody>
      </p:sp>
    </p:spTree>
    <p:extLst>
      <p:ext uri="{BB962C8B-B14F-4D97-AF65-F5344CB8AC3E}">
        <p14:creationId xmlns:p14="http://schemas.microsoft.com/office/powerpoint/2010/main" val="337994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9688D-4426-FEED-7EE4-448118C3839D}"/>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A4522C84-C010-9D60-9429-5247B342FB7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1C3704B2-9EA2-F869-FBB3-C85533DE8D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C9C3782B-6C8B-9F41-A5A0-7DA00D6A67F4}"/>
              </a:ext>
            </a:extLst>
          </p:cNvPr>
          <p:cNvSpPr>
            <a:spLocks noGrp="1"/>
          </p:cNvSpPr>
          <p:nvPr>
            <p:ph type="dt" sz="half" idx="10"/>
          </p:nvPr>
        </p:nvSpPr>
        <p:spPr/>
        <p:txBody>
          <a:bodyPr/>
          <a:lstStyle/>
          <a:p>
            <a:fld id="{B8E6D64E-0E9A-493C-B193-B3383E5CAF95}" type="datetimeFigureOut">
              <a:rPr lang="en-NZ" smtClean="0"/>
              <a:t>3/09/2024</a:t>
            </a:fld>
            <a:endParaRPr lang="en-NZ"/>
          </a:p>
        </p:txBody>
      </p:sp>
      <p:sp>
        <p:nvSpPr>
          <p:cNvPr id="6" name="Footer Placeholder 5">
            <a:extLst>
              <a:ext uri="{FF2B5EF4-FFF2-40B4-BE49-F238E27FC236}">
                <a16:creationId xmlns:a16="http://schemas.microsoft.com/office/drawing/2014/main" id="{739E1245-40FE-6D60-7D29-FB9439E06905}"/>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2B8A0DE7-7A6A-DAE6-ED1A-029B77DE8B4F}"/>
              </a:ext>
            </a:extLst>
          </p:cNvPr>
          <p:cNvSpPr>
            <a:spLocks noGrp="1"/>
          </p:cNvSpPr>
          <p:nvPr>
            <p:ph type="sldNum" sz="quarter" idx="12"/>
          </p:nvPr>
        </p:nvSpPr>
        <p:spPr/>
        <p:txBody>
          <a:bodyPr/>
          <a:lstStyle/>
          <a:p>
            <a:fld id="{EC54AE93-8B24-4089-853E-A90C5ED90E9A}" type="slidenum">
              <a:rPr lang="en-NZ" smtClean="0"/>
              <a:t>‹#›</a:t>
            </a:fld>
            <a:endParaRPr lang="en-NZ"/>
          </a:p>
        </p:txBody>
      </p:sp>
    </p:spTree>
    <p:extLst>
      <p:ext uri="{BB962C8B-B14F-4D97-AF65-F5344CB8AC3E}">
        <p14:creationId xmlns:p14="http://schemas.microsoft.com/office/powerpoint/2010/main" val="2306010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64077-F807-624F-E387-C26FF8BB2D61}"/>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EB6E12D1-9EB2-97EC-A2F7-8F44EAEE32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E5C105-75CD-A42A-DCE4-48EC8433F6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4826207D-8122-42CC-D664-6CD1C8BCD3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18C7CD-679E-C55D-352F-A3FCDD3A9E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B20FCF7B-CAB5-F75A-B461-5635EE8DDB73}"/>
              </a:ext>
            </a:extLst>
          </p:cNvPr>
          <p:cNvSpPr>
            <a:spLocks noGrp="1"/>
          </p:cNvSpPr>
          <p:nvPr>
            <p:ph type="dt" sz="half" idx="10"/>
          </p:nvPr>
        </p:nvSpPr>
        <p:spPr/>
        <p:txBody>
          <a:bodyPr/>
          <a:lstStyle/>
          <a:p>
            <a:fld id="{B8E6D64E-0E9A-493C-B193-B3383E5CAF95}" type="datetimeFigureOut">
              <a:rPr lang="en-NZ" smtClean="0"/>
              <a:t>3/09/2024</a:t>
            </a:fld>
            <a:endParaRPr lang="en-NZ"/>
          </a:p>
        </p:txBody>
      </p:sp>
      <p:sp>
        <p:nvSpPr>
          <p:cNvPr id="8" name="Footer Placeholder 7">
            <a:extLst>
              <a:ext uri="{FF2B5EF4-FFF2-40B4-BE49-F238E27FC236}">
                <a16:creationId xmlns:a16="http://schemas.microsoft.com/office/drawing/2014/main" id="{99E7668B-C261-0DF3-C963-F683901604E2}"/>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D2B68766-1699-C615-C40F-D2775A056A87}"/>
              </a:ext>
            </a:extLst>
          </p:cNvPr>
          <p:cNvSpPr>
            <a:spLocks noGrp="1"/>
          </p:cNvSpPr>
          <p:nvPr>
            <p:ph type="sldNum" sz="quarter" idx="12"/>
          </p:nvPr>
        </p:nvSpPr>
        <p:spPr/>
        <p:txBody>
          <a:bodyPr/>
          <a:lstStyle/>
          <a:p>
            <a:fld id="{EC54AE93-8B24-4089-853E-A90C5ED90E9A}" type="slidenum">
              <a:rPr lang="en-NZ" smtClean="0"/>
              <a:t>‹#›</a:t>
            </a:fld>
            <a:endParaRPr lang="en-NZ"/>
          </a:p>
        </p:txBody>
      </p:sp>
    </p:spTree>
    <p:extLst>
      <p:ext uri="{BB962C8B-B14F-4D97-AF65-F5344CB8AC3E}">
        <p14:creationId xmlns:p14="http://schemas.microsoft.com/office/powerpoint/2010/main" val="2365647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0A837-DAE9-CBFD-0C56-72138EF59C45}"/>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70A607C2-B804-92F4-6CC1-1DE9533A1700}"/>
              </a:ext>
            </a:extLst>
          </p:cNvPr>
          <p:cNvSpPr>
            <a:spLocks noGrp="1"/>
          </p:cNvSpPr>
          <p:nvPr>
            <p:ph type="dt" sz="half" idx="10"/>
          </p:nvPr>
        </p:nvSpPr>
        <p:spPr/>
        <p:txBody>
          <a:bodyPr/>
          <a:lstStyle/>
          <a:p>
            <a:fld id="{B8E6D64E-0E9A-493C-B193-B3383E5CAF95}" type="datetimeFigureOut">
              <a:rPr lang="en-NZ" smtClean="0"/>
              <a:t>3/09/2024</a:t>
            </a:fld>
            <a:endParaRPr lang="en-NZ"/>
          </a:p>
        </p:txBody>
      </p:sp>
      <p:sp>
        <p:nvSpPr>
          <p:cNvPr id="4" name="Footer Placeholder 3">
            <a:extLst>
              <a:ext uri="{FF2B5EF4-FFF2-40B4-BE49-F238E27FC236}">
                <a16:creationId xmlns:a16="http://schemas.microsoft.com/office/drawing/2014/main" id="{DAF5F05E-770B-2003-F804-133FFE204EA8}"/>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93E1E520-051F-5A15-0A1E-B5FE30DBD27D}"/>
              </a:ext>
            </a:extLst>
          </p:cNvPr>
          <p:cNvSpPr>
            <a:spLocks noGrp="1"/>
          </p:cNvSpPr>
          <p:nvPr>
            <p:ph type="sldNum" sz="quarter" idx="12"/>
          </p:nvPr>
        </p:nvSpPr>
        <p:spPr/>
        <p:txBody>
          <a:bodyPr/>
          <a:lstStyle/>
          <a:p>
            <a:fld id="{EC54AE93-8B24-4089-853E-A90C5ED90E9A}" type="slidenum">
              <a:rPr lang="en-NZ" smtClean="0"/>
              <a:t>‹#›</a:t>
            </a:fld>
            <a:endParaRPr lang="en-NZ"/>
          </a:p>
        </p:txBody>
      </p:sp>
    </p:spTree>
    <p:extLst>
      <p:ext uri="{BB962C8B-B14F-4D97-AF65-F5344CB8AC3E}">
        <p14:creationId xmlns:p14="http://schemas.microsoft.com/office/powerpoint/2010/main" val="1041910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89A740-E6AC-ADB1-8612-E4D032515661}"/>
              </a:ext>
            </a:extLst>
          </p:cNvPr>
          <p:cNvSpPr>
            <a:spLocks noGrp="1"/>
          </p:cNvSpPr>
          <p:nvPr>
            <p:ph type="dt" sz="half" idx="10"/>
          </p:nvPr>
        </p:nvSpPr>
        <p:spPr/>
        <p:txBody>
          <a:bodyPr/>
          <a:lstStyle/>
          <a:p>
            <a:fld id="{B8E6D64E-0E9A-493C-B193-B3383E5CAF95}" type="datetimeFigureOut">
              <a:rPr lang="en-NZ" smtClean="0"/>
              <a:t>3/09/2024</a:t>
            </a:fld>
            <a:endParaRPr lang="en-NZ"/>
          </a:p>
        </p:txBody>
      </p:sp>
      <p:sp>
        <p:nvSpPr>
          <p:cNvPr id="3" name="Footer Placeholder 2">
            <a:extLst>
              <a:ext uri="{FF2B5EF4-FFF2-40B4-BE49-F238E27FC236}">
                <a16:creationId xmlns:a16="http://schemas.microsoft.com/office/drawing/2014/main" id="{3472C65B-B079-FA98-B795-B882EB2224C2}"/>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41DD4226-BACB-F78D-FD9C-45B8923FC9E2}"/>
              </a:ext>
            </a:extLst>
          </p:cNvPr>
          <p:cNvSpPr>
            <a:spLocks noGrp="1"/>
          </p:cNvSpPr>
          <p:nvPr>
            <p:ph type="sldNum" sz="quarter" idx="12"/>
          </p:nvPr>
        </p:nvSpPr>
        <p:spPr/>
        <p:txBody>
          <a:bodyPr/>
          <a:lstStyle/>
          <a:p>
            <a:fld id="{EC54AE93-8B24-4089-853E-A90C5ED90E9A}" type="slidenum">
              <a:rPr lang="en-NZ" smtClean="0"/>
              <a:t>‹#›</a:t>
            </a:fld>
            <a:endParaRPr lang="en-NZ"/>
          </a:p>
        </p:txBody>
      </p:sp>
    </p:spTree>
    <p:extLst>
      <p:ext uri="{BB962C8B-B14F-4D97-AF65-F5344CB8AC3E}">
        <p14:creationId xmlns:p14="http://schemas.microsoft.com/office/powerpoint/2010/main" val="999782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3C4D1-4322-57B4-53C0-9113428D3C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9115BF9A-111F-3D02-913A-D2A2D8A73F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F67E6899-45CE-50F4-3230-D0D23E1A09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786B83-05F0-845E-5A3D-91C6BCF57112}"/>
              </a:ext>
            </a:extLst>
          </p:cNvPr>
          <p:cNvSpPr>
            <a:spLocks noGrp="1"/>
          </p:cNvSpPr>
          <p:nvPr>
            <p:ph type="dt" sz="half" idx="10"/>
          </p:nvPr>
        </p:nvSpPr>
        <p:spPr/>
        <p:txBody>
          <a:bodyPr/>
          <a:lstStyle/>
          <a:p>
            <a:fld id="{B8E6D64E-0E9A-493C-B193-B3383E5CAF95}" type="datetimeFigureOut">
              <a:rPr lang="en-NZ" smtClean="0"/>
              <a:t>3/09/2024</a:t>
            </a:fld>
            <a:endParaRPr lang="en-NZ"/>
          </a:p>
        </p:txBody>
      </p:sp>
      <p:sp>
        <p:nvSpPr>
          <p:cNvPr id="6" name="Footer Placeholder 5">
            <a:extLst>
              <a:ext uri="{FF2B5EF4-FFF2-40B4-BE49-F238E27FC236}">
                <a16:creationId xmlns:a16="http://schemas.microsoft.com/office/drawing/2014/main" id="{C3E6F872-25E0-9329-3E79-63A39F0C43ED}"/>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BAF7260F-38C3-ECBB-B8A5-EA54C48DD00E}"/>
              </a:ext>
            </a:extLst>
          </p:cNvPr>
          <p:cNvSpPr>
            <a:spLocks noGrp="1"/>
          </p:cNvSpPr>
          <p:nvPr>
            <p:ph type="sldNum" sz="quarter" idx="12"/>
          </p:nvPr>
        </p:nvSpPr>
        <p:spPr/>
        <p:txBody>
          <a:bodyPr/>
          <a:lstStyle/>
          <a:p>
            <a:fld id="{EC54AE93-8B24-4089-853E-A90C5ED90E9A}" type="slidenum">
              <a:rPr lang="en-NZ" smtClean="0"/>
              <a:t>‹#›</a:t>
            </a:fld>
            <a:endParaRPr lang="en-NZ"/>
          </a:p>
        </p:txBody>
      </p:sp>
    </p:spTree>
    <p:extLst>
      <p:ext uri="{BB962C8B-B14F-4D97-AF65-F5344CB8AC3E}">
        <p14:creationId xmlns:p14="http://schemas.microsoft.com/office/powerpoint/2010/main" val="998129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48503-98D2-ACF4-1A4B-C1F1E6C3DF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5965E4C3-1C17-A318-F2EA-F26E8778CB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06C376CC-5299-B67E-BB5A-3DF14D44A8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6610E3-DDE5-5C53-7EBA-1E1B2DC662EB}"/>
              </a:ext>
            </a:extLst>
          </p:cNvPr>
          <p:cNvSpPr>
            <a:spLocks noGrp="1"/>
          </p:cNvSpPr>
          <p:nvPr>
            <p:ph type="dt" sz="half" idx="10"/>
          </p:nvPr>
        </p:nvSpPr>
        <p:spPr/>
        <p:txBody>
          <a:bodyPr/>
          <a:lstStyle/>
          <a:p>
            <a:fld id="{B8E6D64E-0E9A-493C-B193-B3383E5CAF95}" type="datetimeFigureOut">
              <a:rPr lang="en-NZ" smtClean="0"/>
              <a:t>3/09/2024</a:t>
            </a:fld>
            <a:endParaRPr lang="en-NZ"/>
          </a:p>
        </p:txBody>
      </p:sp>
      <p:sp>
        <p:nvSpPr>
          <p:cNvPr id="6" name="Footer Placeholder 5">
            <a:extLst>
              <a:ext uri="{FF2B5EF4-FFF2-40B4-BE49-F238E27FC236}">
                <a16:creationId xmlns:a16="http://schemas.microsoft.com/office/drawing/2014/main" id="{3CD63707-FA8A-E08C-A05E-FA97F73857C3}"/>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85EDCDEA-B191-D06A-5A63-E42A2652B7B1}"/>
              </a:ext>
            </a:extLst>
          </p:cNvPr>
          <p:cNvSpPr>
            <a:spLocks noGrp="1"/>
          </p:cNvSpPr>
          <p:nvPr>
            <p:ph type="sldNum" sz="quarter" idx="12"/>
          </p:nvPr>
        </p:nvSpPr>
        <p:spPr/>
        <p:txBody>
          <a:bodyPr/>
          <a:lstStyle/>
          <a:p>
            <a:fld id="{EC54AE93-8B24-4089-853E-A90C5ED90E9A}" type="slidenum">
              <a:rPr lang="en-NZ" smtClean="0"/>
              <a:t>‹#›</a:t>
            </a:fld>
            <a:endParaRPr lang="en-NZ"/>
          </a:p>
        </p:txBody>
      </p:sp>
    </p:spTree>
    <p:extLst>
      <p:ext uri="{BB962C8B-B14F-4D97-AF65-F5344CB8AC3E}">
        <p14:creationId xmlns:p14="http://schemas.microsoft.com/office/powerpoint/2010/main" val="3362541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A6BBE5-D172-7EF8-D387-292742919E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47880F9A-3F3C-5DDF-ECF7-B8C725F4D3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DB688B35-E813-18D8-3430-01F7A04F88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E6D64E-0E9A-493C-B193-B3383E5CAF95}" type="datetimeFigureOut">
              <a:rPr lang="en-NZ" smtClean="0"/>
              <a:t>3/09/2024</a:t>
            </a:fld>
            <a:endParaRPr lang="en-NZ"/>
          </a:p>
        </p:txBody>
      </p:sp>
      <p:sp>
        <p:nvSpPr>
          <p:cNvPr id="5" name="Footer Placeholder 4">
            <a:extLst>
              <a:ext uri="{FF2B5EF4-FFF2-40B4-BE49-F238E27FC236}">
                <a16:creationId xmlns:a16="http://schemas.microsoft.com/office/drawing/2014/main" id="{32741350-C0AD-8FA0-D933-3CE10CA346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CC95D21D-07E0-0DB9-B61D-8E2250F6E2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54AE93-8B24-4089-853E-A90C5ED90E9A}" type="slidenum">
              <a:rPr lang="en-NZ" smtClean="0"/>
              <a:t>‹#›</a:t>
            </a:fld>
            <a:endParaRPr lang="en-NZ"/>
          </a:p>
        </p:txBody>
      </p:sp>
    </p:spTree>
    <p:extLst>
      <p:ext uri="{BB962C8B-B14F-4D97-AF65-F5344CB8AC3E}">
        <p14:creationId xmlns:p14="http://schemas.microsoft.com/office/powerpoint/2010/main" val="3550985754"/>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667" r:id="rId3"/>
    <p:sldLayoutId id="2147483652" r:id="rId4"/>
    <p:sldLayoutId id="2147483653" r:id="rId5"/>
    <p:sldLayoutId id="2147483654" r:id="rId6"/>
    <p:sldLayoutId id="2147483666"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E18339-1ADE-41CD-3209-CFE65E1102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7267A48D-BCA2-7884-4B0C-9C550006D4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46B9D22B-F261-AA07-78F9-713FE67DAE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9A23CC-485A-43C9-A9EF-6887D28AC5C4}" type="datetimeFigureOut">
              <a:rPr lang="en-NZ" smtClean="0"/>
              <a:t>3/09/2024</a:t>
            </a:fld>
            <a:endParaRPr lang="en-NZ"/>
          </a:p>
        </p:txBody>
      </p:sp>
      <p:sp>
        <p:nvSpPr>
          <p:cNvPr id="5" name="Footer Placeholder 4">
            <a:extLst>
              <a:ext uri="{FF2B5EF4-FFF2-40B4-BE49-F238E27FC236}">
                <a16:creationId xmlns:a16="http://schemas.microsoft.com/office/drawing/2014/main" id="{9E6D9B8D-386E-CE11-B88A-A0DD08D2AC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3E8E47B3-E06C-33C1-C06D-8A57FF1ACD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2687D6-F75C-4D44-B25F-9582C3300809}" type="slidenum">
              <a:rPr lang="en-NZ" smtClean="0"/>
              <a:t>‹#›</a:t>
            </a:fld>
            <a:endParaRPr lang="en-NZ"/>
          </a:p>
        </p:txBody>
      </p:sp>
    </p:spTree>
    <p:extLst>
      <p:ext uri="{BB962C8B-B14F-4D97-AF65-F5344CB8AC3E}">
        <p14:creationId xmlns:p14="http://schemas.microsoft.com/office/powerpoint/2010/main" val="4247613730"/>
      </p:ext>
    </p:extLst>
  </p:cSld>
  <p:clrMap bg1="lt1" tx1="dk1" bg2="lt2" tx2="dk2" accent1="accent1" accent2="accent2" accent3="accent3" accent4="accent4" accent5="accent5" accent6="accent6" hlink="hlink" folHlink="folHlink"/>
  <p:sldLayoutIdLst>
    <p:sldLayoutId id="214748366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4D431D-607A-E2BD-3DBB-5A1E96083D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AC7CC50D-751A-1C8B-84AE-683865C28F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90012626-F0CD-F6C9-6F30-AC1A6116D4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3FCD89-A27B-4E0E-A24D-25D4886EC360}" type="datetimeFigureOut">
              <a:rPr lang="en-NZ" smtClean="0"/>
              <a:t>3/09/2024</a:t>
            </a:fld>
            <a:endParaRPr lang="en-NZ"/>
          </a:p>
        </p:txBody>
      </p:sp>
      <p:sp>
        <p:nvSpPr>
          <p:cNvPr id="5" name="Footer Placeholder 4">
            <a:extLst>
              <a:ext uri="{FF2B5EF4-FFF2-40B4-BE49-F238E27FC236}">
                <a16:creationId xmlns:a16="http://schemas.microsoft.com/office/drawing/2014/main" id="{2943001F-4A50-52D4-93E2-0A68F278D3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E5EE43D6-4BA1-8192-AB99-56A047AC6E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5B1373-D92A-4EAB-8125-219B88CD871E}" type="slidenum">
              <a:rPr lang="en-NZ" smtClean="0"/>
              <a:t>‹#›</a:t>
            </a:fld>
            <a:endParaRPr lang="en-NZ"/>
          </a:p>
        </p:txBody>
      </p:sp>
    </p:spTree>
    <p:extLst>
      <p:ext uri="{BB962C8B-B14F-4D97-AF65-F5344CB8AC3E}">
        <p14:creationId xmlns:p14="http://schemas.microsoft.com/office/powerpoint/2010/main" val="1652737664"/>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770856-0F09-82C1-0416-B262F9A39E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3C43CD3E-0587-0D97-DDBA-742EAE5946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348A8D19-3031-A1E5-5B64-299C33A5D4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6DABE-0D64-4644-AC16-CF95CD113F8D}" type="datetime1">
              <a:rPr lang="en-NZ" smtClean="0"/>
              <a:t>3/09/2024</a:t>
            </a:fld>
            <a:endParaRPr lang="en-NZ"/>
          </a:p>
        </p:txBody>
      </p:sp>
      <p:sp>
        <p:nvSpPr>
          <p:cNvPr id="5" name="Footer Placeholder 4">
            <a:extLst>
              <a:ext uri="{FF2B5EF4-FFF2-40B4-BE49-F238E27FC236}">
                <a16:creationId xmlns:a16="http://schemas.microsoft.com/office/drawing/2014/main" id="{1682EFB9-8751-9057-DA2D-7C7741A92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NZ"/>
              <a:t>Krystle Chester</a:t>
            </a:r>
          </a:p>
        </p:txBody>
      </p:sp>
      <p:sp>
        <p:nvSpPr>
          <p:cNvPr id="6" name="Slide Number Placeholder 5">
            <a:extLst>
              <a:ext uri="{FF2B5EF4-FFF2-40B4-BE49-F238E27FC236}">
                <a16:creationId xmlns:a16="http://schemas.microsoft.com/office/drawing/2014/main" id="{FCC68DE3-7E80-7393-8698-ED4EDB3962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85F6A0-723A-4188-81A5-B6835917249E}" type="slidenum">
              <a:rPr lang="en-NZ" smtClean="0"/>
              <a:t>‹#›</a:t>
            </a:fld>
            <a:endParaRPr lang="en-NZ"/>
          </a:p>
        </p:txBody>
      </p:sp>
    </p:spTree>
    <p:extLst>
      <p:ext uri="{BB962C8B-B14F-4D97-AF65-F5344CB8AC3E}">
        <p14:creationId xmlns:p14="http://schemas.microsoft.com/office/powerpoint/2010/main" val="652079118"/>
      </p:ext>
    </p:extLst>
  </p:cSld>
  <p:clrMap bg1="lt1" tx1="dk1" bg2="lt2" tx2="dk2" accent1="accent1" accent2="accent2" accent3="accent3" accent4="accent4" accent5="accent5" accent6="accent6" hlink="hlink" folHlink="folHlink"/>
  <p:sldLayoutIdLst>
    <p:sldLayoutId id="2147483655"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E18339-1ADE-41CD-3209-CFE65E1102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7267A48D-BCA2-7884-4B0C-9C550006D4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46B9D22B-F261-AA07-78F9-713FE67DAE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757CE2-C0C2-4C17-8828-A6D2EF361F27}" type="datetime1">
              <a:rPr lang="en-NZ" smtClean="0"/>
              <a:t>3/09/2024</a:t>
            </a:fld>
            <a:endParaRPr lang="en-NZ"/>
          </a:p>
        </p:txBody>
      </p:sp>
      <p:sp>
        <p:nvSpPr>
          <p:cNvPr id="5" name="Footer Placeholder 4">
            <a:extLst>
              <a:ext uri="{FF2B5EF4-FFF2-40B4-BE49-F238E27FC236}">
                <a16:creationId xmlns:a16="http://schemas.microsoft.com/office/drawing/2014/main" id="{9E6D9B8D-386E-CE11-B88A-A0DD08D2AC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NZ"/>
              <a:t>Krystle Chester</a:t>
            </a:r>
          </a:p>
        </p:txBody>
      </p:sp>
      <p:sp>
        <p:nvSpPr>
          <p:cNvPr id="6" name="Slide Number Placeholder 5">
            <a:extLst>
              <a:ext uri="{FF2B5EF4-FFF2-40B4-BE49-F238E27FC236}">
                <a16:creationId xmlns:a16="http://schemas.microsoft.com/office/drawing/2014/main" id="{3E8E47B3-E06C-33C1-C06D-8A57FF1ACD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2687D6-F75C-4D44-B25F-9582C3300809}" type="slidenum">
              <a:rPr lang="en-NZ" smtClean="0"/>
              <a:t>‹#›</a:t>
            </a:fld>
            <a:endParaRPr lang="en-NZ"/>
          </a:p>
        </p:txBody>
      </p:sp>
    </p:spTree>
    <p:extLst>
      <p:ext uri="{BB962C8B-B14F-4D97-AF65-F5344CB8AC3E}">
        <p14:creationId xmlns:p14="http://schemas.microsoft.com/office/powerpoint/2010/main" val="4247613730"/>
      </p:ext>
    </p:extLst>
  </p:cSld>
  <p:clrMap bg1="lt1" tx1="dk1" bg2="lt2" tx2="dk2" accent1="accent1" accent2="accent2" accent3="accent3" accent4="accent4" accent5="accent5" accent6="accent6" hlink="hlink" folHlink="folHlink"/>
  <p:sldLayoutIdLst>
    <p:sldLayoutId id="2147483651"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173AE3-59AC-2E59-B97E-C460786DB8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11E9D947-1C70-C5CD-4FDE-432A38D320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DC124CC3-BF55-0AE5-F408-66DEE6267D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C55785-BD02-4934-A81D-F0DC2B238768}" type="datetimeFigureOut">
              <a:rPr lang="en-NZ" smtClean="0"/>
              <a:t>3/09/2024</a:t>
            </a:fld>
            <a:endParaRPr lang="en-NZ"/>
          </a:p>
        </p:txBody>
      </p:sp>
      <p:sp>
        <p:nvSpPr>
          <p:cNvPr id="5" name="Footer Placeholder 4">
            <a:extLst>
              <a:ext uri="{FF2B5EF4-FFF2-40B4-BE49-F238E27FC236}">
                <a16:creationId xmlns:a16="http://schemas.microsoft.com/office/drawing/2014/main" id="{D2967BCA-8868-6D83-7D72-9111062C6B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5FBEA34B-BB83-9D41-8DF8-069D5172D0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C4D370-720D-4D06-8349-4B310E31A5B3}" type="slidenum">
              <a:rPr lang="en-NZ" smtClean="0"/>
              <a:t>‹#›</a:t>
            </a:fld>
            <a:endParaRPr lang="en-NZ"/>
          </a:p>
        </p:txBody>
      </p:sp>
    </p:spTree>
    <p:extLst>
      <p:ext uri="{BB962C8B-B14F-4D97-AF65-F5344CB8AC3E}">
        <p14:creationId xmlns:p14="http://schemas.microsoft.com/office/powerpoint/2010/main" val="2566059293"/>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hyperlink" Target="mailto:DL_NZFS_Design@mpi.govt.nz" TargetMode="External"/><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16.xml"/><Relationship Id="rId6" Type="http://schemas.openxmlformats.org/officeDocument/2006/relationships/hyperlink" Target="mailto:DL_NZFS_Design@mpi.govt.nz" TargetMode="External"/><Relationship Id="rId5" Type="http://schemas.openxmlformats.org/officeDocument/2006/relationships/hyperlink" Target="https://selfserviceportal.intranet.mpi.govt.nz/DistributionLists" TargetMode="External"/><Relationship Id="rId4" Type="http://schemas.openxmlformats.org/officeDocument/2006/relationships/image" Target="../media/image27.sv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hyperlink" Target="https://accessiblenumbers.com/about-dyscalculia-low-numeracy-and-maths-anxiety" TargetMode="External"/><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openxmlformats.org/officeDocument/2006/relationships/hyperlink" Target="https://www.neurodiversity.design/" TargetMode="External"/><Relationship Id="rId5" Type="http://schemas.openxmlformats.org/officeDocument/2006/relationships/hyperlink" Target="https://accessibility.blog.gov.uk/2016/09/02/dos-and-donts-on-designing-for-accessibility/" TargetMode="External"/><Relationship Id="rId4" Type="http://schemas.openxmlformats.org/officeDocument/2006/relationships/hyperlink" Target="https://my.clevelandclinic.org/health/diseases/23949-dyscalculia"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readabilityguidelines.co.uk/grammar-points/numbers/" TargetMode="External"/><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hyperlink" Target="https://www.stylemanual.gov.au/grammar-punctuation-and-conventions/numbers-and-measurements" TargetMode="External"/><Relationship Id="rId5" Type="http://schemas.openxmlformats.org/officeDocument/2006/relationships/hyperlink" Target="https://www.digital.govt.nz/standards-and-guidance/design-and-ux/content-design-guidance/numbers/" TargetMode="External"/><Relationship Id="rId4" Type="http://schemas.openxmlformats.org/officeDocument/2006/relationships/hyperlink" Target="https://designnotes.blog.gov.uk/2022/11/28/designing-for-people-with-dyscalculia-and-low-numeracy/"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6;p2">
            <a:extLst>
              <a:ext uri="{FF2B5EF4-FFF2-40B4-BE49-F238E27FC236}">
                <a16:creationId xmlns:a16="http://schemas.microsoft.com/office/drawing/2014/main" id="{C84A19C5-8566-CB57-4A6E-94CA7D05136D}"/>
              </a:ext>
            </a:extLst>
          </p:cNvPr>
          <p:cNvSpPr/>
          <p:nvPr/>
        </p:nvSpPr>
        <p:spPr>
          <a:xfrm>
            <a:off x="3704438" y="-1"/>
            <a:ext cx="8487562" cy="6966285"/>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E87D65DC-ED0D-86F3-0974-F7FFB39ACE12}"/>
              </a:ext>
            </a:extLst>
          </p:cNvPr>
          <p:cNvPicPr>
            <a:picLocks noChangeAspect="1"/>
          </p:cNvPicPr>
          <p:nvPr/>
        </p:nvPicPr>
        <p:blipFill>
          <a:blip r:embed="rId3"/>
          <a:stretch>
            <a:fillRect/>
          </a:stretch>
        </p:blipFill>
        <p:spPr>
          <a:xfrm>
            <a:off x="0" y="0"/>
            <a:ext cx="3704438" cy="6858000"/>
          </a:xfrm>
          <a:prstGeom prst="rect">
            <a:avLst/>
          </a:prstGeom>
        </p:spPr>
      </p:pic>
      <p:sp>
        <p:nvSpPr>
          <p:cNvPr id="6" name="Title 1">
            <a:extLst>
              <a:ext uri="{FF2B5EF4-FFF2-40B4-BE49-F238E27FC236}">
                <a16:creationId xmlns:a16="http://schemas.microsoft.com/office/drawing/2014/main" id="{9E7B0118-2F36-6289-50A7-2F1EECE0B122}"/>
              </a:ext>
            </a:extLst>
          </p:cNvPr>
          <p:cNvSpPr>
            <a:spLocks noGrp="1"/>
          </p:cNvSpPr>
          <p:nvPr>
            <p:ph type="ctrTitle"/>
          </p:nvPr>
        </p:nvSpPr>
        <p:spPr>
          <a:xfrm>
            <a:off x="4527371" y="1950176"/>
            <a:ext cx="6841695" cy="3826971"/>
          </a:xfrm>
        </p:spPr>
        <p:txBody>
          <a:bodyPr wrap="square" lIns="0" tIns="0" rIns="0" bIns="0" anchor="t" anchorCtr="0">
            <a:noAutofit/>
          </a:bodyPr>
          <a:lstStyle/>
          <a:p>
            <a:r>
              <a:rPr lang="en-NZ" sz="4400" dirty="0">
                <a:solidFill>
                  <a:schemeClr val="bg2">
                    <a:lumMod val="25000"/>
                  </a:schemeClr>
                </a:solidFill>
                <a:ea typeface="Source Sans Pro Light" panose="020B0403030403020204" pitchFamily="34" charset="0"/>
                <a:cs typeface="Calibri" panose="020F0502020204030204" pitchFamily="34" charset="0"/>
              </a:rPr>
              <a:t>Nau </a:t>
            </a:r>
            <a:r>
              <a:rPr lang="en-NZ" sz="4400" dirty="0" err="1">
                <a:solidFill>
                  <a:schemeClr val="bg2">
                    <a:lumMod val="25000"/>
                  </a:schemeClr>
                </a:solidFill>
                <a:ea typeface="Source Sans Pro Light" panose="020B0403030403020204" pitchFamily="34" charset="0"/>
                <a:cs typeface="Calibri" panose="020F0502020204030204" pitchFamily="34" charset="0"/>
              </a:rPr>
              <a:t>mai</a:t>
            </a:r>
            <a:r>
              <a:rPr lang="en-NZ" sz="4400" dirty="0">
                <a:solidFill>
                  <a:schemeClr val="bg2">
                    <a:lumMod val="25000"/>
                  </a:schemeClr>
                </a:solidFill>
                <a:ea typeface="Source Sans Pro Light" panose="020B0403030403020204" pitchFamily="34" charset="0"/>
                <a:cs typeface="Calibri" panose="020F0502020204030204" pitchFamily="34" charset="0"/>
              </a:rPr>
              <a:t> (welcome) </a:t>
            </a:r>
            <a:br>
              <a:rPr lang="en-NZ" sz="4400" dirty="0">
                <a:solidFill>
                  <a:schemeClr val="bg2">
                    <a:lumMod val="25000"/>
                  </a:schemeClr>
                </a:solidFill>
                <a:ea typeface="Source Sans Pro Light" panose="020B0403030403020204" pitchFamily="34" charset="0"/>
                <a:cs typeface="Calibri" panose="020F0502020204030204" pitchFamily="34" charset="0"/>
              </a:rPr>
            </a:br>
            <a:r>
              <a:rPr lang="en-NZ" sz="4400" dirty="0">
                <a:solidFill>
                  <a:schemeClr val="bg2">
                    <a:lumMod val="25000"/>
                  </a:schemeClr>
                </a:solidFill>
                <a:ea typeface="Source Sans Pro Light" panose="020B0403030403020204" pitchFamily="34" charset="0"/>
                <a:cs typeface="Calibri" panose="020F0502020204030204" pitchFamily="34" charset="0"/>
              </a:rPr>
              <a:t>to the </a:t>
            </a:r>
            <a:r>
              <a:rPr lang="en-NZ" sz="4400" b="1" dirty="0">
                <a:solidFill>
                  <a:schemeClr val="bg2">
                    <a:lumMod val="25000"/>
                  </a:schemeClr>
                </a:solidFill>
                <a:ea typeface="Source Sans Pro SemiBold" panose="020B0603030403020204" pitchFamily="34" charset="0"/>
                <a:cs typeface="Calibri" panose="020F0502020204030204" pitchFamily="34" charset="0"/>
              </a:rPr>
              <a:t>‘What on Earth is Design’ </a:t>
            </a:r>
            <a:r>
              <a:rPr lang="en-NZ" sz="4400" dirty="0">
                <a:solidFill>
                  <a:schemeClr val="bg2">
                    <a:lumMod val="25000"/>
                  </a:schemeClr>
                </a:solidFill>
                <a:ea typeface="Source Sans Pro Light" panose="020B0403030403020204" pitchFamily="34" charset="0"/>
                <a:cs typeface="Calibri" panose="020F0502020204030204" pitchFamily="34" charset="0"/>
              </a:rPr>
              <a:t>drop-in: </a:t>
            </a:r>
            <a:r>
              <a:rPr lang="en-NZ" sz="4400" dirty="0">
                <a:solidFill>
                  <a:schemeClr val="bg2">
                    <a:lumMod val="25000"/>
                  </a:schemeClr>
                </a:solidFill>
              </a:rPr>
              <a:t>Designing for neurodiversity part 3, dyscalculia</a:t>
            </a:r>
            <a:endParaRPr lang="en-NZ" sz="4400" dirty="0">
              <a:solidFill>
                <a:schemeClr val="bg2">
                  <a:lumMod val="25000"/>
                </a:schemeClr>
              </a:solidFill>
              <a:ea typeface="Source Sans Pro Light" panose="020B0403030403020204" pitchFamily="34" charset="0"/>
              <a:cs typeface="Calibri" panose="020F0502020204030204" pitchFamily="34" charset="0"/>
            </a:endParaRPr>
          </a:p>
        </p:txBody>
      </p:sp>
      <p:pic>
        <p:nvPicPr>
          <p:cNvPr id="7" name="Picture 6" descr="A picture containing text, symbol, font, logo&#10;&#10;Description automatically generated">
            <a:extLst>
              <a:ext uri="{FF2B5EF4-FFF2-40B4-BE49-F238E27FC236}">
                <a16:creationId xmlns:a16="http://schemas.microsoft.com/office/drawing/2014/main" id="{AA27FD04-04E8-CE6C-6417-61DA2951BBBC}"/>
              </a:ext>
            </a:extLst>
          </p:cNvPr>
          <p:cNvPicPr>
            <a:picLocks noChangeAspect="1"/>
          </p:cNvPicPr>
          <p:nvPr/>
        </p:nvPicPr>
        <p:blipFill>
          <a:blip r:embed="rId4"/>
          <a:stretch>
            <a:fillRect/>
          </a:stretch>
        </p:blipFill>
        <p:spPr>
          <a:xfrm>
            <a:off x="7679896" y="519355"/>
            <a:ext cx="3977551" cy="911465"/>
          </a:xfrm>
          <a:prstGeom prst="rect">
            <a:avLst/>
          </a:prstGeom>
        </p:spPr>
      </p:pic>
      <p:sp>
        <p:nvSpPr>
          <p:cNvPr id="8" name="Title 1">
            <a:extLst>
              <a:ext uri="{FF2B5EF4-FFF2-40B4-BE49-F238E27FC236}">
                <a16:creationId xmlns:a16="http://schemas.microsoft.com/office/drawing/2014/main" id="{A91E389B-0FD9-4BD4-9B49-97D7E01F1987}"/>
              </a:ext>
            </a:extLst>
          </p:cNvPr>
          <p:cNvSpPr txBox="1">
            <a:spLocks/>
          </p:cNvSpPr>
          <p:nvPr/>
        </p:nvSpPr>
        <p:spPr>
          <a:xfrm>
            <a:off x="4843667" y="5973012"/>
            <a:ext cx="6510133" cy="53673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NZ" sz="1600" dirty="0">
                <a:solidFill>
                  <a:srgbClr val="002060"/>
                </a:solidFill>
                <a:latin typeface="Courier New" panose="02070309020205020404" pitchFamily="49" charset="0"/>
                <a:ea typeface="Source Sans Pro Light" panose="020B0403030403020204" pitchFamily="34" charset="0"/>
                <a:cs typeface="Courier New" panose="02070309020205020404" pitchFamily="49" charset="0"/>
              </a:rPr>
              <a:t>Hosted by the Designers </a:t>
            </a:r>
          </a:p>
          <a:p>
            <a:r>
              <a:rPr lang="en-NZ" sz="1600" dirty="0">
                <a:solidFill>
                  <a:srgbClr val="002060"/>
                </a:solidFill>
                <a:latin typeface="Courier New" panose="02070309020205020404" pitchFamily="49" charset="0"/>
                <a:ea typeface="Source Sans Pro Light" panose="020B0403030403020204" pitchFamily="34" charset="0"/>
                <a:cs typeface="Courier New" panose="02070309020205020404" pitchFamily="49" charset="0"/>
              </a:rPr>
              <a:t>in the Food Risk Management Regulation team</a:t>
            </a:r>
            <a:endParaRPr lang="en-NZ" sz="1800" dirty="0">
              <a:solidFill>
                <a:srgbClr val="002060"/>
              </a:solidFill>
              <a:latin typeface="Courier New" panose="02070309020205020404" pitchFamily="49" charset="0"/>
              <a:ea typeface="Source Sans Pro Light" panose="020B0403030403020204" pitchFamily="34" charset="0"/>
              <a:cs typeface="Courier New" panose="02070309020205020404" pitchFamily="49" charset="0"/>
            </a:endParaRPr>
          </a:p>
        </p:txBody>
      </p:sp>
    </p:spTree>
    <p:extLst>
      <p:ext uri="{BB962C8B-B14F-4D97-AF65-F5344CB8AC3E}">
        <p14:creationId xmlns:p14="http://schemas.microsoft.com/office/powerpoint/2010/main" val="2265231851"/>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62235B7-9D0D-63A6-2A95-4FF5610F5548}"/>
              </a:ext>
            </a:extLst>
          </p:cNvPr>
          <p:cNvSpPr/>
          <p:nvPr/>
        </p:nvSpPr>
        <p:spPr>
          <a:xfrm>
            <a:off x="1" y="0"/>
            <a:ext cx="12192000" cy="1435100"/>
          </a:xfrm>
          <a:prstGeom prst="rect">
            <a:avLst/>
          </a:prstGeom>
          <a:solidFill>
            <a:srgbClr val="FF9999">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5" name="Picture 4">
            <a:extLst>
              <a:ext uri="{FF2B5EF4-FFF2-40B4-BE49-F238E27FC236}">
                <a16:creationId xmlns:a16="http://schemas.microsoft.com/office/drawing/2014/main" id="{CB3083C6-270C-7756-F5F2-A0824F25E434}"/>
              </a:ext>
            </a:extLst>
          </p:cNvPr>
          <p:cNvPicPr>
            <a:picLocks noChangeAspect="1"/>
          </p:cNvPicPr>
          <p:nvPr/>
        </p:nvPicPr>
        <p:blipFill>
          <a:blip r:embed="rId3"/>
          <a:stretch>
            <a:fillRect/>
          </a:stretch>
        </p:blipFill>
        <p:spPr>
          <a:xfrm>
            <a:off x="7118414" y="849312"/>
            <a:ext cx="3878266" cy="5443970"/>
          </a:xfrm>
          <a:prstGeom prst="rect">
            <a:avLst/>
          </a:prstGeom>
          <a:ln>
            <a:noFill/>
          </a:ln>
          <a:effectLst>
            <a:outerShdw blurRad="190500" algn="tl" rotWithShape="0">
              <a:srgbClr val="000000">
                <a:alpha val="70000"/>
              </a:srgbClr>
            </a:outerShdw>
          </a:effectLst>
          <a:scene3d>
            <a:camera prst="orthographicFront">
              <a:rot lat="0" lon="0" rev="20399999"/>
            </a:camera>
            <a:lightRig rig="threePt" dir="t"/>
          </a:scene3d>
        </p:spPr>
      </p:pic>
      <p:sp>
        <p:nvSpPr>
          <p:cNvPr id="16" name="Title 1">
            <a:extLst>
              <a:ext uri="{FF2B5EF4-FFF2-40B4-BE49-F238E27FC236}">
                <a16:creationId xmlns:a16="http://schemas.microsoft.com/office/drawing/2014/main" id="{3135342E-C1D3-AE66-33D0-D32E3C1E6D84}"/>
              </a:ext>
            </a:extLst>
          </p:cNvPr>
          <p:cNvSpPr>
            <a:spLocks noGrp="1"/>
          </p:cNvSpPr>
          <p:nvPr>
            <p:ph type="title"/>
          </p:nvPr>
        </p:nvSpPr>
        <p:spPr>
          <a:xfrm>
            <a:off x="718930" y="568325"/>
            <a:ext cx="10515600" cy="561975"/>
          </a:xfrm>
        </p:spPr>
        <p:txBody>
          <a:bodyPr>
            <a:noAutofit/>
          </a:bodyPr>
          <a:lstStyle/>
          <a:p>
            <a:r>
              <a:rPr lang="en-NZ" sz="4000" b="1" dirty="0">
                <a:solidFill>
                  <a:schemeClr val="bg2">
                    <a:lumMod val="25000"/>
                  </a:schemeClr>
                </a:solidFill>
                <a:cs typeface="Arial" panose="020B0604020202020204" pitchFamily="34" charset="0"/>
              </a:rPr>
              <a:t>Cooking livers safely</a:t>
            </a:r>
          </a:p>
        </p:txBody>
      </p:sp>
      <p:pic>
        <p:nvPicPr>
          <p:cNvPr id="3" name="Picture 2">
            <a:extLst>
              <a:ext uri="{FF2B5EF4-FFF2-40B4-BE49-F238E27FC236}">
                <a16:creationId xmlns:a16="http://schemas.microsoft.com/office/drawing/2014/main" id="{2B88A27A-0582-AD9F-4D4B-9BDD147069DA}"/>
              </a:ext>
            </a:extLst>
          </p:cNvPr>
          <p:cNvPicPr>
            <a:picLocks noChangeAspect="1"/>
          </p:cNvPicPr>
          <p:nvPr/>
        </p:nvPicPr>
        <p:blipFill>
          <a:blip r:embed="rId4"/>
          <a:stretch>
            <a:fillRect/>
          </a:stretch>
        </p:blipFill>
        <p:spPr>
          <a:xfrm>
            <a:off x="2760194" y="1343241"/>
            <a:ext cx="3651638" cy="5041900"/>
          </a:xfrm>
          <a:prstGeom prst="rect">
            <a:avLst/>
          </a:prstGeom>
          <a:ln>
            <a:noFill/>
          </a:ln>
          <a:effectLst>
            <a:outerShdw blurRad="190500" algn="tl" rotWithShape="0">
              <a:srgbClr val="000000">
                <a:alpha val="70000"/>
              </a:srgbClr>
            </a:outerShdw>
          </a:effectLst>
          <a:scene3d>
            <a:camera prst="orthographicFront">
              <a:rot lat="0" lon="0" rev="21299999"/>
            </a:camera>
            <a:lightRig rig="threePt" dir="t"/>
          </a:scene3d>
        </p:spPr>
      </p:pic>
    </p:spTree>
    <p:extLst>
      <p:ext uri="{BB962C8B-B14F-4D97-AF65-F5344CB8AC3E}">
        <p14:creationId xmlns:p14="http://schemas.microsoft.com/office/powerpoint/2010/main" val="583043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62235B7-9D0D-63A6-2A95-4FF5610F5548}"/>
              </a:ext>
            </a:extLst>
          </p:cNvPr>
          <p:cNvSpPr/>
          <p:nvPr/>
        </p:nvSpPr>
        <p:spPr>
          <a:xfrm>
            <a:off x="1" y="0"/>
            <a:ext cx="12192000" cy="1435100"/>
          </a:xfrm>
          <a:prstGeom prst="rect">
            <a:avLst/>
          </a:prstGeom>
          <a:solidFill>
            <a:srgbClr val="FF9999">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 name="Title 1">
            <a:extLst>
              <a:ext uri="{FF2B5EF4-FFF2-40B4-BE49-F238E27FC236}">
                <a16:creationId xmlns:a16="http://schemas.microsoft.com/office/drawing/2014/main" id="{3135342E-C1D3-AE66-33D0-D32E3C1E6D84}"/>
              </a:ext>
            </a:extLst>
          </p:cNvPr>
          <p:cNvSpPr>
            <a:spLocks noGrp="1"/>
          </p:cNvSpPr>
          <p:nvPr>
            <p:ph type="title"/>
          </p:nvPr>
        </p:nvSpPr>
        <p:spPr>
          <a:xfrm>
            <a:off x="718930" y="568325"/>
            <a:ext cx="10515600" cy="561975"/>
          </a:xfrm>
        </p:spPr>
        <p:txBody>
          <a:bodyPr>
            <a:noAutofit/>
          </a:bodyPr>
          <a:lstStyle/>
          <a:p>
            <a:r>
              <a:rPr lang="en-NZ" sz="4000" b="1" dirty="0">
                <a:solidFill>
                  <a:schemeClr val="bg2">
                    <a:lumMod val="25000"/>
                  </a:schemeClr>
                </a:solidFill>
                <a:cs typeface="Arial" panose="020B0604020202020204" pitchFamily="34" charset="0"/>
              </a:rPr>
              <a:t>Kitchen culture guidance</a:t>
            </a:r>
          </a:p>
        </p:txBody>
      </p:sp>
      <p:pic>
        <p:nvPicPr>
          <p:cNvPr id="4" name="Picture 3">
            <a:extLst>
              <a:ext uri="{FF2B5EF4-FFF2-40B4-BE49-F238E27FC236}">
                <a16:creationId xmlns:a16="http://schemas.microsoft.com/office/drawing/2014/main" id="{D36FA033-D7CD-BFD0-A149-B959CBF8DF91}"/>
              </a:ext>
            </a:extLst>
          </p:cNvPr>
          <p:cNvPicPr>
            <a:picLocks noChangeAspect="1"/>
          </p:cNvPicPr>
          <p:nvPr/>
        </p:nvPicPr>
        <p:blipFill rotWithShape="1">
          <a:blip r:embed="rId3"/>
          <a:srcRect t="2831"/>
          <a:stretch/>
        </p:blipFill>
        <p:spPr>
          <a:xfrm>
            <a:off x="718930" y="1628775"/>
            <a:ext cx="3857625" cy="5229225"/>
          </a:xfrm>
          <a:prstGeom prst="rect">
            <a:avLst/>
          </a:prstGeom>
          <a:ln>
            <a:noFill/>
          </a:ln>
          <a:effectLst>
            <a:outerShdw blurRad="190500" algn="tl" rotWithShape="0">
              <a:srgbClr val="000000">
                <a:alpha val="70000"/>
              </a:srgbClr>
            </a:outerShdw>
          </a:effectLst>
          <a:scene3d>
            <a:camera prst="orthographicFront">
              <a:rot lat="0" lon="0" rev="900000"/>
            </a:camera>
            <a:lightRig rig="threePt" dir="t"/>
          </a:scene3d>
        </p:spPr>
      </p:pic>
      <p:pic>
        <p:nvPicPr>
          <p:cNvPr id="9" name="Picture 8">
            <a:extLst>
              <a:ext uri="{FF2B5EF4-FFF2-40B4-BE49-F238E27FC236}">
                <a16:creationId xmlns:a16="http://schemas.microsoft.com/office/drawing/2014/main" id="{99D30A8C-BD46-3489-3F51-5B9AF6EB9367}"/>
              </a:ext>
            </a:extLst>
          </p:cNvPr>
          <p:cNvPicPr>
            <a:picLocks noChangeAspect="1"/>
          </p:cNvPicPr>
          <p:nvPr/>
        </p:nvPicPr>
        <p:blipFill rotWithShape="1">
          <a:blip r:embed="rId4"/>
          <a:srcRect t="1437"/>
          <a:stretch/>
        </p:blipFill>
        <p:spPr>
          <a:xfrm>
            <a:off x="8181975" y="1731962"/>
            <a:ext cx="4010025" cy="5229225"/>
          </a:xfrm>
          <a:prstGeom prst="rect">
            <a:avLst/>
          </a:prstGeom>
          <a:ln>
            <a:noFill/>
          </a:ln>
          <a:effectLst>
            <a:outerShdw blurRad="190500" algn="tl" rotWithShape="0">
              <a:srgbClr val="000000">
                <a:alpha val="70000"/>
              </a:srgbClr>
            </a:outerShdw>
          </a:effectLst>
          <a:scene3d>
            <a:camera prst="orthographicFront">
              <a:rot lat="0" lon="0" rev="20699999"/>
            </a:camera>
            <a:lightRig rig="threePt" dir="t"/>
          </a:scene3d>
        </p:spPr>
      </p:pic>
      <p:pic>
        <p:nvPicPr>
          <p:cNvPr id="7" name="Picture 6">
            <a:extLst>
              <a:ext uri="{FF2B5EF4-FFF2-40B4-BE49-F238E27FC236}">
                <a16:creationId xmlns:a16="http://schemas.microsoft.com/office/drawing/2014/main" id="{DFC8999D-6F17-84C4-41FE-75FA8D0AEAF9}"/>
              </a:ext>
            </a:extLst>
          </p:cNvPr>
          <p:cNvPicPr>
            <a:picLocks noChangeAspect="1"/>
          </p:cNvPicPr>
          <p:nvPr/>
        </p:nvPicPr>
        <p:blipFill rotWithShape="1">
          <a:blip r:embed="rId5"/>
          <a:srcRect t="3972"/>
          <a:stretch/>
        </p:blipFill>
        <p:spPr>
          <a:xfrm>
            <a:off x="4593958" y="2213811"/>
            <a:ext cx="3943350" cy="508551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58404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62235B7-9D0D-63A6-2A95-4FF5610F5548}"/>
              </a:ext>
            </a:extLst>
          </p:cNvPr>
          <p:cNvSpPr/>
          <p:nvPr/>
        </p:nvSpPr>
        <p:spPr>
          <a:xfrm>
            <a:off x="1" y="0"/>
            <a:ext cx="12192000" cy="1435100"/>
          </a:xfrm>
          <a:prstGeom prst="rect">
            <a:avLst/>
          </a:prstGeom>
          <a:solidFill>
            <a:srgbClr val="FF9999">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 name="Title 1">
            <a:extLst>
              <a:ext uri="{FF2B5EF4-FFF2-40B4-BE49-F238E27FC236}">
                <a16:creationId xmlns:a16="http://schemas.microsoft.com/office/drawing/2014/main" id="{3135342E-C1D3-AE66-33D0-D32E3C1E6D84}"/>
              </a:ext>
            </a:extLst>
          </p:cNvPr>
          <p:cNvSpPr>
            <a:spLocks noGrp="1"/>
          </p:cNvSpPr>
          <p:nvPr>
            <p:ph type="title"/>
          </p:nvPr>
        </p:nvSpPr>
        <p:spPr>
          <a:xfrm>
            <a:off x="718930" y="568325"/>
            <a:ext cx="10515600" cy="561975"/>
          </a:xfrm>
        </p:spPr>
        <p:txBody>
          <a:bodyPr>
            <a:noAutofit/>
          </a:bodyPr>
          <a:lstStyle/>
          <a:p>
            <a:r>
              <a:rPr lang="en-NZ" sz="4000" b="1" dirty="0">
                <a:solidFill>
                  <a:schemeClr val="bg2">
                    <a:lumMod val="25000"/>
                  </a:schemeClr>
                </a:solidFill>
              </a:rPr>
              <a:t>Recall guidance video</a:t>
            </a:r>
            <a:endParaRPr lang="en-NZ" sz="4000" b="1" dirty="0">
              <a:solidFill>
                <a:schemeClr val="bg2">
                  <a:lumMod val="25000"/>
                </a:schemeClr>
              </a:solidFill>
              <a:cs typeface="Arial" panose="020B0604020202020204" pitchFamily="34" charset="0"/>
            </a:endParaRPr>
          </a:p>
        </p:txBody>
      </p:sp>
      <p:pic>
        <p:nvPicPr>
          <p:cNvPr id="2" name="Content Placeholder 7">
            <a:extLst>
              <a:ext uri="{FF2B5EF4-FFF2-40B4-BE49-F238E27FC236}">
                <a16:creationId xmlns:a16="http://schemas.microsoft.com/office/drawing/2014/main" id="{F1F7B150-373E-E305-EB44-A3F3CB724BD3}"/>
              </a:ext>
            </a:extLst>
          </p:cNvPr>
          <p:cNvPicPr>
            <a:picLocks noGrp="1" noChangeAspect="1"/>
          </p:cNvPicPr>
          <p:nvPr>
            <p:ph idx="1"/>
          </p:nvPr>
        </p:nvPicPr>
        <p:blipFill rotWithShape="1">
          <a:blip r:embed="rId3"/>
          <a:srcRect r="4600"/>
          <a:stretch/>
        </p:blipFill>
        <p:spPr>
          <a:xfrm>
            <a:off x="886692" y="1938337"/>
            <a:ext cx="8077200" cy="435133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03030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6;p2">
            <a:extLst>
              <a:ext uri="{FF2B5EF4-FFF2-40B4-BE49-F238E27FC236}">
                <a16:creationId xmlns:a16="http://schemas.microsoft.com/office/drawing/2014/main" id="{3F1DED0B-B254-F703-E757-3C3889E861CF}"/>
              </a:ext>
            </a:extLst>
          </p:cNvPr>
          <p:cNvSpPr/>
          <p:nvPr/>
        </p:nvSpPr>
        <p:spPr>
          <a:xfrm>
            <a:off x="0" y="0"/>
            <a:ext cx="12192000" cy="6858000"/>
          </a:xfrm>
          <a:prstGeom prst="rect">
            <a:avLst/>
          </a:prstGeom>
          <a:solidFill>
            <a:srgbClr val="FFCC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0F7AFA5A-896E-4BE2-7BF9-BB541560F249}"/>
              </a:ext>
            </a:extLst>
          </p:cNvPr>
          <p:cNvSpPr>
            <a:spLocks noGrp="1"/>
          </p:cNvSpPr>
          <p:nvPr>
            <p:ph type="title"/>
          </p:nvPr>
        </p:nvSpPr>
        <p:spPr/>
        <p:txBody>
          <a:bodyPr>
            <a:normAutofit/>
          </a:bodyPr>
          <a:lstStyle/>
          <a:p>
            <a:r>
              <a:rPr lang="en-NZ" sz="4800" b="1" dirty="0">
                <a:solidFill>
                  <a:schemeClr val="bg2">
                    <a:lumMod val="25000"/>
                  </a:schemeClr>
                </a:solidFill>
              </a:rPr>
              <a:t>What does neurodivergent mean?</a:t>
            </a:r>
          </a:p>
        </p:txBody>
      </p:sp>
      <p:sp>
        <p:nvSpPr>
          <p:cNvPr id="3" name="Content Placeholder 2">
            <a:extLst>
              <a:ext uri="{FF2B5EF4-FFF2-40B4-BE49-F238E27FC236}">
                <a16:creationId xmlns:a16="http://schemas.microsoft.com/office/drawing/2014/main" id="{B57ECA51-060B-7C2A-938A-8509CE442A40}"/>
              </a:ext>
            </a:extLst>
          </p:cNvPr>
          <p:cNvSpPr>
            <a:spLocks noGrp="1"/>
          </p:cNvSpPr>
          <p:nvPr>
            <p:ph idx="1"/>
          </p:nvPr>
        </p:nvSpPr>
        <p:spPr>
          <a:xfrm>
            <a:off x="838200" y="900456"/>
            <a:ext cx="9153293" cy="4351338"/>
          </a:xfrm>
        </p:spPr>
        <p:txBody>
          <a:bodyPr/>
          <a:lstStyle/>
          <a:p>
            <a:pPr marL="0" indent="0" algn="ctr">
              <a:buNone/>
            </a:pPr>
            <a:endParaRPr lang="en-NZ" dirty="0">
              <a:solidFill>
                <a:schemeClr val="bg2">
                  <a:lumMod val="25000"/>
                </a:schemeClr>
              </a:solidFill>
            </a:endParaRPr>
          </a:p>
          <a:p>
            <a:pPr marL="0" indent="0" algn="ctr">
              <a:buNone/>
            </a:pPr>
            <a:endParaRPr lang="en-NZ" sz="2000" dirty="0">
              <a:solidFill>
                <a:schemeClr val="bg2">
                  <a:lumMod val="25000"/>
                </a:schemeClr>
              </a:solidFill>
            </a:endParaRPr>
          </a:p>
          <a:p>
            <a:pPr marL="0" indent="0">
              <a:lnSpc>
                <a:spcPct val="150000"/>
              </a:lnSpc>
              <a:spcBef>
                <a:spcPts val="0"/>
              </a:spcBef>
              <a:buNone/>
            </a:pPr>
            <a:r>
              <a:rPr lang="en-NZ" sz="2000" dirty="0">
                <a:solidFill>
                  <a:schemeClr val="bg2">
                    <a:lumMod val="25000"/>
                  </a:schemeClr>
                </a:solidFill>
              </a:rPr>
              <a:t>“Neurodivergent is a nonmedical term that describes people whose brains develop or work differently for some reason. This means the person has different strengths and struggles from people whose brains develop or work more typically.”</a:t>
            </a:r>
          </a:p>
          <a:p>
            <a:pPr>
              <a:lnSpc>
                <a:spcPct val="150000"/>
              </a:lnSpc>
              <a:spcBef>
                <a:spcPts val="0"/>
              </a:spcBef>
            </a:pPr>
            <a:endParaRPr lang="en-NZ" dirty="0"/>
          </a:p>
          <a:p>
            <a:endParaRPr lang="en-NZ" dirty="0"/>
          </a:p>
          <a:p>
            <a:endParaRPr lang="en-NZ" dirty="0"/>
          </a:p>
        </p:txBody>
      </p:sp>
      <p:pic>
        <p:nvPicPr>
          <p:cNvPr id="3082" name="Picture 10" descr="This is an artist's depiction of neurodiversity. It shows colourful side profiles of many different people. Each person has different coloured brain floating above their heads.">
            <a:extLst>
              <a:ext uri="{FF2B5EF4-FFF2-40B4-BE49-F238E27FC236}">
                <a16:creationId xmlns:a16="http://schemas.microsoft.com/office/drawing/2014/main" id="{818EC075-C3D3-6B11-F55C-5C5D19BA7009}"/>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937862"/>
            <a:ext cx="7384429" cy="248216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750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6;p2">
            <a:extLst>
              <a:ext uri="{FF2B5EF4-FFF2-40B4-BE49-F238E27FC236}">
                <a16:creationId xmlns:a16="http://schemas.microsoft.com/office/drawing/2014/main" id="{3F1DED0B-B254-F703-E757-3C3889E861CF}"/>
              </a:ext>
            </a:extLst>
          </p:cNvPr>
          <p:cNvSpPr/>
          <p:nvPr/>
        </p:nvSpPr>
        <p:spPr>
          <a:xfrm>
            <a:off x="0" y="0"/>
            <a:ext cx="12192000" cy="6858000"/>
          </a:xfrm>
          <a:prstGeom prst="rect">
            <a:avLst/>
          </a:prstGeom>
          <a:solidFill>
            <a:srgbClr val="FFCC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0F7AFA5A-896E-4BE2-7BF9-BB541560F249}"/>
              </a:ext>
            </a:extLst>
          </p:cNvPr>
          <p:cNvSpPr>
            <a:spLocks noGrp="1"/>
          </p:cNvSpPr>
          <p:nvPr>
            <p:ph type="title"/>
          </p:nvPr>
        </p:nvSpPr>
        <p:spPr/>
        <p:txBody>
          <a:bodyPr>
            <a:normAutofit/>
          </a:bodyPr>
          <a:lstStyle/>
          <a:p>
            <a:r>
              <a:rPr lang="en-NZ" sz="4800" b="1" dirty="0">
                <a:solidFill>
                  <a:schemeClr val="bg2">
                    <a:lumMod val="25000"/>
                  </a:schemeClr>
                </a:solidFill>
              </a:rPr>
              <a:t>Types of neurodivergent conditions</a:t>
            </a:r>
          </a:p>
        </p:txBody>
      </p:sp>
      <p:sp>
        <p:nvSpPr>
          <p:cNvPr id="3" name="Content Placeholder 2">
            <a:extLst>
              <a:ext uri="{FF2B5EF4-FFF2-40B4-BE49-F238E27FC236}">
                <a16:creationId xmlns:a16="http://schemas.microsoft.com/office/drawing/2014/main" id="{B57ECA51-060B-7C2A-938A-8509CE442A40}"/>
              </a:ext>
            </a:extLst>
          </p:cNvPr>
          <p:cNvSpPr>
            <a:spLocks noGrp="1"/>
          </p:cNvSpPr>
          <p:nvPr>
            <p:ph idx="1"/>
          </p:nvPr>
        </p:nvSpPr>
        <p:spPr>
          <a:xfrm>
            <a:off x="849086" y="1253331"/>
            <a:ext cx="10515600" cy="4351338"/>
          </a:xfrm>
        </p:spPr>
        <p:txBody>
          <a:bodyPr>
            <a:normAutofit/>
          </a:bodyPr>
          <a:lstStyle/>
          <a:p>
            <a:pPr marL="0" indent="0">
              <a:lnSpc>
                <a:spcPct val="150000"/>
              </a:lnSpc>
              <a:spcBef>
                <a:spcPts val="0"/>
              </a:spcBef>
              <a:buNone/>
            </a:pPr>
            <a:endParaRPr lang="en-NZ" dirty="0">
              <a:solidFill>
                <a:schemeClr val="bg2">
                  <a:lumMod val="25000"/>
                </a:schemeClr>
              </a:solidFill>
            </a:endParaRPr>
          </a:p>
          <a:p>
            <a:pPr>
              <a:lnSpc>
                <a:spcPct val="150000"/>
              </a:lnSpc>
              <a:spcBef>
                <a:spcPts val="0"/>
              </a:spcBef>
            </a:pPr>
            <a:r>
              <a:rPr lang="en-NZ" sz="2000" dirty="0">
                <a:solidFill>
                  <a:schemeClr val="bg2">
                    <a:lumMod val="25000"/>
                  </a:schemeClr>
                </a:solidFill>
              </a:rPr>
              <a:t>ADHD</a:t>
            </a:r>
          </a:p>
          <a:p>
            <a:pPr>
              <a:lnSpc>
                <a:spcPct val="150000"/>
              </a:lnSpc>
              <a:spcBef>
                <a:spcPts val="0"/>
              </a:spcBef>
            </a:pPr>
            <a:r>
              <a:rPr lang="en-NZ" sz="2000" dirty="0" err="1">
                <a:solidFill>
                  <a:schemeClr val="bg2">
                    <a:lumMod val="25000"/>
                  </a:schemeClr>
                </a:solidFill>
              </a:rPr>
              <a:t>Austism</a:t>
            </a:r>
            <a:r>
              <a:rPr lang="en-NZ" sz="2000" dirty="0">
                <a:solidFill>
                  <a:schemeClr val="bg2">
                    <a:lumMod val="25000"/>
                  </a:schemeClr>
                </a:solidFill>
              </a:rPr>
              <a:t> Spectrum Disorder</a:t>
            </a:r>
          </a:p>
          <a:p>
            <a:pPr>
              <a:lnSpc>
                <a:spcPct val="150000"/>
              </a:lnSpc>
              <a:spcBef>
                <a:spcPts val="0"/>
              </a:spcBef>
            </a:pPr>
            <a:r>
              <a:rPr lang="en-NZ" sz="2000" dirty="0">
                <a:solidFill>
                  <a:schemeClr val="bg2">
                    <a:lumMod val="25000"/>
                  </a:schemeClr>
                </a:solidFill>
              </a:rPr>
              <a:t>Dyslexia</a:t>
            </a:r>
          </a:p>
          <a:p>
            <a:pPr>
              <a:lnSpc>
                <a:spcPct val="150000"/>
              </a:lnSpc>
              <a:spcBef>
                <a:spcPts val="0"/>
              </a:spcBef>
            </a:pPr>
            <a:r>
              <a:rPr lang="en-NZ" sz="2000" dirty="0">
                <a:solidFill>
                  <a:schemeClr val="bg2">
                    <a:lumMod val="25000"/>
                  </a:schemeClr>
                </a:solidFill>
              </a:rPr>
              <a:t>Dyscalculia</a:t>
            </a:r>
          </a:p>
          <a:p>
            <a:pPr>
              <a:lnSpc>
                <a:spcPct val="150000"/>
              </a:lnSpc>
              <a:spcBef>
                <a:spcPts val="0"/>
              </a:spcBef>
            </a:pPr>
            <a:r>
              <a:rPr lang="en-NZ" sz="2000" dirty="0">
                <a:solidFill>
                  <a:schemeClr val="bg2">
                    <a:lumMod val="25000"/>
                  </a:schemeClr>
                </a:solidFill>
              </a:rPr>
              <a:t>Dyspraxia</a:t>
            </a:r>
          </a:p>
          <a:p>
            <a:pPr>
              <a:lnSpc>
                <a:spcPct val="150000"/>
              </a:lnSpc>
              <a:spcBef>
                <a:spcPts val="0"/>
              </a:spcBef>
            </a:pPr>
            <a:r>
              <a:rPr lang="en-NZ" sz="2000" dirty="0">
                <a:solidFill>
                  <a:schemeClr val="bg2">
                    <a:lumMod val="25000"/>
                  </a:schemeClr>
                </a:solidFill>
              </a:rPr>
              <a:t>Dysgraphia </a:t>
            </a:r>
          </a:p>
          <a:p>
            <a:endParaRPr lang="en-NZ" dirty="0"/>
          </a:p>
        </p:txBody>
      </p:sp>
      <p:pic>
        <p:nvPicPr>
          <p:cNvPr id="1028" name="Picture 4" descr="Neurodiversity autism acceptance creative vector image">
            <a:extLst>
              <a:ext uri="{FF2B5EF4-FFF2-40B4-BE49-F238E27FC236}">
                <a16:creationId xmlns:a16="http://schemas.microsoft.com/office/drawing/2014/main" id="{A469FFC4-CAE6-CFC8-7223-8F829EC16E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6098" y="2055813"/>
            <a:ext cx="5777665" cy="323135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793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6;p2">
            <a:extLst>
              <a:ext uri="{FF2B5EF4-FFF2-40B4-BE49-F238E27FC236}">
                <a16:creationId xmlns:a16="http://schemas.microsoft.com/office/drawing/2014/main" id="{441E746A-B3AD-C85C-997A-4F614329935F}"/>
              </a:ext>
            </a:extLst>
          </p:cNvPr>
          <p:cNvSpPr/>
          <p:nvPr/>
        </p:nvSpPr>
        <p:spPr>
          <a:xfrm>
            <a:off x="1" y="0"/>
            <a:ext cx="12192000" cy="6858000"/>
          </a:xfrm>
          <a:prstGeom prst="rect">
            <a:avLst/>
          </a:prstGeom>
          <a:solidFill>
            <a:schemeClr val="accent4">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0F7AFA5A-896E-4BE2-7BF9-BB541560F249}"/>
              </a:ext>
            </a:extLst>
          </p:cNvPr>
          <p:cNvSpPr>
            <a:spLocks noGrp="1"/>
          </p:cNvSpPr>
          <p:nvPr>
            <p:ph type="title"/>
          </p:nvPr>
        </p:nvSpPr>
        <p:spPr>
          <a:xfrm>
            <a:off x="838200" y="2766218"/>
            <a:ext cx="10515600" cy="1325563"/>
          </a:xfrm>
        </p:spPr>
        <p:txBody>
          <a:bodyPr/>
          <a:lstStyle/>
          <a:p>
            <a:r>
              <a:rPr lang="en-NZ" dirty="0">
                <a:solidFill>
                  <a:schemeClr val="bg2">
                    <a:lumMod val="25000"/>
                  </a:schemeClr>
                </a:solidFill>
              </a:rPr>
              <a:t>Today I will focus on dyscalculia</a:t>
            </a:r>
          </a:p>
        </p:txBody>
      </p:sp>
    </p:spTree>
    <p:extLst>
      <p:ext uri="{BB962C8B-B14F-4D97-AF65-F5344CB8AC3E}">
        <p14:creationId xmlns:p14="http://schemas.microsoft.com/office/powerpoint/2010/main" val="3810479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 name="Google Shape;105;p3">
            <a:extLst>
              <a:ext uri="{FF2B5EF4-FFF2-40B4-BE49-F238E27FC236}">
                <a16:creationId xmlns:a16="http://schemas.microsoft.com/office/drawing/2014/main" id="{4883F95F-BF29-5262-F84E-0B839152DED0}"/>
              </a:ext>
            </a:extLst>
          </p:cNvPr>
          <p:cNvSpPr/>
          <p:nvPr/>
        </p:nvSpPr>
        <p:spPr>
          <a:xfrm>
            <a:off x="0" y="0"/>
            <a:ext cx="12192000" cy="6858000"/>
          </a:xfrm>
          <a:prstGeom prst="rect">
            <a:avLst/>
          </a:prstGeom>
          <a:solidFill>
            <a:schemeClr val="accent4">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NZ" sz="1800" b="0" i="0" u="none" strike="noStrike" cap="none">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F216ED21-0989-F065-3F96-602690BE0888}"/>
              </a:ext>
            </a:extLst>
          </p:cNvPr>
          <p:cNvSpPr>
            <a:spLocks noGrp="1"/>
          </p:cNvSpPr>
          <p:nvPr>
            <p:ph type="title"/>
          </p:nvPr>
        </p:nvSpPr>
        <p:spPr/>
        <p:txBody>
          <a:bodyPr/>
          <a:lstStyle/>
          <a:p>
            <a:r>
              <a:rPr lang="en-NZ" dirty="0">
                <a:solidFill>
                  <a:schemeClr val="bg2">
                    <a:lumMod val="25000"/>
                  </a:schemeClr>
                </a:solidFill>
              </a:rPr>
              <a:t>What is dyscalculia?</a:t>
            </a:r>
          </a:p>
        </p:txBody>
      </p:sp>
      <p:sp>
        <p:nvSpPr>
          <p:cNvPr id="3" name="Content Placeholder 2">
            <a:extLst>
              <a:ext uri="{FF2B5EF4-FFF2-40B4-BE49-F238E27FC236}">
                <a16:creationId xmlns:a16="http://schemas.microsoft.com/office/drawing/2014/main" id="{BF2BC1CE-82B6-C15B-0F17-83AA5686824F}"/>
              </a:ext>
            </a:extLst>
          </p:cNvPr>
          <p:cNvSpPr>
            <a:spLocks noGrp="1"/>
          </p:cNvSpPr>
          <p:nvPr>
            <p:ph idx="1"/>
          </p:nvPr>
        </p:nvSpPr>
        <p:spPr/>
        <p:txBody>
          <a:bodyPr/>
          <a:lstStyle/>
          <a:p>
            <a:pPr marL="0" indent="0">
              <a:buNone/>
            </a:pPr>
            <a:r>
              <a:rPr lang="en-NZ" sz="2200" b="0" i="0" dirty="0">
                <a:solidFill>
                  <a:schemeClr val="bg2">
                    <a:lumMod val="25000"/>
                  </a:schemeClr>
                </a:solidFill>
                <a:effectLst/>
              </a:rPr>
              <a:t>This learning disorder affects a person’s ability to do math</a:t>
            </a:r>
            <a:r>
              <a:rPr lang="en-NZ" sz="2200" dirty="0">
                <a:solidFill>
                  <a:schemeClr val="bg2">
                    <a:lumMod val="25000"/>
                  </a:schemeClr>
                </a:solidFill>
              </a:rPr>
              <a:t>ematics</a:t>
            </a:r>
            <a:endParaRPr lang="en-NZ" sz="2200" b="0" i="0" dirty="0">
              <a:solidFill>
                <a:schemeClr val="bg2">
                  <a:lumMod val="25000"/>
                </a:schemeClr>
              </a:solidFill>
              <a:effectLst/>
            </a:endParaRPr>
          </a:p>
          <a:p>
            <a:pPr marL="0" indent="0">
              <a:buNone/>
            </a:pPr>
            <a:endParaRPr lang="en-NZ" dirty="0"/>
          </a:p>
        </p:txBody>
      </p:sp>
      <p:pic>
        <p:nvPicPr>
          <p:cNvPr id="1028" name="Picture 4" descr="Dyscalculia web banner math disability vector image">
            <a:extLst>
              <a:ext uri="{FF2B5EF4-FFF2-40B4-BE49-F238E27FC236}">
                <a16:creationId xmlns:a16="http://schemas.microsoft.com/office/drawing/2014/main" id="{C38BAE9F-54E4-155A-F6EF-2FE200562E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9" y="2925822"/>
            <a:ext cx="10515601" cy="338607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2832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05;p3">
            <a:extLst>
              <a:ext uri="{FF2B5EF4-FFF2-40B4-BE49-F238E27FC236}">
                <a16:creationId xmlns:a16="http://schemas.microsoft.com/office/drawing/2014/main" id="{4883F95F-BF29-5262-F84E-0B839152DED0}"/>
              </a:ext>
            </a:extLst>
          </p:cNvPr>
          <p:cNvSpPr/>
          <p:nvPr/>
        </p:nvSpPr>
        <p:spPr>
          <a:xfrm>
            <a:off x="0" y="0"/>
            <a:ext cx="12192000" cy="6858000"/>
          </a:xfrm>
          <a:prstGeom prst="rect">
            <a:avLst/>
          </a:prstGeom>
          <a:solidFill>
            <a:schemeClr val="accent4">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NZ" sz="1800" b="0" i="0" u="none" strike="noStrike" cap="none">
              <a:solidFill>
                <a:schemeClr val="lt1"/>
              </a:solidFill>
              <a:latin typeface="Calibri"/>
              <a:ea typeface="Calibri"/>
              <a:cs typeface="Calibri"/>
              <a:sym typeface="Calibri"/>
            </a:endParaRPr>
          </a:p>
        </p:txBody>
      </p:sp>
      <p:sp>
        <p:nvSpPr>
          <p:cNvPr id="3" name="Content Placeholder 2">
            <a:extLst>
              <a:ext uri="{FF2B5EF4-FFF2-40B4-BE49-F238E27FC236}">
                <a16:creationId xmlns:a16="http://schemas.microsoft.com/office/drawing/2014/main" id="{BF2BC1CE-82B6-C15B-0F17-83AA5686824F}"/>
              </a:ext>
            </a:extLst>
          </p:cNvPr>
          <p:cNvSpPr>
            <a:spLocks noGrp="1"/>
          </p:cNvSpPr>
          <p:nvPr>
            <p:ph idx="1"/>
          </p:nvPr>
        </p:nvSpPr>
        <p:spPr>
          <a:xfrm>
            <a:off x="683623" y="845911"/>
            <a:ext cx="5928360" cy="1701345"/>
          </a:xfrm>
        </p:spPr>
        <p:txBody>
          <a:bodyPr>
            <a:noAutofit/>
          </a:bodyPr>
          <a:lstStyle/>
          <a:p>
            <a:pPr marL="0" indent="0">
              <a:buNone/>
            </a:pPr>
            <a:r>
              <a:rPr lang="en-NZ" sz="4000" dirty="0">
                <a:solidFill>
                  <a:schemeClr val="bg2">
                    <a:lumMod val="25000"/>
                  </a:schemeClr>
                </a:solidFill>
                <a:latin typeface="+mj-lt"/>
              </a:rPr>
              <a:t>About 6 in 100 people have dyscalculia</a:t>
            </a:r>
          </a:p>
        </p:txBody>
      </p:sp>
      <p:sp>
        <p:nvSpPr>
          <p:cNvPr id="2" name="TextBox 1">
            <a:extLst>
              <a:ext uri="{FF2B5EF4-FFF2-40B4-BE49-F238E27FC236}">
                <a16:creationId xmlns:a16="http://schemas.microsoft.com/office/drawing/2014/main" id="{EB50FA0D-A134-FE64-5EA4-F7A0134B3D5E}"/>
              </a:ext>
            </a:extLst>
          </p:cNvPr>
          <p:cNvSpPr txBox="1"/>
          <p:nvPr/>
        </p:nvSpPr>
        <p:spPr>
          <a:xfrm>
            <a:off x="683623" y="2403565"/>
            <a:ext cx="5834743" cy="1061829"/>
          </a:xfrm>
          <a:prstGeom prst="rect">
            <a:avLst/>
          </a:prstGeom>
          <a:noFill/>
        </p:spPr>
        <p:txBody>
          <a:bodyPr wrap="square" rtlCol="0">
            <a:spAutoFit/>
          </a:bodyPr>
          <a:lstStyle/>
          <a:p>
            <a:pPr marL="0" indent="0">
              <a:buNone/>
            </a:pPr>
            <a:r>
              <a:rPr lang="en-NZ" sz="1800" dirty="0">
                <a:solidFill>
                  <a:schemeClr val="bg2">
                    <a:lumMod val="25000"/>
                  </a:schemeClr>
                </a:solidFill>
                <a:latin typeface="+mj-lt"/>
              </a:rPr>
              <a:t>That’s about 300,000 in NZ</a:t>
            </a:r>
          </a:p>
          <a:p>
            <a:pPr marL="0" indent="0">
              <a:lnSpc>
                <a:spcPct val="150000"/>
              </a:lnSpc>
              <a:buNone/>
            </a:pPr>
            <a:r>
              <a:rPr lang="en-NZ" sz="1800" dirty="0">
                <a:solidFill>
                  <a:schemeClr val="bg2">
                    <a:lumMod val="25000"/>
                  </a:schemeClr>
                </a:solidFill>
                <a:latin typeface="+mj-lt"/>
              </a:rPr>
              <a:t>Approximately the population of Christchurch</a:t>
            </a:r>
          </a:p>
          <a:p>
            <a:endParaRPr lang="en-NZ" dirty="0"/>
          </a:p>
        </p:txBody>
      </p:sp>
      <p:pic>
        <p:nvPicPr>
          <p:cNvPr id="6" name="Picture 5">
            <a:extLst>
              <a:ext uri="{FF2B5EF4-FFF2-40B4-BE49-F238E27FC236}">
                <a16:creationId xmlns:a16="http://schemas.microsoft.com/office/drawing/2014/main" id="{FEF73BAE-4067-327D-F952-755D737AF7FA}"/>
              </a:ext>
            </a:extLst>
          </p:cNvPr>
          <p:cNvPicPr>
            <a:picLocks noChangeAspect="1"/>
          </p:cNvPicPr>
          <p:nvPr/>
        </p:nvPicPr>
        <p:blipFill rotWithShape="1">
          <a:blip r:embed="rId3"/>
          <a:srcRect l="5932" t="4689"/>
          <a:stretch/>
        </p:blipFill>
        <p:spPr>
          <a:xfrm>
            <a:off x="7024254" y="845911"/>
            <a:ext cx="4012154" cy="5664624"/>
          </a:xfrm>
          <a:prstGeom prst="rect">
            <a:avLst/>
          </a:prstGeom>
          <a:ln>
            <a:noFill/>
          </a:ln>
          <a:effectLst>
            <a:outerShdw blurRad="190500" algn="tl" rotWithShape="0">
              <a:srgbClr val="000000">
                <a:alpha val="70000"/>
              </a:srgbClr>
            </a:outerShdw>
          </a:effectLst>
          <a:scene3d>
            <a:camera prst="orthographicFront">
              <a:rot lat="0" lon="0" rev="20999999"/>
            </a:camera>
            <a:lightRig rig="threePt" dir="t"/>
          </a:scene3d>
        </p:spPr>
      </p:pic>
    </p:spTree>
    <p:extLst>
      <p:ext uri="{BB962C8B-B14F-4D97-AF65-F5344CB8AC3E}">
        <p14:creationId xmlns:p14="http://schemas.microsoft.com/office/powerpoint/2010/main" val="3477903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 name="Google Shape;105;p3">
            <a:extLst>
              <a:ext uri="{FF2B5EF4-FFF2-40B4-BE49-F238E27FC236}">
                <a16:creationId xmlns:a16="http://schemas.microsoft.com/office/drawing/2014/main" id="{4883F95F-BF29-5262-F84E-0B839152DED0}"/>
              </a:ext>
            </a:extLst>
          </p:cNvPr>
          <p:cNvSpPr/>
          <p:nvPr/>
        </p:nvSpPr>
        <p:spPr>
          <a:xfrm>
            <a:off x="0" y="0"/>
            <a:ext cx="12192000" cy="6858000"/>
          </a:xfrm>
          <a:prstGeom prst="rect">
            <a:avLst/>
          </a:prstGeom>
          <a:solidFill>
            <a:schemeClr val="accent4">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NZ" sz="1800" b="0" i="0" u="none" strike="noStrike" cap="none" dirty="0">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F216ED21-0989-F065-3F96-602690BE0888}"/>
              </a:ext>
            </a:extLst>
          </p:cNvPr>
          <p:cNvSpPr>
            <a:spLocks noGrp="1"/>
          </p:cNvSpPr>
          <p:nvPr>
            <p:ph type="title"/>
          </p:nvPr>
        </p:nvSpPr>
        <p:spPr/>
        <p:txBody>
          <a:bodyPr/>
          <a:lstStyle/>
          <a:p>
            <a:r>
              <a:rPr lang="en-NZ" dirty="0">
                <a:solidFill>
                  <a:schemeClr val="bg2">
                    <a:lumMod val="25000"/>
                  </a:schemeClr>
                </a:solidFill>
              </a:rPr>
              <a:t>What is dyscalculia?</a:t>
            </a:r>
          </a:p>
        </p:txBody>
      </p:sp>
      <p:sp>
        <p:nvSpPr>
          <p:cNvPr id="3" name="Content Placeholder 2">
            <a:extLst>
              <a:ext uri="{FF2B5EF4-FFF2-40B4-BE49-F238E27FC236}">
                <a16:creationId xmlns:a16="http://schemas.microsoft.com/office/drawing/2014/main" id="{BF2BC1CE-82B6-C15B-0F17-83AA5686824F}"/>
              </a:ext>
            </a:extLst>
          </p:cNvPr>
          <p:cNvSpPr>
            <a:spLocks noGrp="1"/>
          </p:cNvSpPr>
          <p:nvPr>
            <p:ph idx="1"/>
          </p:nvPr>
        </p:nvSpPr>
        <p:spPr>
          <a:xfrm>
            <a:off x="838200" y="1596072"/>
            <a:ext cx="6697133" cy="3067368"/>
          </a:xfrm>
        </p:spPr>
        <p:txBody>
          <a:bodyPr>
            <a:normAutofit lnSpcReduction="10000"/>
          </a:bodyPr>
          <a:lstStyle/>
          <a:p>
            <a:pPr algn="l">
              <a:lnSpc>
                <a:spcPct val="170000"/>
              </a:lnSpc>
              <a:spcBef>
                <a:spcPts val="0"/>
              </a:spcBef>
            </a:pPr>
            <a:r>
              <a:rPr lang="en-NZ" sz="2000" b="0" i="0" dirty="0">
                <a:solidFill>
                  <a:schemeClr val="bg2">
                    <a:lumMod val="25000"/>
                  </a:schemeClr>
                </a:solidFill>
                <a:effectLst/>
              </a:rPr>
              <a:t>Difficulty reading, understanding and working with numbers.</a:t>
            </a:r>
          </a:p>
          <a:p>
            <a:pPr algn="l">
              <a:lnSpc>
                <a:spcPct val="170000"/>
              </a:lnSpc>
              <a:spcBef>
                <a:spcPts val="0"/>
              </a:spcBef>
            </a:pPr>
            <a:r>
              <a:rPr lang="en-NZ" sz="2000" dirty="0">
                <a:solidFill>
                  <a:schemeClr val="bg2">
                    <a:lumMod val="25000"/>
                  </a:schemeClr>
                </a:solidFill>
              </a:rPr>
              <a:t>It i</a:t>
            </a:r>
            <a:r>
              <a:rPr lang="en-NZ" sz="2000" b="0" i="0" dirty="0">
                <a:solidFill>
                  <a:schemeClr val="bg2">
                    <a:lumMod val="25000"/>
                  </a:schemeClr>
                </a:solidFill>
                <a:effectLst/>
              </a:rPr>
              <a:t>mpacts the ability to handle money, telling the time, time management, estimating how long things take, understanding percentages, and remembering number facts</a:t>
            </a:r>
          </a:p>
          <a:p>
            <a:pPr algn="l">
              <a:lnSpc>
                <a:spcPct val="170000"/>
              </a:lnSpc>
              <a:spcBef>
                <a:spcPts val="0"/>
              </a:spcBef>
            </a:pPr>
            <a:r>
              <a:rPr lang="en-NZ" sz="2000" dirty="0">
                <a:solidFill>
                  <a:schemeClr val="bg2">
                    <a:lumMod val="25000"/>
                  </a:schemeClr>
                </a:solidFill>
              </a:rPr>
              <a:t>It </a:t>
            </a:r>
            <a:r>
              <a:rPr lang="en-NZ" sz="2000" b="0" i="0" dirty="0">
                <a:solidFill>
                  <a:schemeClr val="bg2">
                    <a:lumMod val="25000"/>
                  </a:schemeClr>
                </a:solidFill>
                <a:effectLst/>
              </a:rPr>
              <a:t>affects working memory </a:t>
            </a:r>
            <a:r>
              <a:rPr lang="en-NZ" sz="2000" dirty="0">
                <a:solidFill>
                  <a:schemeClr val="bg2">
                    <a:lumMod val="25000"/>
                  </a:schemeClr>
                </a:solidFill>
              </a:rPr>
              <a:t>(that is, memory used in the moment)</a:t>
            </a:r>
            <a:endParaRPr lang="en-NZ" sz="2000" b="0" i="0" dirty="0">
              <a:solidFill>
                <a:schemeClr val="bg2">
                  <a:lumMod val="25000"/>
                </a:schemeClr>
              </a:solidFill>
              <a:effectLst/>
            </a:endParaRPr>
          </a:p>
          <a:p>
            <a:pPr algn="l">
              <a:lnSpc>
                <a:spcPct val="170000"/>
              </a:lnSpc>
              <a:spcBef>
                <a:spcPts val="0"/>
              </a:spcBef>
            </a:pPr>
            <a:endParaRPr lang="en-NZ" sz="2000" dirty="0"/>
          </a:p>
        </p:txBody>
      </p:sp>
      <p:pic>
        <p:nvPicPr>
          <p:cNvPr id="1026" name="Picture 2" descr="Hands holding an open book, vector illustration on white, cartoon style">
            <a:extLst>
              <a:ext uri="{FF2B5EF4-FFF2-40B4-BE49-F238E27FC236}">
                <a16:creationId xmlns:a16="http://schemas.microsoft.com/office/drawing/2014/main" id="{EA0AFCCC-76D4-9C67-1C76-81E579E2BA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8355" y="3429000"/>
            <a:ext cx="3710623" cy="279169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257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05;p3">
            <a:extLst>
              <a:ext uri="{FF2B5EF4-FFF2-40B4-BE49-F238E27FC236}">
                <a16:creationId xmlns:a16="http://schemas.microsoft.com/office/drawing/2014/main" id="{4883F95F-BF29-5262-F84E-0B839152DED0}"/>
              </a:ext>
            </a:extLst>
          </p:cNvPr>
          <p:cNvSpPr/>
          <p:nvPr/>
        </p:nvSpPr>
        <p:spPr>
          <a:xfrm>
            <a:off x="0" y="0"/>
            <a:ext cx="12192000" cy="6858000"/>
          </a:xfrm>
          <a:prstGeom prst="rect">
            <a:avLst/>
          </a:prstGeom>
          <a:solidFill>
            <a:schemeClr val="accent4">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NZ" sz="1800" b="0" i="0" u="none" strike="noStrike" cap="none">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F216ED21-0989-F065-3F96-602690BE0888}"/>
              </a:ext>
            </a:extLst>
          </p:cNvPr>
          <p:cNvSpPr>
            <a:spLocks noGrp="1"/>
          </p:cNvSpPr>
          <p:nvPr>
            <p:ph type="title"/>
          </p:nvPr>
        </p:nvSpPr>
        <p:spPr/>
        <p:txBody>
          <a:bodyPr/>
          <a:lstStyle/>
          <a:p>
            <a:r>
              <a:rPr lang="en-NZ" dirty="0">
                <a:solidFill>
                  <a:schemeClr val="bg2">
                    <a:lumMod val="25000"/>
                  </a:schemeClr>
                </a:solidFill>
              </a:rPr>
              <a:t>What is dyscalculia?</a:t>
            </a:r>
          </a:p>
        </p:txBody>
      </p:sp>
      <p:sp>
        <p:nvSpPr>
          <p:cNvPr id="3" name="Content Placeholder 2">
            <a:extLst>
              <a:ext uri="{FF2B5EF4-FFF2-40B4-BE49-F238E27FC236}">
                <a16:creationId xmlns:a16="http://schemas.microsoft.com/office/drawing/2014/main" id="{BF2BC1CE-82B6-C15B-0F17-83AA5686824F}"/>
              </a:ext>
            </a:extLst>
          </p:cNvPr>
          <p:cNvSpPr>
            <a:spLocks noGrp="1"/>
          </p:cNvSpPr>
          <p:nvPr>
            <p:ph idx="1"/>
          </p:nvPr>
        </p:nvSpPr>
        <p:spPr>
          <a:xfrm>
            <a:off x="838200" y="1596072"/>
            <a:ext cx="8366760" cy="4896803"/>
          </a:xfrm>
        </p:spPr>
        <p:txBody>
          <a:bodyPr>
            <a:normAutofit/>
          </a:bodyPr>
          <a:lstStyle/>
          <a:p>
            <a:pPr marL="0" indent="0" algn="l">
              <a:lnSpc>
                <a:spcPct val="150000"/>
              </a:lnSpc>
              <a:spcBef>
                <a:spcPts val="0"/>
              </a:spcBef>
              <a:buNone/>
            </a:pPr>
            <a:r>
              <a:rPr lang="en-NZ" sz="2000" b="0" i="0" dirty="0">
                <a:solidFill>
                  <a:srgbClr val="0C0C0C"/>
                </a:solidFill>
                <a:effectLst/>
              </a:rPr>
              <a:t>People with dyscalculia may struggle with:</a:t>
            </a:r>
          </a:p>
          <a:p>
            <a:pPr lvl="1">
              <a:lnSpc>
                <a:spcPct val="150000"/>
              </a:lnSpc>
              <a:spcBef>
                <a:spcPts val="0"/>
              </a:spcBef>
            </a:pPr>
            <a:r>
              <a:rPr lang="en-NZ" sz="2000" b="0" i="0" dirty="0">
                <a:solidFill>
                  <a:srgbClr val="0C0C0C"/>
                </a:solidFill>
                <a:effectLst/>
              </a:rPr>
              <a:t>counting backwards</a:t>
            </a:r>
          </a:p>
          <a:p>
            <a:pPr lvl="1">
              <a:lnSpc>
                <a:spcPct val="150000"/>
              </a:lnSpc>
              <a:spcBef>
                <a:spcPts val="0"/>
              </a:spcBef>
            </a:pPr>
            <a:r>
              <a:rPr lang="en-NZ" sz="2000" b="0" i="0" dirty="0">
                <a:solidFill>
                  <a:srgbClr val="0C0C0C"/>
                </a:solidFill>
                <a:effectLst/>
              </a:rPr>
              <a:t>recognising patterns</a:t>
            </a:r>
          </a:p>
          <a:p>
            <a:pPr lvl="1">
              <a:lnSpc>
                <a:spcPct val="150000"/>
              </a:lnSpc>
              <a:spcBef>
                <a:spcPts val="0"/>
              </a:spcBef>
            </a:pPr>
            <a:r>
              <a:rPr lang="en-NZ" sz="2000" b="0" i="0" dirty="0">
                <a:solidFill>
                  <a:srgbClr val="0C0C0C"/>
                </a:solidFill>
                <a:effectLst/>
              </a:rPr>
              <a:t>sorting out directions like left, right, high, low and depth</a:t>
            </a:r>
          </a:p>
          <a:p>
            <a:pPr lvl="1">
              <a:lnSpc>
                <a:spcPct val="150000"/>
              </a:lnSpc>
              <a:spcBef>
                <a:spcPts val="0"/>
              </a:spcBef>
            </a:pPr>
            <a:r>
              <a:rPr lang="en-NZ" sz="2000" b="0" i="0" dirty="0">
                <a:solidFill>
                  <a:srgbClr val="0C0C0C"/>
                </a:solidFill>
                <a:effectLst/>
              </a:rPr>
              <a:t>understanding quantities</a:t>
            </a:r>
          </a:p>
          <a:p>
            <a:pPr lvl="1">
              <a:lnSpc>
                <a:spcPct val="150000"/>
              </a:lnSpc>
              <a:spcBef>
                <a:spcPts val="0"/>
              </a:spcBef>
            </a:pPr>
            <a:r>
              <a:rPr lang="en-NZ" sz="2000" b="0" i="0" dirty="0">
                <a:solidFill>
                  <a:srgbClr val="0C0C0C"/>
                </a:solidFill>
                <a:effectLst/>
              </a:rPr>
              <a:t>telling the time </a:t>
            </a:r>
          </a:p>
          <a:p>
            <a:pPr lvl="1">
              <a:lnSpc>
                <a:spcPct val="150000"/>
              </a:lnSpc>
              <a:spcBef>
                <a:spcPts val="0"/>
              </a:spcBef>
            </a:pPr>
            <a:r>
              <a:rPr lang="en-NZ" sz="2000" b="0" i="0" dirty="0">
                <a:solidFill>
                  <a:srgbClr val="0C0C0C"/>
                </a:solidFill>
                <a:effectLst/>
              </a:rPr>
              <a:t>identifying large or small numbers in a list</a:t>
            </a:r>
          </a:p>
          <a:p>
            <a:pPr lvl="1">
              <a:lnSpc>
                <a:spcPct val="150000"/>
              </a:lnSpc>
              <a:spcBef>
                <a:spcPts val="0"/>
              </a:spcBef>
            </a:pPr>
            <a:r>
              <a:rPr lang="en-NZ" sz="2000" b="0" i="0" dirty="0">
                <a:solidFill>
                  <a:srgbClr val="0C0C0C"/>
                </a:solidFill>
                <a:effectLst/>
              </a:rPr>
              <a:t>making sense of money and estimating quantities</a:t>
            </a:r>
          </a:p>
          <a:p>
            <a:pPr lvl="1">
              <a:lnSpc>
                <a:spcPct val="150000"/>
              </a:lnSpc>
              <a:spcBef>
                <a:spcPts val="0"/>
              </a:spcBef>
            </a:pPr>
            <a:r>
              <a:rPr lang="en-NZ" sz="2000" b="0" i="0" dirty="0">
                <a:solidFill>
                  <a:srgbClr val="0C0C0C"/>
                </a:solidFill>
                <a:effectLst/>
              </a:rPr>
              <a:t>visual and spatial orientation</a:t>
            </a:r>
          </a:p>
          <a:p>
            <a:pPr algn="l">
              <a:lnSpc>
                <a:spcPct val="150000"/>
              </a:lnSpc>
              <a:spcBef>
                <a:spcPts val="0"/>
              </a:spcBef>
            </a:pPr>
            <a:endParaRPr lang="en-NZ" dirty="0"/>
          </a:p>
        </p:txBody>
      </p:sp>
    </p:spTree>
    <p:extLst>
      <p:ext uri="{BB962C8B-B14F-4D97-AF65-F5344CB8AC3E}">
        <p14:creationId xmlns:p14="http://schemas.microsoft.com/office/powerpoint/2010/main" val="115383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20000"/>
          </a:schemeClr>
        </a:solidFill>
        <a:effectLst/>
      </p:bgPr>
    </p:bg>
    <p:spTree>
      <p:nvGrpSpPr>
        <p:cNvPr id="1" name=""/>
        <p:cNvGrpSpPr/>
        <p:nvPr/>
      </p:nvGrpSpPr>
      <p:grpSpPr>
        <a:xfrm>
          <a:off x="0" y="0"/>
          <a:ext cx="0" cy="0"/>
          <a:chOff x="0" y="0"/>
          <a:chExt cx="0" cy="0"/>
        </a:xfrm>
      </p:grpSpPr>
      <p:sp>
        <p:nvSpPr>
          <p:cNvPr id="2" name="Google Shape;96;p2">
            <a:extLst>
              <a:ext uri="{FF2B5EF4-FFF2-40B4-BE49-F238E27FC236}">
                <a16:creationId xmlns:a16="http://schemas.microsoft.com/office/drawing/2014/main" id="{F6B5B9C8-E7BC-8F8F-DB79-D97D6A3F51C7}"/>
              </a:ext>
            </a:extLst>
          </p:cNvPr>
          <p:cNvSpPr/>
          <p:nvPr/>
        </p:nvSpPr>
        <p:spPr>
          <a:xfrm>
            <a:off x="2" y="-1"/>
            <a:ext cx="8380016" cy="6966285"/>
          </a:xfrm>
          <a:prstGeom prst="rect">
            <a:avLst/>
          </a:prstGeom>
          <a:solidFill>
            <a:srgbClr val="9999FF">
              <a:alpha val="33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 name="Picture 2" descr="A screenshot of a cellphone&#10;&#10;Description automatically generated">
            <a:extLst>
              <a:ext uri="{FF2B5EF4-FFF2-40B4-BE49-F238E27FC236}">
                <a16:creationId xmlns:a16="http://schemas.microsoft.com/office/drawing/2014/main" id="{B835FE33-CF86-AD94-65A4-EBAADDFBC9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0018" y="0"/>
            <a:ext cx="3867912" cy="6858000"/>
          </a:xfrm>
          <a:prstGeom prst="rect">
            <a:avLst/>
          </a:prstGeom>
        </p:spPr>
      </p:pic>
      <p:sp>
        <p:nvSpPr>
          <p:cNvPr id="4" name="Title 1">
            <a:extLst>
              <a:ext uri="{FF2B5EF4-FFF2-40B4-BE49-F238E27FC236}">
                <a16:creationId xmlns:a16="http://schemas.microsoft.com/office/drawing/2014/main" id="{B3993828-AC66-381C-43FC-54EB5E957054}"/>
              </a:ext>
            </a:extLst>
          </p:cNvPr>
          <p:cNvSpPr txBox="1">
            <a:spLocks/>
          </p:cNvSpPr>
          <p:nvPr/>
        </p:nvSpPr>
        <p:spPr>
          <a:xfrm>
            <a:off x="777922" y="2006353"/>
            <a:ext cx="6756353" cy="856118"/>
          </a:xfrm>
          <a:prstGeom prst="rect">
            <a:avLst/>
          </a:prstGeom>
        </p:spPr>
        <p:txBody>
          <a:bodyPr wrap="square" lIns="0" tIns="0" rIns="0" bIns="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sz="6000" dirty="0">
                <a:solidFill>
                  <a:schemeClr val="bg2">
                    <a:lumMod val="25000"/>
                  </a:schemeClr>
                </a:solidFill>
                <a:latin typeface="+mn-lt"/>
                <a:ea typeface="Source Sans Pro Light" panose="020B0403030403020204" pitchFamily="34" charset="0"/>
                <a:cs typeface="Calibri" panose="020F0502020204030204" pitchFamily="34" charset="0"/>
              </a:rPr>
              <a:t>Agenda</a:t>
            </a:r>
          </a:p>
          <a:p>
            <a:pPr algn="ctr"/>
            <a:endParaRPr lang="en-NZ" b="1" dirty="0">
              <a:solidFill>
                <a:schemeClr val="accent6">
                  <a:lumMod val="50000"/>
                </a:schemeClr>
              </a:solidFill>
              <a:latin typeface="Source Sans Pro Light" panose="020B0403030403020204" pitchFamily="34" charset="0"/>
              <a:ea typeface="Source Sans Pro Light" panose="020B040303040302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F3438BB7-41F6-A7C9-E514-5DAADAB57F28}"/>
              </a:ext>
            </a:extLst>
          </p:cNvPr>
          <p:cNvSpPr txBox="1"/>
          <p:nvPr/>
        </p:nvSpPr>
        <p:spPr>
          <a:xfrm>
            <a:off x="755374" y="3233530"/>
            <a:ext cx="7036904" cy="2769989"/>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mn-lt"/>
              </a:rPr>
              <a:t>About me</a:t>
            </a:r>
          </a:p>
          <a:p>
            <a:pPr marL="342900" indent="-342900">
              <a:buFont typeface="Arial" panose="020B0604020202020204" pitchFamily="34" charset="0"/>
              <a:buChar char="•"/>
            </a:pPr>
            <a:r>
              <a:rPr lang="en-US" sz="2000" dirty="0">
                <a:latin typeface="+mn-lt"/>
              </a:rPr>
              <a:t>What is design?</a:t>
            </a:r>
          </a:p>
          <a:p>
            <a:pPr marL="342900" indent="-342900">
              <a:buFont typeface="Arial" panose="020B0604020202020204" pitchFamily="34" charset="0"/>
              <a:buChar char="•"/>
            </a:pPr>
            <a:r>
              <a:rPr lang="en-US" sz="2000" dirty="0"/>
              <a:t>What has been designed by Food Risk Management?</a:t>
            </a:r>
            <a:endParaRPr lang="en-US" sz="2000" dirty="0">
              <a:latin typeface="+mn-lt"/>
            </a:endParaRPr>
          </a:p>
          <a:p>
            <a:pPr marL="342900" indent="-342900">
              <a:buFont typeface="Arial" panose="020B0604020202020204" pitchFamily="34" charset="0"/>
              <a:buChar char="•"/>
            </a:pPr>
            <a:r>
              <a:rPr lang="en-US" sz="2000" dirty="0"/>
              <a:t>What does neurodivergent mean?</a:t>
            </a:r>
          </a:p>
          <a:p>
            <a:pPr marL="342900" indent="-342900">
              <a:buFont typeface="Arial" panose="020B0604020202020204" pitchFamily="34" charset="0"/>
              <a:buChar char="•"/>
            </a:pPr>
            <a:r>
              <a:rPr lang="en-US" sz="2000" dirty="0"/>
              <a:t>How can you help?</a:t>
            </a:r>
          </a:p>
          <a:p>
            <a:pPr marL="342900" indent="-342900">
              <a:buFont typeface="Arial" panose="020B0604020202020204" pitchFamily="34" charset="0"/>
              <a:buChar char="•"/>
            </a:pPr>
            <a:r>
              <a:rPr lang="en-US" sz="2000" dirty="0"/>
              <a:t>Feedback &amp; resources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sz="1800" dirty="0">
              <a:latin typeface="+mn-lt"/>
            </a:endParaRPr>
          </a:p>
          <a:p>
            <a:endParaRPr lang="en-NZ" dirty="0"/>
          </a:p>
        </p:txBody>
      </p:sp>
      <p:sp>
        <p:nvSpPr>
          <p:cNvPr id="6" name="Date Placeholder 5">
            <a:extLst>
              <a:ext uri="{FF2B5EF4-FFF2-40B4-BE49-F238E27FC236}">
                <a16:creationId xmlns:a16="http://schemas.microsoft.com/office/drawing/2014/main" id="{D0F76A5A-70D5-ED47-CDD0-908629A22B7D}"/>
              </a:ext>
            </a:extLst>
          </p:cNvPr>
          <p:cNvSpPr>
            <a:spLocks noGrp="1"/>
          </p:cNvSpPr>
          <p:nvPr>
            <p:ph type="dt" sz="half" idx="10"/>
          </p:nvPr>
        </p:nvSpPr>
        <p:spPr/>
        <p:txBody>
          <a:bodyPr/>
          <a:lstStyle/>
          <a:p>
            <a:fld id="{B3801039-4516-4DDF-A615-C91A450034CA}" type="datetime1">
              <a:rPr lang="en-NZ" smtClean="0"/>
              <a:t>3/09/2024</a:t>
            </a:fld>
            <a:endParaRPr lang="en-NZ"/>
          </a:p>
        </p:txBody>
      </p:sp>
      <p:sp>
        <p:nvSpPr>
          <p:cNvPr id="7" name="Footer Placeholder 6">
            <a:extLst>
              <a:ext uri="{FF2B5EF4-FFF2-40B4-BE49-F238E27FC236}">
                <a16:creationId xmlns:a16="http://schemas.microsoft.com/office/drawing/2014/main" id="{65BDC35A-1D37-213C-11E9-68F8A70BBC1C}"/>
              </a:ext>
            </a:extLst>
          </p:cNvPr>
          <p:cNvSpPr>
            <a:spLocks noGrp="1"/>
          </p:cNvSpPr>
          <p:nvPr>
            <p:ph type="ftr" sz="quarter" idx="11"/>
          </p:nvPr>
        </p:nvSpPr>
        <p:spPr/>
        <p:txBody>
          <a:bodyPr/>
          <a:lstStyle/>
          <a:p>
            <a:r>
              <a:rPr lang="en-NZ"/>
              <a:t>Krystle Chester</a:t>
            </a:r>
          </a:p>
        </p:txBody>
      </p:sp>
      <p:sp>
        <p:nvSpPr>
          <p:cNvPr id="8" name="Slide Number Placeholder 7">
            <a:extLst>
              <a:ext uri="{FF2B5EF4-FFF2-40B4-BE49-F238E27FC236}">
                <a16:creationId xmlns:a16="http://schemas.microsoft.com/office/drawing/2014/main" id="{44C95C84-3F14-EB27-F58B-E30DDAF03DDB}"/>
              </a:ext>
            </a:extLst>
          </p:cNvPr>
          <p:cNvSpPr>
            <a:spLocks noGrp="1"/>
          </p:cNvSpPr>
          <p:nvPr>
            <p:ph type="sldNum" sz="quarter" idx="12"/>
          </p:nvPr>
        </p:nvSpPr>
        <p:spPr/>
        <p:txBody>
          <a:bodyPr/>
          <a:lstStyle/>
          <a:p>
            <a:fld id="{9C85F6A0-723A-4188-81A5-B6835917249E}" type="slidenum">
              <a:rPr lang="en-NZ" smtClean="0"/>
              <a:t>2</a:t>
            </a:fld>
            <a:endParaRPr lang="en-NZ"/>
          </a:p>
        </p:txBody>
      </p:sp>
    </p:spTree>
    <p:extLst>
      <p:ext uri="{BB962C8B-B14F-4D97-AF65-F5344CB8AC3E}">
        <p14:creationId xmlns:p14="http://schemas.microsoft.com/office/powerpoint/2010/main" val="225897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96;p2">
            <a:extLst>
              <a:ext uri="{FF2B5EF4-FFF2-40B4-BE49-F238E27FC236}">
                <a16:creationId xmlns:a16="http://schemas.microsoft.com/office/drawing/2014/main" id="{F8957635-3FD2-5C9E-C91A-74F43E87C7E2}"/>
              </a:ext>
            </a:extLst>
          </p:cNvPr>
          <p:cNvSpPr/>
          <p:nvPr/>
        </p:nvSpPr>
        <p:spPr>
          <a:xfrm>
            <a:off x="0" y="0"/>
            <a:ext cx="12192000" cy="6858000"/>
          </a:xfrm>
          <a:prstGeom prst="rect">
            <a:avLst/>
          </a:prstGeom>
          <a:solidFill>
            <a:schemeClr val="accent6">
              <a:lumMod val="20000"/>
              <a:lumOff val="80000"/>
              <a:alpha val="5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F216ED21-0989-F065-3F96-602690BE0888}"/>
              </a:ext>
            </a:extLst>
          </p:cNvPr>
          <p:cNvSpPr>
            <a:spLocks noGrp="1"/>
          </p:cNvSpPr>
          <p:nvPr>
            <p:ph type="title"/>
          </p:nvPr>
        </p:nvSpPr>
        <p:spPr>
          <a:xfrm>
            <a:off x="829733" y="433577"/>
            <a:ext cx="10515600" cy="1325563"/>
          </a:xfrm>
        </p:spPr>
        <p:txBody>
          <a:bodyPr>
            <a:normAutofit fontScale="90000"/>
          </a:bodyPr>
          <a:lstStyle/>
          <a:p>
            <a:br>
              <a:rPr lang="en-NZ" dirty="0"/>
            </a:br>
            <a:r>
              <a:rPr lang="en-NZ" dirty="0">
                <a:solidFill>
                  <a:schemeClr val="bg2">
                    <a:lumMod val="25000"/>
                  </a:schemeClr>
                </a:solidFill>
              </a:rPr>
              <a:t>Choose a typeface characters look distinct</a:t>
            </a:r>
            <a:br>
              <a:rPr lang="en-NZ" dirty="0">
                <a:solidFill>
                  <a:schemeClr val="bg2">
                    <a:lumMod val="25000"/>
                  </a:schemeClr>
                </a:solidFill>
              </a:rPr>
            </a:br>
            <a:r>
              <a:rPr lang="en-NZ" dirty="0">
                <a:solidFill>
                  <a:schemeClr val="bg2">
                    <a:lumMod val="25000"/>
                  </a:schemeClr>
                </a:solidFill>
              </a:rPr>
              <a:t> </a:t>
            </a:r>
          </a:p>
        </p:txBody>
      </p:sp>
      <p:sp>
        <p:nvSpPr>
          <p:cNvPr id="3" name="Content Placeholder 2">
            <a:extLst>
              <a:ext uri="{FF2B5EF4-FFF2-40B4-BE49-F238E27FC236}">
                <a16:creationId xmlns:a16="http://schemas.microsoft.com/office/drawing/2014/main" id="{3370ED4E-8FA2-1C63-8F9F-1D0772C2EF52}"/>
              </a:ext>
            </a:extLst>
          </p:cNvPr>
          <p:cNvSpPr>
            <a:spLocks noGrp="1"/>
          </p:cNvSpPr>
          <p:nvPr>
            <p:ph idx="1"/>
          </p:nvPr>
        </p:nvSpPr>
        <p:spPr>
          <a:xfrm>
            <a:off x="829733" y="2531227"/>
            <a:ext cx="4640901" cy="3617325"/>
          </a:xfrm>
        </p:spPr>
        <p:txBody>
          <a:bodyPr>
            <a:normAutofit fontScale="47500" lnSpcReduction="20000"/>
          </a:bodyPr>
          <a:lstStyle/>
          <a:p>
            <a:pPr marL="0" indent="0">
              <a:lnSpc>
                <a:spcPct val="170000"/>
              </a:lnSpc>
              <a:spcBef>
                <a:spcPts val="0"/>
              </a:spcBef>
              <a:buNone/>
            </a:pPr>
            <a:r>
              <a:rPr lang="en-NZ" sz="4200" dirty="0">
                <a:solidFill>
                  <a:schemeClr val="bg2">
                    <a:lumMod val="25000"/>
                  </a:schemeClr>
                </a:solidFill>
                <a:latin typeface="+mn-lt"/>
              </a:rPr>
              <a:t>“1" and "I" ,"0 and "O“ “L and 7”, “2” and “5” can look the same depending on the typeface</a:t>
            </a:r>
          </a:p>
          <a:p>
            <a:pPr marL="0" indent="0">
              <a:lnSpc>
                <a:spcPct val="170000"/>
              </a:lnSpc>
              <a:spcBef>
                <a:spcPts val="0"/>
              </a:spcBef>
              <a:buNone/>
            </a:pPr>
            <a:endParaRPr lang="en-NZ" sz="4200" dirty="0">
              <a:solidFill>
                <a:schemeClr val="bg2">
                  <a:lumMod val="25000"/>
                </a:schemeClr>
              </a:solidFill>
            </a:endParaRPr>
          </a:p>
          <a:p>
            <a:pPr marL="0" indent="0">
              <a:lnSpc>
                <a:spcPct val="170000"/>
              </a:lnSpc>
              <a:spcBef>
                <a:spcPts val="0"/>
              </a:spcBef>
              <a:buNone/>
            </a:pPr>
            <a:r>
              <a:rPr lang="en-NZ" sz="4200" dirty="0">
                <a:solidFill>
                  <a:schemeClr val="bg2">
                    <a:lumMod val="25000"/>
                  </a:schemeClr>
                </a:solidFill>
                <a:latin typeface="+mn-lt"/>
              </a:rPr>
              <a:t>People with dyscalculia</a:t>
            </a:r>
            <a:r>
              <a:rPr lang="en-NZ" sz="4200" dirty="0">
                <a:solidFill>
                  <a:schemeClr val="bg2">
                    <a:lumMod val="25000"/>
                  </a:schemeClr>
                </a:solidFill>
              </a:rPr>
              <a:t> can get these numbers and letters mixed up</a:t>
            </a:r>
            <a:endParaRPr lang="en-NZ" sz="4200" dirty="0">
              <a:solidFill>
                <a:schemeClr val="bg2">
                  <a:lumMod val="25000"/>
                </a:schemeClr>
              </a:solidFill>
              <a:latin typeface="+mn-lt"/>
            </a:endParaRPr>
          </a:p>
          <a:p>
            <a:pPr marL="0" indent="0">
              <a:lnSpc>
                <a:spcPct val="170000"/>
              </a:lnSpc>
              <a:spcBef>
                <a:spcPts val="0"/>
              </a:spcBef>
              <a:buNone/>
            </a:pPr>
            <a:r>
              <a:rPr lang="en-NZ" sz="4200" dirty="0">
                <a:solidFill>
                  <a:schemeClr val="bg2">
                    <a:lumMod val="25000"/>
                  </a:schemeClr>
                </a:solidFill>
                <a:latin typeface="+mn-lt"/>
              </a:rPr>
              <a:t> </a:t>
            </a:r>
          </a:p>
          <a:p>
            <a:pPr marL="0" indent="0">
              <a:lnSpc>
                <a:spcPct val="170000"/>
              </a:lnSpc>
              <a:spcBef>
                <a:spcPts val="0"/>
              </a:spcBef>
              <a:buNone/>
            </a:pPr>
            <a:endParaRPr lang="en-NZ" sz="4200" dirty="0">
              <a:solidFill>
                <a:schemeClr val="bg2">
                  <a:lumMod val="25000"/>
                </a:schemeClr>
              </a:solidFill>
            </a:endParaRPr>
          </a:p>
        </p:txBody>
      </p:sp>
      <p:grpSp>
        <p:nvGrpSpPr>
          <p:cNvPr id="10" name="Group 9">
            <a:extLst>
              <a:ext uri="{FF2B5EF4-FFF2-40B4-BE49-F238E27FC236}">
                <a16:creationId xmlns:a16="http://schemas.microsoft.com/office/drawing/2014/main" id="{0836423F-3F44-CB57-6079-09F830284AEE}"/>
              </a:ext>
            </a:extLst>
          </p:cNvPr>
          <p:cNvGrpSpPr/>
          <p:nvPr/>
        </p:nvGrpSpPr>
        <p:grpSpPr>
          <a:xfrm>
            <a:off x="6571504" y="1718824"/>
            <a:ext cx="5261114" cy="3562330"/>
            <a:chOff x="6571504" y="1718824"/>
            <a:chExt cx="5261114" cy="3562330"/>
          </a:xfrm>
        </p:grpSpPr>
        <p:pic>
          <p:nvPicPr>
            <p:cNvPr id="4" name="Picture 3" descr="This demonstrates how typeface can affect the distinction between characters. Capital i, l and 1 shown in the font style Gill Sans. The characters are not distinct. Capital i, l and 1 shown in font style Tahoma. The characters in Tahoma are distinct.">
              <a:extLst>
                <a:ext uri="{FF2B5EF4-FFF2-40B4-BE49-F238E27FC236}">
                  <a16:creationId xmlns:a16="http://schemas.microsoft.com/office/drawing/2014/main" id="{A7A9DD5A-3560-92A8-AFC1-9AB0C86887A9}"/>
                </a:ext>
              </a:extLst>
            </p:cNvPr>
            <p:cNvPicPr>
              <a:picLocks noChangeAspect="1"/>
            </p:cNvPicPr>
            <p:nvPr/>
          </p:nvPicPr>
          <p:blipFill rotWithShape="1">
            <a:blip r:embed="rId3"/>
            <a:srcRect l="7853" t="9250" r="3141" b="7919"/>
            <a:stretch/>
          </p:blipFill>
          <p:spPr>
            <a:xfrm>
              <a:off x="6571504" y="2673205"/>
              <a:ext cx="5261114" cy="2607949"/>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73411956-8721-FAAB-2AD1-C0B9FAB3E3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5377" y="1718824"/>
              <a:ext cx="812404" cy="81240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99737DA2-A286-A5D9-CB8D-8445686C361B}"/>
                </a:ext>
              </a:extLst>
            </p:cNvPr>
            <p:cNvGrpSpPr/>
            <p:nvPr/>
          </p:nvGrpSpPr>
          <p:grpSpPr>
            <a:xfrm>
              <a:off x="10164821" y="1718824"/>
              <a:ext cx="812404" cy="812404"/>
              <a:chOff x="8566920" y="580484"/>
              <a:chExt cx="1493520" cy="1493520"/>
            </a:xfrm>
          </p:grpSpPr>
          <p:sp>
            <p:nvSpPr>
              <p:cNvPr id="8" name="Oval 7">
                <a:extLst>
                  <a:ext uri="{FF2B5EF4-FFF2-40B4-BE49-F238E27FC236}">
                    <a16:creationId xmlns:a16="http://schemas.microsoft.com/office/drawing/2014/main" id="{48104EA4-6F85-4D66-CEEA-97DEC9AE1F65}"/>
                  </a:ext>
                </a:extLst>
              </p:cNvPr>
              <p:cNvSpPr/>
              <p:nvPr/>
            </p:nvSpPr>
            <p:spPr>
              <a:xfrm>
                <a:off x="8610100" y="623664"/>
                <a:ext cx="1407160" cy="14071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dirty="0"/>
                  <a:t>v</a:t>
                </a:r>
              </a:p>
            </p:txBody>
          </p:sp>
          <p:pic>
            <p:nvPicPr>
              <p:cNvPr id="9" name="Picture 2">
                <a:extLst>
                  <a:ext uri="{FF2B5EF4-FFF2-40B4-BE49-F238E27FC236}">
                    <a16:creationId xmlns:a16="http://schemas.microsoft.com/office/drawing/2014/main" id="{4DB26B12-466E-DEE9-674F-4CC48E3C81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6920" y="580484"/>
                <a:ext cx="1493520" cy="149352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881420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6ED21-0989-F065-3F96-602690BE0888}"/>
              </a:ext>
            </a:extLst>
          </p:cNvPr>
          <p:cNvSpPr>
            <a:spLocks noGrp="1"/>
          </p:cNvSpPr>
          <p:nvPr>
            <p:ph type="title"/>
          </p:nvPr>
        </p:nvSpPr>
        <p:spPr/>
        <p:txBody>
          <a:bodyPr>
            <a:normAutofit/>
          </a:bodyPr>
          <a:lstStyle/>
          <a:p>
            <a:br>
              <a:rPr lang="en-NZ" sz="2000" dirty="0">
                <a:latin typeface="+mn-lt"/>
              </a:rPr>
            </a:br>
            <a:r>
              <a:rPr lang="en-NZ" sz="4000" dirty="0">
                <a:solidFill>
                  <a:schemeClr val="bg2">
                    <a:lumMod val="25000"/>
                  </a:schemeClr>
                </a:solidFill>
              </a:rPr>
              <a:t>Leave space around numbers</a:t>
            </a:r>
          </a:p>
        </p:txBody>
      </p:sp>
      <p:sp>
        <p:nvSpPr>
          <p:cNvPr id="4" name="Title 1">
            <a:extLst>
              <a:ext uri="{FF2B5EF4-FFF2-40B4-BE49-F238E27FC236}">
                <a16:creationId xmlns:a16="http://schemas.microsoft.com/office/drawing/2014/main" id="{972B310D-49BB-3001-A6AB-4E929959D075}"/>
              </a:ext>
            </a:extLst>
          </p:cNvPr>
          <p:cNvSpPr>
            <a:spLocks noGrp="1"/>
          </p:cNvSpPr>
          <p:nvPr>
            <p:ph idx="1"/>
          </p:nvPr>
        </p:nvSpPr>
        <p:spPr>
          <a:xfrm>
            <a:off x="838200" y="2169797"/>
            <a:ext cx="6240517" cy="3947224"/>
          </a:xfrm>
        </p:spPr>
        <p:txBody>
          <a:bodyPr>
            <a:normAutofit fontScale="97500"/>
          </a:bodyPr>
          <a:lstStyle/>
          <a:p>
            <a:pPr marL="0" indent="0">
              <a:lnSpc>
                <a:spcPct val="150000"/>
              </a:lnSpc>
              <a:spcBef>
                <a:spcPts val="0"/>
              </a:spcBef>
              <a:buNone/>
            </a:pPr>
            <a:r>
              <a:rPr lang="en-NZ" sz="2000" b="0" i="0" dirty="0">
                <a:solidFill>
                  <a:schemeClr val="bg2">
                    <a:lumMod val="25000"/>
                  </a:schemeClr>
                </a:solidFill>
                <a:effectLst/>
              </a:rPr>
              <a:t>Leaving space around numbers helps people easily pick out the shape of numbers</a:t>
            </a:r>
          </a:p>
          <a:p>
            <a:pPr marL="0" indent="0">
              <a:lnSpc>
                <a:spcPct val="150000"/>
              </a:lnSpc>
              <a:spcBef>
                <a:spcPts val="0"/>
              </a:spcBef>
              <a:buNone/>
            </a:pPr>
            <a:endParaRPr lang="en-NZ" sz="2000" b="0" i="0" dirty="0">
              <a:solidFill>
                <a:schemeClr val="bg2">
                  <a:lumMod val="25000"/>
                </a:schemeClr>
              </a:solidFill>
              <a:effectLst/>
            </a:endParaRPr>
          </a:p>
          <a:p>
            <a:pPr marL="0" indent="0">
              <a:lnSpc>
                <a:spcPct val="150000"/>
              </a:lnSpc>
              <a:spcBef>
                <a:spcPts val="0"/>
              </a:spcBef>
              <a:buNone/>
            </a:pPr>
            <a:r>
              <a:rPr lang="en-NZ" sz="2000" b="0" i="0" dirty="0">
                <a:solidFill>
                  <a:schemeClr val="bg2">
                    <a:lumMod val="25000"/>
                  </a:schemeClr>
                </a:solidFill>
                <a:effectLst/>
              </a:rPr>
              <a:t>This makes reading quicker and easier</a:t>
            </a:r>
            <a:endParaRPr lang="en-NZ" sz="2000" dirty="0">
              <a:solidFill>
                <a:schemeClr val="bg2">
                  <a:lumMod val="25000"/>
                </a:schemeClr>
              </a:solidFill>
            </a:endParaRPr>
          </a:p>
        </p:txBody>
      </p:sp>
      <p:grpSp>
        <p:nvGrpSpPr>
          <p:cNvPr id="12" name="Group 11">
            <a:extLst>
              <a:ext uri="{FF2B5EF4-FFF2-40B4-BE49-F238E27FC236}">
                <a16:creationId xmlns:a16="http://schemas.microsoft.com/office/drawing/2014/main" id="{782CA665-4BD0-D771-8EA6-C59A8D3BCC31}"/>
              </a:ext>
            </a:extLst>
          </p:cNvPr>
          <p:cNvGrpSpPr/>
          <p:nvPr/>
        </p:nvGrpSpPr>
        <p:grpSpPr>
          <a:xfrm>
            <a:off x="7869621" y="2657094"/>
            <a:ext cx="2743200" cy="1486315"/>
            <a:chOff x="8572500" y="2531726"/>
            <a:chExt cx="2743200" cy="1486315"/>
          </a:xfrm>
        </p:grpSpPr>
        <p:grpSp>
          <p:nvGrpSpPr>
            <p:cNvPr id="8" name="Group 7">
              <a:extLst>
                <a:ext uri="{FF2B5EF4-FFF2-40B4-BE49-F238E27FC236}">
                  <a16:creationId xmlns:a16="http://schemas.microsoft.com/office/drawing/2014/main" id="{5AB9B49F-5EF3-411E-7C03-43338A103516}"/>
                </a:ext>
              </a:extLst>
            </p:cNvPr>
            <p:cNvGrpSpPr/>
            <p:nvPr/>
          </p:nvGrpSpPr>
          <p:grpSpPr>
            <a:xfrm>
              <a:off x="9537898" y="2531726"/>
              <a:ext cx="812404" cy="812404"/>
              <a:chOff x="8566920" y="580484"/>
              <a:chExt cx="1493520" cy="1493520"/>
            </a:xfrm>
          </p:grpSpPr>
          <p:sp>
            <p:nvSpPr>
              <p:cNvPr id="9" name="Oval 8">
                <a:extLst>
                  <a:ext uri="{FF2B5EF4-FFF2-40B4-BE49-F238E27FC236}">
                    <a16:creationId xmlns:a16="http://schemas.microsoft.com/office/drawing/2014/main" id="{FF9681CC-FB56-66EE-5580-133572636B12}"/>
                  </a:ext>
                </a:extLst>
              </p:cNvPr>
              <p:cNvSpPr/>
              <p:nvPr/>
            </p:nvSpPr>
            <p:spPr>
              <a:xfrm>
                <a:off x="8610100" y="623664"/>
                <a:ext cx="1407160" cy="14071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dirty="0"/>
                  <a:t>v</a:t>
                </a:r>
              </a:p>
            </p:txBody>
          </p:sp>
          <p:pic>
            <p:nvPicPr>
              <p:cNvPr id="10" name="Picture 2">
                <a:extLst>
                  <a:ext uri="{FF2B5EF4-FFF2-40B4-BE49-F238E27FC236}">
                    <a16:creationId xmlns:a16="http://schemas.microsoft.com/office/drawing/2014/main" id="{0A54B25D-B467-599E-3332-A8833F5BCC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6920" y="580484"/>
                <a:ext cx="1493520" cy="149352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AC34A906-B45E-1671-9354-BCB7F39CCB0B}"/>
                </a:ext>
              </a:extLst>
            </p:cNvPr>
            <p:cNvSpPr txBox="1"/>
            <p:nvPr/>
          </p:nvSpPr>
          <p:spPr>
            <a:xfrm>
              <a:off x="8572500" y="3494821"/>
              <a:ext cx="2743200"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NZ" sz="2800" b="1" dirty="0">
                  <a:solidFill>
                    <a:schemeClr val="bg2">
                      <a:lumMod val="25000"/>
                    </a:schemeClr>
                  </a:solidFill>
                </a:rPr>
                <a:t>1 2 3 4 5 6 7 8 9 0</a:t>
              </a:r>
            </a:p>
          </p:txBody>
        </p:sp>
      </p:grpSp>
    </p:spTree>
    <p:extLst>
      <p:ext uri="{BB962C8B-B14F-4D97-AF65-F5344CB8AC3E}">
        <p14:creationId xmlns:p14="http://schemas.microsoft.com/office/powerpoint/2010/main" val="2019970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999FF">
            <a:alpha val="2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6ED21-0989-F065-3F96-602690BE0888}"/>
              </a:ext>
            </a:extLst>
          </p:cNvPr>
          <p:cNvSpPr>
            <a:spLocks noGrp="1"/>
          </p:cNvSpPr>
          <p:nvPr>
            <p:ph type="title"/>
          </p:nvPr>
        </p:nvSpPr>
        <p:spPr>
          <a:xfrm>
            <a:off x="564356" y="892595"/>
            <a:ext cx="11121763" cy="1047955"/>
          </a:xfrm>
        </p:spPr>
        <p:txBody>
          <a:bodyPr>
            <a:noAutofit/>
          </a:bodyPr>
          <a:lstStyle/>
          <a:p>
            <a:r>
              <a:rPr lang="en-NZ" sz="4000" b="1" i="0" dirty="0">
                <a:solidFill>
                  <a:schemeClr val="bg2">
                    <a:lumMod val="25000"/>
                  </a:schemeClr>
                </a:solidFill>
                <a:effectLst/>
              </a:rPr>
              <a:t>Round up numbers and remove unnecessary content</a:t>
            </a:r>
            <a:br>
              <a:rPr lang="en-NZ" b="1" i="0" dirty="0">
                <a:effectLst/>
              </a:rPr>
            </a:br>
            <a:endParaRPr lang="en-NZ" dirty="0"/>
          </a:p>
        </p:txBody>
      </p:sp>
      <p:sp>
        <p:nvSpPr>
          <p:cNvPr id="3" name="Content Placeholder 2">
            <a:extLst>
              <a:ext uri="{FF2B5EF4-FFF2-40B4-BE49-F238E27FC236}">
                <a16:creationId xmlns:a16="http://schemas.microsoft.com/office/drawing/2014/main" id="{6A48A526-F505-DECF-DBD4-B19D3CF4D077}"/>
              </a:ext>
            </a:extLst>
          </p:cNvPr>
          <p:cNvSpPr>
            <a:spLocks noGrp="1"/>
          </p:cNvSpPr>
          <p:nvPr>
            <p:ph idx="1"/>
          </p:nvPr>
        </p:nvSpPr>
        <p:spPr>
          <a:xfrm>
            <a:off x="586978" y="1452148"/>
            <a:ext cx="6505518" cy="5079281"/>
          </a:xfrm>
        </p:spPr>
        <p:txBody>
          <a:bodyPr>
            <a:noAutofit/>
          </a:bodyPr>
          <a:lstStyle/>
          <a:p>
            <a:pPr marL="0" indent="0">
              <a:lnSpc>
                <a:spcPct val="160000"/>
              </a:lnSpc>
              <a:spcBef>
                <a:spcPts val="0"/>
              </a:spcBef>
              <a:buNone/>
            </a:pPr>
            <a:r>
              <a:rPr lang="en-NZ" sz="2000" dirty="0">
                <a:solidFill>
                  <a:schemeClr val="bg2">
                    <a:lumMod val="25000"/>
                  </a:schemeClr>
                </a:solidFill>
              </a:rPr>
              <a:t>Avoid using decimals and round numbers up or down</a:t>
            </a:r>
          </a:p>
          <a:p>
            <a:pPr marL="0" indent="0">
              <a:lnSpc>
                <a:spcPct val="160000"/>
              </a:lnSpc>
              <a:spcBef>
                <a:spcPts val="0"/>
              </a:spcBef>
              <a:buNone/>
            </a:pPr>
            <a:endParaRPr lang="en-NZ" sz="2000" dirty="0">
              <a:solidFill>
                <a:schemeClr val="bg2">
                  <a:lumMod val="25000"/>
                </a:schemeClr>
              </a:solidFill>
            </a:endParaRPr>
          </a:p>
          <a:p>
            <a:pPr marL="0" indent="0">
              <a:lnSpc>
                <a:spcPct val="160000"/>
              </a:lnSpc>
              <a:spcBef>
                <a:spcPts val="0"/>
              </a:spcBef>
              <a:buNone/>
            </a:pPr>
            <a:r>
              <a:rPr lang="en-NZ" sz="2000" dirty="0">
                <a:solidFill>
                  <a:schemeClr val="bg2">
                    <a:lumMod val="25000"/>
                  </a:schemeClr>
                </a:solidFill>
              </a:rPr>
              <a:t>For example, $100 and $100.00 is the same amount. But for people with dyscalculia, the amount may look like  $1000 (one thousand). Its ok if you must display exact amounts of money, like $7.56.</a:t>
            </a:r>
          </a:p>
          <a:p>
            <a:pPr marL="0" indent="0">
              <a:lnSpc>
                <a:spcPct val="160000"/>
              </a:lnSpc>
              <a:spcBef>
                <a:spcPts val="0"/>
              </a:spcBef>
              <a:buNone/>
            </a:pPr>
            <a:endParaRPr lang="en-NZ" sz="2000" dirty="0">
              <a:solidFill>
                <a:schemeClr val="bg2">
                  <a:lumMod val="25000"/>
                </a:schemeClr>
              </a:solidFill>
            </a:endParaRPr>
          </a:p>
          <a:p>
            <a:pPr marL="0" indent="0">
              <a:lnSpc>
                <a:spcPct val="160000"/>
              </a:lnSpc>
              <a:spcBef>
                <a:spcPts val="0"/>
              </a:spcBef>
              <a:buNone/>
            </a:pPr>
            <a:r>
              <a:rPr lang="en-NZ" sz="2000" dirty="0">
                <a:solidFill>
                  <a:schemeClr val="bg2">
                    <a:lumMod val="25000"/>
                  </a:schemeClr>
                </a:solidFill>
              </a:rPr>
              <a:t>If using large numbers, like millions, write the number in words, like 6 million, not $6,000,000.</a:t>
            </a:r>
          </a:p>
          <a:p>
            <a:pPr marL="0" indent="0">
              <a:lnSpc>
                <a:spcPct val="160000"/>
              </a:lnSpc>
              <a:spcBef>
                <a:spcPts val="0"/>
              </a:spcBef>
              <a:buNone/>
            </a:pPr>
            <a:endParaRPr lang="en-NZ" sz="2000" dirty="0">
              <a:solidFill>
                <a:schemeClr val="bg2">
                  <a:lumMod val="25000"/>
                </a:schemeClr>
              </a:solidFill>
            </a:endParaRPr>
          </a:p>
        </p:txBody>
      </p:sp>
      <p:grpSp>
        <p:nvGrpSpPr>
          <p:cNvPr id="5" name="Group 4">
            <a:extLst>
              <a:ext uri="{FF2B5EF4-FFF2-40B4-BE49-F238E27FC236}">
                <a16:creationId xmlns:a16="http://schemas.microsoft.com/office/drawing/2014/main" id="{B0ACD227-696A-5E52-0CD7-6882C0E0E1A8}"/>
              </a:ext>
            </a:extLst>
          </p:cNvPr>
          <p:cNvGrpSpPr/>
          <p:nvPr/>
        </p:nvGrpSpPr>
        <p:grpSpPr>
          <a:xfrm>
            <a:off x="7723241" y="1976284"/>
            <a:ext cx="4262071" cy="3481777"/>
            <a:chOff x="7458075" y="2080765"/>
            <a:chExt cx="4482991" cy="3613270"/>
          </a:xfrm>
        </p:grpSpPr>
        <p:sp>
          <p:nvSpPr>
            <p:cNvPr id="4" name="TextBox 3">
              <a:extLst>
                <a:ext uri="{FF2B5EF4-FFF2-40B4-BE49-F238E27FC236}">
                  <a16:creationId xmlns:a16="http://schemas.microsoft.com/office/drawing/2014/main" id="{56F01228-6FD6-6A38-1F24-6F807F2D060D}"/>
                </a:ext>
              </a:extLst>
            </p:cNvPr>
            <p:cNvSpPr txBox="1"/>
            <p:nvPr/>
          </p:nvSpPr>
          <p:spPr>
            <a:xfrm>
              <a:off x="7458075" y="2967335"/>
              <a:ext cx="2019300"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NZ" sz="2800" b="1" dirty="0">
                  <a:solidFill>
                    <a:schemeClr val="bg2">
                      <a:lumMod val="25000"/>
                    </a:schemeClr>
                  </a:solidFill>
                </a:rPr>
                <a:t>$100.00</a:t>
              </a:r>
            </a:p>
          </p:txBody>
        </p:sp>
        <p:sp>
          <p:nvSpPr>
            <p:cNvPr id="7" name="TextBox 6">
              <a:extLst>
                <a:ext uri="{FF2B5EF4-FFF2-40B4-BE49-F238E27FC236}">
                  <a16:creationId xmlns:a16="http://schemas.microsoft.com/office/drawing/2014/main" id="{965ADFC2-632B-C293-8B54-53CEB6B87C1D}"/>
                </a:ext>
              </a:extLst>
            </p:cNvPr>
            <p:cNvSpPr txBox="1"/>
            <p:nvPr/>
          </p:nvSpPr>
          <p:spPr>
            <a:xfrm>
              <a:off x="9921766" y="2967335"/>
              <a:ext cx="2019300"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NZ" sz="2800" b="1" dirty="0">
                  <a:solidFill>
                    <a:schemeClr val="tx2">
                      <a:lumMod val="75000"/>
                    </a:schemeClr>
                  </a:solidFill>
                </a:rPr>
                <a:t>$100</a:t>
              </a:r>
            </a:p>
          </p:txBody>
        </p:sp>
        <p:grpSp>
          <p:nvGrpSpPr>
            <p:cNvPr id="8" name="Group 7">
              <a:extLst>
                <a:ext uri="{FF2B5EF4-FFF2-40B4-BE49-F238E27FC236}">
                  <a16:creationId xmlns:a16="http://schemas.microsoft.com/office/drawing/2014/main" id="{82AE750E-E673-80B8-F1C4-D7545E07A90E}"/>
                </a:ext>
              </a:extLst>
            </p:cNvPr>
            <p:cNvGrpSpPr/>
            <p:nvPr/>
          </p:nvGrpSpPr>
          <p:grpSpPr>
            <a:xfrm>
              <a:off x="10566796" y="2080765"/>
              <a:ext cx="812404" cy="812404"/>
              <a:chOff x="8566920" y="580484"/>
              <a:chExt cx="1493520" cy="1493520"/>
            </a:xfrm>
          </p:grpSpPr>
          <p:sp>
            <p:nvSpPr>
              <p:cNvPr id="9" name="Oval 8">
                <a:extLst>
                  <a:ext uri="{FF2B5EF4-FFF2-40B4-BE49-F238E27FC236}">
                    <a16:creationId xmlns:a16="http://schemas.microsoft.com/office/drawing/2014/main" id="{03A41058-2FC7-F217-2019-C646E331837F}"/>
                  </a:ext>
                </a:extLst>
              </p:cNvPr>
              <p:cNvSpPr/>
              <p:nvPr/>
            </p:nvSpPr>
            <p:spPr>
              <a:xfrm>
                <a:off x="8610100" y="623664"/>
                <a:ext cx="1407160" cy="14071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b="1" dirty="0"/>
                  <a:t>v</a:t>
                </a:r>
              </a:p>
            </p:txBody>
          </p:sp>
          <p:pic>
            <p:nvPicPr>
              <p:cNvPr id="10" name="Picture 2">
                <a:extLst>
                  <a:ext uri="{FF2B5EF4-FFF2-40B4-BE49-F238E27FC236}">
                    <a16:creationId xmlns:a16="http://schemas.microsoft.com/office/drawing/2014/main" id="{DD7AB5E2-9745-7DD0-27EA-72518F47A6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6920" y="580484"/>
                <a:ext cx="1493520" cy="149352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A4A16306-4FA2-1C32-DB3D-876EB9F35E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1523" y="2080765"/>
              <a:ext cx="812404" cy="81240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1C523CE-65CB-6B3E-AA8A-4F73495D6120}"/>
                </a:ext>
              </a:extLst>
            </p:cNvPr>
            <p:cNvSpPr txBox="1"/>
            <p:nvPr/>
          </p:nvSpPr>
          <p:spPr>
            <a:xfrm>
              <a:off x="7458075" y="5170815"/>
              <a:ext cx="2019300"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NZ" sz="2800" b="1" dirty="0">
                  <a:solidFill>
                    <a:schemeClr val="bg2">
                      <a:lumMod val="25000"/>
                    </a:schemeClr>
                  </a:solidFill>
                </a:rPr>
                <a:t>$6,000,000</a:t>
              </a:r>
            </a:p>
          </p:txBody>
        </p:sp>
        <p:sp>
          <p:nvSpPr>
            <p:cNvPr id="13" name="TextBox 12">
              <a:extLst>
                <a:ext uri="{FF2B5EF4-FFF2-40B4-BE49-F238E27FC236}">
                  <a16:creationId xmlns:a16="http://schemas.microsoft.com/office/drawing/2014/main" id="{74915ACE-F179-1774-CFA2-F0C94F217A63}"/>
                </a:ext>
              </a:extLst>
            </p:cNvPr>
            <p:cNvSpPr txBox="1"/>
            <p:nvPr/>
          </p:nvSpPr>
          <p:spPr>
            <a:xfrm>
              <a:off x="9921766" y="5170815"/>
              <a:ext cx="2019300"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NZ" sz="2800" b="1" dirty="0">
                  <a:solidFill>
                    <a:schemeClr val="accent1">
                      <a:lumMod val="50000"/>
                    </a:schemeClr>
                  </a:solidFill>
                </a:rPr>
                <a:t>$6 million</a:t>
              </a:r>
            </a:p>
          </p:txBody>
        </p:sp>
        <p:grpSp>
          <p:nvGrpSpPr>
            <p:cNvPr id="14" name="Group 13">
              <a:extLst>
                <a:ext uri="{FF2B5EF4-FFF2-40B4-BE49-F238E27FC236}">
                  <a16:creationId xmlns:a16="http://schemas.microsoft.com/office/drawing/2014/main" id="{2010F13C-3FBC-DD90-702B-A758B53F1CC9}"/>
                </a:ext>
              </a:extLst>
            </p:cNvPr>
            <p:cNvGrpSpPr/>
            <p:nvPr/>
          </p:nvGrpSpPr>
          <p:grpSpPr>
            <a:xfrm>
              <a:off x="10566796" y="4284245"/>
              <a:ext cx="812404" cy="812404"/>
              <a:chOff x="8566920" y="580484"/>
              <a:chExt cx="1493520" cy="1493520"/>
            </a:xfrm>
          </p:grpSpPr>
          <p:sp>
            <p:nvSpPr>
              <p:cNvPr id="15" name="Oval 14">
                <a:extLst>
                  <a:ext uri="{FF2B5EF4-FFF2-40B4-BE49-F238E27FC236}">
                    <a16:creationId xmlns:a16="http://schemas.microsoft.com/office/drawing/2014/main" id="{AB7509F2-AE37-2C76-7DF4-4105E2E24AC9}"/>
                  </a:ext>
                </a:extLst>
              </p:cNvPr>
              <p:cNvSpPr/>
              <p:nvPr/>
            </p:nvSpPr>
            <p:spPr>
              <a:xfrm>
                <a:off x="8610100" y="623664"/>
                <a:ext cx="1407160" cy="14071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b="1" dirty="0"/>
                  <a:t>v</a:t>
                </a:r>
              </a:p>
            </p:txBody>
          </p:sp>
          <p:pic>
            <p:nvPicPr>
              <p:cNvPr id="16" name="Picture 2">
                <a:extLst>
                  <a:ext uri="{FF2B5EF4-FFF2-40B4-BE49-F238E27FC236}">
                    <a16:creationId xmlns:a16="http://schemas.microsoft.com/office/drawing/2014/main" id="{FE53B97E-F667-31D7-EF28-E79DCB86C0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6920" y="580484"/>
                <a:ext cx="1493520" cy="1493520"/>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16">
              <a:extLst>
                <a:ext uri="{FF2B5EF4-FFF2-40B4-BE49-F238E27FC236}">
                  <a16:creationId xmlns:a16="http://schemas.microsoft.com/office/drawing/2014/main" id="{E3176D4B-C7A6-2B8B-2732-F58C9A399C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1523" y="4284245"/>
              <a:ext cx="812404" cy="81240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204139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00FF">
            <a:alpha val="20000"/>
          </a:srgbClr>
        </a:solidFill>
        <a:effectLst/>
      </p:bgPr>
    </p:bg>
    <p:spTree>
      <p:nvGrpSpPr>
        <p:cNvPr id="1" name=""/>
        <p:cNvGrpSpPr/>
        <p:nvPr/>
      </p:nvGrpSpPr>
      <p:grpSpPr>
        <a:xfrm>
          <a:off x="0" y="0"/>
          <a:ext cx="0" cy="0"/>
          <a:chOff x="0" y="0"/>
          <a:chExt cx="0" cy="0"/>
        </a:xfrm>
      </p:grpSpPr>
      <p:sp>
        <p:nvSpPr>
          <p:cNvPr id="5" name="Google Shape;96;p2">
            <a:extLst>
              <a:ext uri="{FF2B5EF4-FFF2-40B4-BE49-F238E27FC236}">
                <a16:creationId xmlns:a16="http://schemas.microsoft.com/office/drawing/2014/main" id="{F8957635-3FD2-5C9E-C91A-74F43E87C7E2}"/>
              </a:ext>
            </a:extLst>
          </p:cNvPr>
          <p:cNvSpPr/>
          <p:nvPr/>
        </p:nvSpPr>
        <p:spPr>
          <a:xfrm>
            <a:off x="0" y="0"/>
            <a:ext cx="12192000" cy="6858000"/>
          </a:xfrm>
          <a:prstGeom prst="rect">
            <a:avLst/>
          </a:prstGeom>
          <a:solidFill>
            <a:srgbClr val="CC99FF">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NZ" sz="1800" b="0" i="0" u="none" strike="noStrike" cap="none" dirty="0">
                <a:solidFill>
                  <a:schemeClr val="lt1"/>
                </a:solidFill>
                <a:latin typeface="Calibri"/>
                <a:ea typeface="Calibri"/>
                <a:cs typeface="Calibri"/>
                <a:sym typeface="Calibri"/>
              </a:rPr>
              <a:t> </a:t>
            </a:r>
            <a:endParaRPr sz="1800" b="0" i="0" u="none" strike="noStrike" cap="none" dirty="0">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F216ED21-0989-F065-3F96-602690BE0888}"/>
              </a:ext>
            </a:extLst>
          </p:cNvPr>
          <p:cNvSpPr>
            <a:spLocks noGrp="1"/>
          </p:cNvSpPr>
          <p:nvPr>
            <p:ph type="title"/>
          </p:nvPr>
        </p:nvSpPr>
        <p:spPr>
          <a:xfrm>
            <a:off x="667173" y="2468098"/>
            <a:ext cx="7643085" cy="4017129"/>
          </a:xfrm>
        </p:spPr>
        <p:txBody>
          <a:bodyPr>
            <a:noAutofit/>
          </a:bodyPr>
          <a:lstStyle/>
          <a:p>
            <a:pPr algn="l">
              <a:lnSpc>
                <a:spcPct val="150000"/>
              </a:lnSpc>
            </a:pPr>
            <a:br>
              <a:rPr lang="en-NZ" sz="2000" b="0" i="0" dirty="0">
                <a:effectLst/>
                <a:latin typeface="+mn-lt"/>
              </a:rPr>
            </a:br>
            <a:br>
              <a:rPr lang="en-NZ" sz="2000" b="0" i="0" dirty="0">
                <a:solidFill>
                  <a:srgbClr val="0C0C0C"/>
                </a:solidFill>
                <a:effectLst/>
                <a:latin typeface="+mn-lt"/>
              </a:rPr>
            </a:br>
            <a:r>
              <a:rPr lang="en-NZ" sz="2000" b="0" i="0" dirty="0">
                <a:solidFill>
                  <a:srgbClr val="0C0C0C"/>
                </a:solidFill>
                <a:effectLst/>
                <a:latin typeface="+mn-lt"/>
              </a:rPr>
              <a:t>About 1 in 5 NZ adults have low numeracy. In the UK 1 in 5 adults don’t know how to do fractions or percentages. </a:t>
            </a:r>
            <a:br>
              <a:rPr lang="en-NZ" sz="2000" b="0" i="0" dirty="0">
                <a:solidFill>
                  <a:srgbClr val="0C0C0C"/>
                </a:solidFill>
                <a:effectLst/>
                <a:latin typeface="+mn-lt"/>
              </a:rPr>
            </a:br>
            <a:br>
              <a:rPr lang="en-NZ" sz="2000" b="0" i="0" dirty="0">
                <a:solidFill>
                  <a:srgbClr val="0C0C0C"/>
                </a:solidFill>
                <a:effectLst/>
                <a:latin typeface="+mn-lt"/>
              </a:rPr>
            </a:br>
            <a:r>
              <a:rPr lang="en-NZ" sz="2000" b="0" i="0" dirty="0">
                <a:solidFill>
                  <a:srgbClr val="0C0C0C"/>
                </a:solidFill>
                <a:effectLst/>
                <a:latin typeface="+mn-lt"/>
              </a:rPr>
              <a:t>Fractions are especiall</a:t>
            </a:r>
            <a:r>
              <a:rPr lang="en-NZ" sz="2000" dirty="0">
                <a:solidFill>
                  <a:srgbClr val="0C0C0C"/>
                </a:solidFill>
                <a:latin typeface="+mn-lt"/>
              </a:rPr>
              <a:t>y difficult for people with dyscalculia</a:t>
            </a:r>
            <a:br>
              <a:rPr lang="en-NZ" sz="2000" b="0" i="0" dirty="0">
                <a:solidFill>
                  <a:srgbClr val="0C0C0C"/>
                </a:solidFill>
                <a:effectLst/>
                <a:latin typeface="+mn-lt"/>
              </a:rPr>
            </a:br>
            <a:br>
              <a:rPr lang="en-NZ" sz="2000" b="0" i="0" dirty="0">
                <a:solidFill>
                  <a:srgbClr val="0C0C0C"/>
                </a:solidFill>
                <a:effectLst/>
                <a:latin typeface="+mn-lt"/>
              </a:rPr>
            </a:br>
            <a:r>
              <a:rPr lang="en-NZ" sz="2000" b="0" i="0" dirty="0">
                <a:solidFill>
                  <a:srgbClr val="0C0C0C"/>
                </a:solidFill>
                <a:effectLst/>
                <a:latin typeface="+mn-lt"/>
              </a:rPr>
              <a:t>Instead of using percentages or fractions, try to use statements like 1 in 7 people instead of 14.4% of people or 1/7 of people. </a:t>
            </a:r>
            <a:br>
              <a:rPr lang="en-NZ" sz="2000" b="0" i="0" dirty="0">
                <a:solidFill>
                  <a:srgbClr val="0C0C0C"/>
                </a:solidFill>
                <a:effectLst/>
                <a:latin typeface="+mn-lt"/>
              </a:rPr>
            </a:br>
            <a:br>
              <a:rPr lang="en-NZ" sz="2000" b="0" i="0" dirty="0">
                <a:solidFill>
                  <a:srgbClr val="0C0C0C"/>
                </a:solidFill>
                <a:effectLst/>
                <a:latin typeface="+mn-lt"/>
              </a:rPr>
            </a:br>
            <a:br>
              <a:rPr lang="en-NZ" sz="2000" b="0" i="0" dirty="0">
                <a:solidFill>
                  <a:srgbClr val="0C0C0C"/>
                </a:solidFill>
                <a:effectLst/>
                <a:latin typeface="+mn-lt"/>
              </a:rPr>
            </a:br>
            <a:br>
              <a:rPr lang="en-NZ" sz="2000" b="0" i="0" dirty="0">
                <a:effectLst/>
                <a:latin typeface="Fira Sans" panose="020F0502020204030204" pitchFamily="34" charset="0"/>
              </a:rPr>
            </a:br>
            <a:br>
              <a:rPr lang="en-NZ" sz="2000" b="0" i="0" dirty="0">
                <a:effectLst/>
                <a:latin typeface="Fira Sans" panose="020F0502020204030204" pitchFamily="34" charset="0"/>
              </a:rPr>
            </a:br>
            <a:endParaRPr lang="en-NZ" sz="2000" b="0" i="0" dirty="0">
              <a:effectLst/>
              <a:latin typeface="Fira Sans" panose="020F0502020204030204" pitchFamily="34" charset="0"/>
            </a:endParaRPr>
          </a:p>
        </p:txBody>
      </p:sp>
      <p:sp>
        <p:nvSpPr>
          <p:cNvPr id="3" name="TextBox 2">
            <a:extLst>
              <a:ext uri="{FF2B5EF4-FFF2-40B4-BE49-F238E27FC236}">
                <a16:creationId xmlns:a16="http://schemas.microsoft.com/office/drawing/2014/main" id="{E278D949-BB4A-0D78-1DAA-4892201C8DAD}"/>
              </a:ext>
            </a:extLst>
          </p:cNvPr>
          <p:cNvSpPr txBox="1"/>
          <p:nvPr/>
        </p:nvSpPr>
        <p:spPr>
          <a:xfrm>
            <a:off x="667173" y="674360"/>
            <a:ext cx="9635067" cy="707886"/>
          </a:xfrm>
          <a:prstGeom prst="rect">
            <a:avLst/>
          </a:prstGeom>
          <a:noFill/>
        </p:spPr>
        <p:txBody>
          <a:bodyPr wrap="square" rtlCol="0">
            <a:spAutoFit/>
          </a:bodyPr>
          <a:lstStyle/>
          <a:p>
            <a:r>
              <a:rPr lang="en-NZ" sz="4000" b="0" i="0" dirty="0">
                <a:effectLst/>
                <a:latin typeface="+mj-lt"/>
              </a:rPr>
              <a:t>Avoid fractions, percentages and decimals</a:t>
            </a:r>
            <a:endParaRPr lang="en-NZ" sz="4000" dirty="0">
              <a:latin typeface="+mj-lt"/>
            </a:endParaRPr>
          </a:p>
        </p:txBody>
      </p:sp>
      <p:sp>
        <p:nvSpPr>
          <p:cNvPr id="4" name="TextBox 3">
            <a:extLst>
              <a:ext uri="{FF2B5EF4-FFF2-40B4-BE49-F238E27FC236}">
                <a16:creationId xmlns:a16="http://schemas.microsoft.com/office/drawing/2014/main" id="{A714F673-9A3C-694D-EE05-CFB08CA622C4}"/>
              </a:ext>
            </a:extLst>
          </p:cNvPr>
          <p:cNvSpPr txBox="1"/>
          <p:nvPr/>
        </p:nvSpPr>
        <p:spPr>
          <a:xfrm>
            <a:off x="10016890" y="3429000"/>
            <a:ext cx="1113369" cy="523220"/>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NZ" sz="2800" b="1" dirty="0"/>
              <a:t>1 in 7 </a:t>
            </a:r>
          </a:p>
        </p:txBody>
      </p:sp>
      <p:sp>
        <p:nvSpPr>
          <p:cNvPr id="6" name="TextBox 5">
            <a:extLst>
              <a:ext uri="{FF2B5EF4-FFF2-40B4-BE49-F238E27FC236}">
                <a16:creationId xmlns:a16="http://schemas.microsoft.com/office/drawing/2014/main" id="{F31C5DC9-02D7-23D1-5BF5-F33CFFD2576C}"/>
              </a:ext>
            </a:extLst>
          </p:cNvPr>
          <p:cNvSpPr txBox="1"/>
          <p:nvPr/>
        </p:nvSpPr>
        <p:spPr>
          <a:xfrm>
            <a:off x="9401696" y="5511006"/>
            <a:ext cx="1113369"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NZ" sz="2800" b="1" dirty="0"/>
              <a:t>14.3%</a:t>
            </a:r>
          </a:p>
        </p:txBody>
      </p:sp>
      <p:sp>
        <p:nvSpPr>
          <p:cNvPr id="7" name="TextBox 6">
            <a:extLst>
              <a:ext uri="{FF2B5EF4-FFF2-40B4-BE49-F238E27FC236}">
                <a16:creationId xmlns:a16="http://schemas.microsoft.com/office/drawing/2014/main" id="{FE051620-9B83-5E36-F75D-D43C4BFEA425}"/>
              </a:ext>
            </a:extLst>
          </p:cNvPr>
          <p:cNvSpPr txBox="1"/>
          <p:nvPr/>
        </p:nvSpPr>
        <p:spPr>
          <a:xfrm>
            <a:off x="10947330" y="5511006"/>
            <a:ext cx="812404"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NZ" sz="2800" b="1" dirty="0"/>
              <a:t>1/7</a:t>
            </a:r>
          </a:p>
        </p:txBody>
      </p:sp>
      <p:pic>
        <p:nvPicPr>
          <p:cNvPr id="9" name="Picture 8">
            <a:extLst>
              <a:ext uri="{FF2B5EF4-FFF2-40B4-BE49-F238E27FC236}">
                <a16:creationId xmlns:a16="http://schemas.microsoft.com/office/drawing/2014/main" id="{666E0621-019E-2399-702C-0C0F40CB2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2089" y="4570016"/>
            <a:ext cx="812404" cy="8124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DF7FB52-64B6-8374-65E1-890E68B1FD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2179" y="4518894"/>
            <a:ext cx="812404" cy="812404"/>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B3B7BD05-6BC0-1E82-9E93-EF3BCAAF6704}"/>
              </a:ext>
            </a:extLst>
          </p:cNvPr>
          <p:cNvGrpSpPr/>
          <p:nvPr/>
        </p:nvGrpSpPr>
        <p:grpSpPr>
          <a:xfrm>
            <a:off x="10167372" y="2468098"/>
            <a:ext cx="812404" cy="812404"/>
            <a:chOff x="8566920" y="580484"/>
            <a:chExt cx="1493520" cy="1493520"/>
          </a:xfrm>
        </p:grpSpPr>
        <p:sp>
          <p:nvSpPr>
            <p:cNvPr id="12" name="Oval 11">
              <a:extLst>
                <a:ext uri="{FF2B5EF4-FFF2-40B4-BE49-F238E27FC236}">
                  <a16:creationId xmlns:a16="http://schemas.microsoft.com/office/drawing/2014/main" id="{EC36A873-55B8-2188-006C-E88E092F3EFC}"/>
                </a:ext>
              </a:extLst>
            </p:cNvPr>
            <p:cNvSpPr/>
            <p:nvPr/>
          </p:nvSpPr>
          <p:spPr>
            <a:xfrm>
              <a:off x="8610100" y="623664"/>
              <a:ext cx="1407160" cy="14071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b="1" dirty="0"/>
                <a:t>v</a:t>
              </a:r>
            </a:p>
          </p:txBody>
        </p:sp>
        <p:pic>
          <p:nvPicPr>
            <p:cNvPr id="13" name="Picture 2">
              <a:extLst>
                <a:ext uri="{FF2B5EF4-FFF2-40B4-BE49-F238E27FC236}">
                  <a16:creationId xmlns:a16="http://schemas.microsoft.com/office/drawing/2014/main" id="{D597BEC1-B33F-CE45-0E1B-9ADA1396D6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6920" y="580484"/>
              <a:ext cx="1493520" cy="14935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409098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96;p2">
            <a:extLst>
              <a:ext uri="{FF2B5EF4-FFF2-40B4-BE49-F238E27FC236}">
                <a16:creationId xmlns:a16="http://schemas.microsoft.com/office/drawing/2014/main" id="{F8957635-3FD2-5C9E-C91A-74F43E87C7E2}"/>
              </a:ext>
            </a:extLst>
          </p:cNvPr>
          <p:cNvSpPr/>
          <p:nvPr/>
        </p:nvSpPr>
        <p:spPr>
          <a:xfrm>
            <a:off x="0" y="0"/>
            <a:ext cx="12192000" cy="6858000"/>
          </a:xfrm>
          <a:prstGeom prst="rect">
            <a:avLst/>
          </a:prstGeom>
          <a:solidFill>
            <a:srgbClr val="FFCCFF">
              <a:alpha val="49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F216ED21-0989-F065-3F96-602690BE0888}"/>
              </a:ext>
            </a:extLst>
          </p:cNvPr>
          <p:cNvSpPr>
            <a:spLocks noGrp="1"/>
          </p:cNvSpPr>
          <p:nvPr>
            <p:ph type="title"/>
          </p:nvPr>
        </p:nvSpPr>
        <p:spPr/>
        <p:txBody>
          <a:bodyPr>
            <a:normAutofit/>
          </a:bodyPr>
          <a:lstStyle/>
          <a:p>
            <a:r>
              <a:rPr lang="en-NZ" sz="4000" dirty="0"/>
              <a:t>Explain what numbers mean</a:t>
            </a:r>
          </a:p>
        </p:txBody>
      </p:sp>
      <p:sp>
        <p:nvSpPr>
          <p:cNvPr id="3" name="Content Placeholder 2">
            <a:extLst>
              <a:ext uri="{FF2B5EF4-FFF2-40B4-BE49-F238E27FC236}">
                <a16:creationId xmlns:a16="http://schemas.microsoft.com/office/drawing/2014/main" id="{D9C3A37B-007C-C6F2-861F-69AF05FCCD47}"/>
              </a:ext>
            </a:extLst>
          </p:cNvPr>
          <p:cNvSpPr>
            <a:spLocks noGrp="1"/>
          </p:cNvSpPr>
          <p:nvPr>
            <p:ph idx="1"/>
          </p:nvPr>
        </p:nvSpPr>
        <p:spPr>
          <a:xfrm>
            <a:off x="838200" y="1515822"/>
            <a:ext cx="8952186" cy="5056655"/>
          </a:xfrm>
        </p:spPr>
        <p:txBody>
          <a:bodyPr>
            <a:noAutofit/>
          </a:bodyPr>
          <a:lstStyle/>
          <a:p>
            <a:pPr>
              <a:lnSpc>
                <a:spcPct val="150000"/>
              </a:lnSpc>
              <a:spcBef>
                <a:spcPts val="0"/>
              </a:spcBef>
            </a:pPr>
            <a:r>
              <a:rPr lang="en-NZ" sz="2000" dirty="0"/>
              <a:t>1 in 5 adults in NZ have a low level of numeracy proficiency</a:t>
            </a:r>
          </a:p>
          <a:p>
            <a:pPr>
              <a:lnSpc>
                <a:spcPct val="150000"/>
              </a:lnSpc>
              <a:spcBef>
                <a:spcPts val="0"/>
              </a:spcBef>
            </a:pPr>
            <a:r>
              <a:rPr lang="en-NZ" sz="2000" dirty="0"/>
              <a:t>making sense of data is stressful and not everyone knows how to interpret  data, particularly people with dyscalculia </a:t>
            </a:r>
          </a:p>
          <a:p>
            <a:pPr>
              <a:lnSpc>
                <a:spcPct val="150000"/>
              </a:lnSpc>
              <a:spcBef>
                <a:spcPts val="0"/>
              </a:spcBef>
            </a:pPr>
            <a:r>
              <a:rPr lang="en-NZ" sz="2000" b="0" i="0" dirty="0">
                <a:solidFill>
                  <a:srgbClr val="0B0C0C"/>
                </a:solidFill>
                <a:effectLst/>
              </a:rPr>
              <a:t>When your content includes a chart or graph , describe  it in the body text. </a:t>
            </a:r>
            <a:r>
              <a:rPr lang="en-NZ" sz="2000" dirty="0">
                <a:solidFill>
                  <a:srgbClr val="0B0C0C"/>
                </a:solidFill>
              </a:rPr>
              <a:t>The </a:t>
            </a:r>
            <a:r>
              <a:rPr lang="en-NZ" sz="2000" b="0" i="0" dirty="0">
                <a:solidFill>
                  <a:srgbClr val="0B0C0C"/>
                </a:solidFill>
                <a:effectLst/>
              </a:rPr>
              <a:t>descriptions should  be equally as informative as viewing the chart.</a:t>
            </a:r>
          </a:p>
          <a:p>
            <a:pPr algn="l">
              <a:lnSpc>
                <a:spcPct val="150000"/>
              </a:lnSpc>
              <a:spcBef>
                <a:spcPts val="0"/>
              </a:spcBef>
            </a:pPr>
            <a:r>
              <a:rPr lang="en-NZ" sz="2000" b="0" i="0" dirty="0">
                <a:solidFill>
                  <a:srgbClr val="222222"/>
                </a:solidFill>
                <a:effectLst/>
              </a:rPr>
              <a:t>The title should describe the main trend you want to the reader to be aware of. They are much more likely to understand and remember the main trend when its in </a:t>
            </a:r>
            <a:r>
              <a:rPr lang="en-NZ" sz="2000" b="0" i="0">
                <a:solidFill>
                  <a:srgbClr val="222222"/>
                </a:solidFill>
                <a:effectLst/>
              </a:rPr>
              <a:t>the title.</a:t>
            </a:r>
            <a:endParaRPr lang="en-NZ" sz="2000" b="0" i="0" dirty="0">
              <a:solidFill>
                <a:srgbClr val="222222"/>
              </a:solidFill>
              <a:effectLst/>
            </a:endParaRPr>
          </a:p>
          <a:p>
            <a:pPr algn="l"/>
            <a:endParaRPr lang="en-NZ" sz="2000" b="0" i="0" dirty="0">
              <a:solidFill>
                <a:srgbClr val="0B0C0C"/>
              </a:solidFill>
              <a:effectLst/>
            </a:endParaRPr>
          </a:p>
          <a:p>
            <a:pPr marL="0" indent="0">
              <a:buNone/>
            </a:pPr>
            <a:endParaRPr lang="en-NZ" sz="2000" dirty="0"/>
          </a:p>
          <a:p>
            <a:endParaRPr lang="en-NZ" sz="2000" dirty="0"/>
          </a:p>
        </p:txBody>
      </p:sp>
    </p:spTree>
    <p:extLst>
      <p:ext uri="{BB962C8B-B14F-4D97-AF65-F5344CB8AC3E}">
        <p14:creationId xmlns:p14="http://schemas.microsoft.com/office/powerpoint/2010/main" val="507510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CCFF">
            <a:alpha val="49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18D2D-03C9-273B-0F54-D4D72C998CEA}"/>
              </a:ext>
            </a:extLst>
          </p:cNvPr>
          <p:cNvSpPr>
            <a:spLocks noGrp="1"/>
          </p:cNvSpPr>
          <p:nvPr>
            <p:ph type="title"/>
          </p:nvPr>
        </p:nvSpPr>
        <p:spPr>
          <a:xfrm>
            <a:off x="244636" y="152221"/>
            <a:ext cx="10515600" cy="1325563"/>
          </a:xfrm>
        </p:spPr>
        <p:txBody>
          <a:bodyPr/>
          <a:lstStyle/>
          <a:p>
            <a:r>
              <a:rPr lang="en-NZ" dirty="0"/>
              <a:t>Bad examples of graphs</a:t>
            </a:r>
          </a:p>
        </p:txBody>
      </p:sp>
      <p:pic>
        <p:nvPicPr>
          <p:cNvPr id="2050" name="Picture 2" descr="What Does This Graph Show?">
            <a:extLst>
              <a:ext uri="{FF2B5EF4-FFF2-40B4-BE49-F238E27FC236}">
                <a16:creationId xmlns:a16="http://schemas.microsoft.com/office/drawing/2014/main" id="{0D29B841-E675-1751-45E2-0C0C4775BEB7}"/>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4491" t="4450" r="3910" b="9741"/>
          <a:stretch/>
        </p:blipFill>
        <p:spPr bwMode="auto">
          <a:xfrm>
            <a:off x="4470756" y="1602475"/>
            <a:ext cx="7356349" cy="456279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0A9B06F-0286-F59C-B54E-7A46E7FC915D}"/>
              </a:ext>
            </a:extLst>
          </p:cNvPr>
          <p:cNvSpPr txBox="1"/>
          <p:nvPr/>
        </p:nvSpPr>
        <p:spPr>
          <a:xfrm>
            <a:off x="364895" y="1283822"/>
            <a:ext cx="3197382" cy="1200329"/>
          </a:xfrm>
          <a:prstGeom prst="rect">
            <a:avLst/>
          </a:prstGeom>
          <a:noFill/>
        </p:spPr>
        <p:txBody>
          <a:bodyPr wrap="square" rtlCol="0">
            <a:spAutoFit/>
          </a:bodyPr>
          <a:lstStyle/>
          <a:p>
            <a:r>
              <a:rPr lang="en-NZ" dirty="0"/>
              <a:t>Figure  1</a:t>
            </a:r>
          </a:p>
          <a:p>
            <a:r>
              <a:rPr lang="en-NZ" dirty="0"/>
              <a:t>Doesn’t tell us what the numbers mean. There’s no title or labels</a:t>
            </a:r>
          </a:p>
        </p:txBody>
      </p:sp>
      <p:pic>
        <p:nvPicPr>
          <p:cNvPr id="7" name="Picture 6">
            <a:extLst>
              <a:ext uri="{FF2B5EF4-FFF2-40B4-BE49-F238E27FC236}">
                <a16:creationId xmlns:a16="http://schemas.microsoft.com/office/drawing/2014/main" id="{3233D1C8-4C36-41B9-D7A2-B49D4732D2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5496" y="1477784"/>
            <a:ext cx="812404" cy="812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33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CCFF">
            <a:alpha val="49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18D2D-03C9-273B-0F54-D4D72C998CEA}"/>
              </a:ext>
            </a:extLst>
          </p:cNvPr>
          <p:cNvSpPr>
            <a:spLocks noGrp="1"/>
          </p:cNvSpPr>
          <p:nvPr>
            <p:ph type="title"/>
          </p:nvPr>
        </p:nvSpPr>
        <p:spPr>
          <a:xfrm>
            <a:off x="227376" y="659824"/>
            <a:ext cx="3491345" cy="1325563"/>
          </a:xfrm>
        </p:spPr>
        <p:txBody>
          <a:bodyPr>
            <a:normAutofit/>
          </a:bodyPr>
          <a:lstStyle/>
          <a:p>
            <a:r>
              <a:rPr lang="en-NZ" dirty="0"/>
              <a:t>Bad examples of graphs</a:t>
            </a:r>
          </a:p>
        </p:txBody>
      </p:sp>
      <p:pic>
        <p:nvPicPr>
          <p:cNvPr id="2052" name="Picture 4">
            <a:extLst>
              <a:ext uri="{FF2B5EF4-FFF2-40B4-BE49-F238E27FC236}">
                <a16:creationId xmlns:a16="http://schemas.microsoft.com/office/drawing/2014/main" id="{FB847FC2-B9DA-557B-A852-66C4940376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56"/>
          <a:stretch/>
        </p:blipFill>
        <p:spPr bwMode="auto">
          <a:xfrm>
            <a:off x="4851563" y="819789"/>
            <a:ext cx="6893492" cy="578458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DAF2BF7-8A36-9B16-3852-378835CC90A7}"/>
              </a:ext>
            </a:extLst>
          </p:cNvPr>
          <p:cNvSpPr txBox="1"/>
          <p:nvPr/>
        </p:nvSpPr>
        <p:spPr>
          <a:xfrm>
            <a:off x="227376" y="2078183"/>
            <a:ext cx="3491345" cy="923330"/>
          </a:xfrm>
          <a:prstGeom prst="rect">
            <a:avLst/>
          </a:prstGeom>
          <a:noFill/>
        </p:spPr>
        <p:txBody>
          <a:bodyPr wrap="square" rtlCol="0">
            <a:spAutoFit/>
          </a:bodyPr>
          <a:lstStyle/>
          <a:p>
            <a:r>
              <a:rPr lang="en-NZ" dirty="0"/>
              <a:t>Figure 2</a:t>
            </a:r>
          </a:p>
          <a:p>
            <a:r>
              <a:rPr lang="en-NZ" dirty="0"/>
              <a:t>There’s a lot of text but it doesn’t really tell us anything</a:t>
            </a:r>
          </a:p>
        </p:txBody>
      </p:sp>
      <p:pic>
        <p:nvPicPr>
          <p:cNvPr id="9" name="Picture 8">
            <a:extLst>
              <a:ext uri="{FF2B5EF4-FFF2-40B4-BE49-F238E27FC236}">
                <a16:creationId xmlns:a16="http://schemas.microsoft.com/office/drawing/2014/main" id="{8C2969F1-30B6-E6E1-39F1-C175D0CE6C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361" y="253622"/>
            <a:ext cx="812404" cy="812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47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 name="Google Shape;96;p2">
            <a:extLst>
              <a:ext uri="{FF2B5EF4-FFF2-40B4-BE49-F238E27FC236}">
                <a16:creationId xmlns:a16="http://schemas.microsoft.com/office/drawing/2014/main" id="{F8957635-3FD2-5C9E-C91A-74F43E87C7E2}"/>
              </a:ext>
            </a:extLst>
          </p:cNvPr>
          <p:cNvSpPr/>
          <p:nvPr/>
        </p:nvSpPr>
        <p:spPr>
          <a:xfrm>
            <a:off x="0" y="0"/>
            <a:ext cx="12192000" cy="6858000"/>
          </a:xfrm>
          <a:prstGeom prst="rect">
            <a:avLst/>
          </a:prstGeom>
          <a:solidFill>
            <a:schemeClr val="accent4">
              <a:lumMod val="20000"/>
              <a:lumOff val="80000"/>
              <a:alpha val="5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F216ED21-0989-F065-3F96-602690BE0888}"/>
              </a:ext>
            </a:extLst>
          </p:cNvPr>
          <p:cNvSpPr>
            <a:spLocks noGrp="1"/>
          </p:cNvSpPr>
          <p:nvPr>
            <p:ph type="title"/>
          </p:nvPr>
        </p:nvSpPr>
        <p:spPr>
          <a:xfrm>
            <a:off x="732182" y="403625"/>
            <a:ext cx="10515600" cy="1325563"/>
          </a:xfrm>
        </p:spPr>
        <p:txBody>
          <a:bodyPr>
            <a:noAutofit/>
          </a:bodyPr>
          <a:lstStyle/>
          <a:p>
            <a:pPr algn="l" rtl="0"/>
            <a:r>
              <a:rPr lang="en-NZ" sz="4000" dirty="0">
                <a:solidFill>
                  <a:schemeClr val="bg2">
                    <a:lumMod val="25000"/>
                  </a:schemeClr>
                </a:solidFill>
              </a:rPr>
              <a:t>Do u</a:t>
            </a:r>
            <a:r>
              <a:rPr lang="en-NZ" sz="4000" b="0" i="0" dirty="0">
                <a:solidFill>
                  <a:schemeClr val="bg2">
                    <a:lumMod val="25000"/>
                  </a:schemeClr>
                </a:solidFill>
                <a:effectLst/>
              </a:rPr>
              <a:t>ser research</a:t>
            </a:r>
          </a:p>
        </p:txBody>
      </p:sp>
      <p:sp>
        <p:nvSpPr>
          <p:cNvPr id="3" name="Content Placeholder 2">
            <a:extLst>
              <a:ext uri="{FF2B5EF4-FFF2-40B4-BE49-F238E27FC236}">
                <a16:creationId xmlns:a16="http://schemas.microsoft.com/office/drawing/2014/main" id="{D72DF148-54B0-8E98-8D87-A1E44B28526C}"/>
              </a:ext>
            </a:extLst>
          </p:cNvPr>
          <p:cNvSpPr>
            <a:spLocks noGrp="1"/>
          </p:cNvSpPr>
          <p:nvPr>
            <p:ph idx="1"/>
          </p:nvPr>
        </p:nvSpPr>
        <p:spPr>
          <a:xfrm>
            <a:off x="732182" y="1729188"/>
            <a:ext cx="5154268" cy="4519212"/>
          </a:xfrm>
        </p:spPr>
        <p:txBody>
          <a:bodyPr>
            <a:normAutofit lnSpcReduction="10000"/>
          </a:bodyPr>
          <a:lstStyle/>
          <a:p>
            <a:pPr marL="0" indent="0">
              <a:lnSpc>
                <a:spcPct val="150000"/>
              </a:lnSpc>
              <a:spcBef>
                <a:spcPts val="0"/>
              </a:spcBef>
              <a:buNone/>
            </a:pPr>
            <a:r>
              <a:rPr lang="en-NZ" sz="2200" dirty="0">
                <a:solidFill>
                  <a:schemeClr val="bg2">
                    <a:lumMod val="25000"/>
                  </a:schemeClr>
                </a:solidFill>
              </a:rPr>
              <a:t>In</a:t>
            </a:r>
            <a:r>
              <a:rPr lang="en-NZ" sz="2200" b="0" i="0" dirty="0">
                <a:solidFill>
                  <a:schemeClr val="bg2">
                    <a:lumMod val="25000"/>
                  </a:schemeClr>
                </a:solidFill>
                <a:effectLst/>
                <a:latin typeface="+mn-lt"/>
              </a:rPr>
              <a:t>volve people who struggle with numbers in the design process</a:t>
            </a:r>
          </a:p>
          <a:p>
            <a:pPr marL="0" indent="0">
              <a:lnSpc>
                <a:spcPct val="150000"/>
              </a:lnSpc>
              <a:spcBef>
                <a:spcPts val="0"/>
              </a:spcBef>
              <a:buNone/>
            </a:pPr>
            <a:endParaRPr lang="en-NZ" sz="2200" dirty="0">
              <a:solidFill>
                <a:schemeClr val="bg2">
                  <a:lumMod val="25000"/>
                </a:schemeClr>
              </a:solidFill>
            </a:endParaRPr>
          </a:p>
          <a:p>
            <a:pPr marL="0" indent="0">
              <a:lnSpc>
                <a:spcPct val="150000"/>
              </a:lnSpc>
              <a:spcBef>
                <a:spcPts val="0"/>
              </a:spcBef>
              <a:buNone/>
            </a:pPr>
            <a:r>
              <a:rPr lang="en-NZ" sz="2200" dirty="0">
                <a:solidFill>
                  <a:schemeClr val="bg2">
                    <a:lumMod val="25000"/>
                  </a:schemeClr>
                </a:solidFill>
              </a:rPr>
              <a:t>You can include them by:</a:t>
            </a:r>
          </a:p>
          <a:p>
            <a:pPr>
              <a:lnSpc>
                <a:spcPct val="150000"/>
              </a:lnSpc>
              <a:spcBef>
                <a:spcPts val="0"/>
              </a:spcBef>
            </a:pPr>
            <a:r>
              <a:rPr lang="en-NZ" sz="2200" dirty="0">
                <a:solidFill>
                  <a:schemeClr val="bg2">
                    <a:lumMod val="25000"/>
                  </a:schemeClr>
                </a:solidFill>
              </a:rPr>
              <a:t> testing your content to make sure it’s clear </a:t>
            </a:r>
          </a:p>
          <a:p>
            <a:pPr>
              <a:lnSpc>
                <a:spcPct val="150000"/>
              </a:lnSpc>
              <a:spcBef>
                <a:spcPts val="0"/>
              </a:spcBef>
            </a:pPr>
            <a:r>
              <a:rPr lang="en-NZ" sz="2200" dirty="0">
                <a:solidFill>
                  <a:schemeClr val="bg2">
                    <a:lumMod val="25000"/>
                  </a:schemeClr>
                </a:solidFill>
              </a:rPr>
              <a:t>Doing user interviews to understand their needs and problems using a product/service</a:t>
            </a:r>
          </a:p>
        </p:txBody>
      </p:sp>
      <p:pic>
        <p:nvPicPr>
          <p:cNvPr id="1028" name="Picture 4" descr="Two people having a discussion">
            <a:extLst>
              <a:ext uri="{FF2B5EF4-FFF2-40B4-BE49-F238E27FC236}">
                <a16:creationId xmlns:a16="http://schemas.microsoft.com/office/drawing/2014/main" id="{0F09BF85-3165-07E2-0523-1DD84059AC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2092" y="2132813"/>
            <a:ext cx="4547726" cy="303181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5025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7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F72CA0A-21EB-F360-A4E4-7A53AA8105D7}"/>
              </a:ext>
            </a:extLst>
          </p:cNvPr>
          <p:cNvSpPr>
            <a:spLocks noGrp="1"/>
          </p:cNvSpPr>
          <p:nvPr>
            <p:ph type="title"/>
          </p:nvPr>
        </p:nvSpPr>
        <p:spPr/>
        <p:txBody>
          <a:bodyPr/>
          <a:lstStyle/>
          <a:p>
            <a:r>
              <a:rPr lang="en-NZ" dirty="0">
                <a:solidFill>
                  <a:schemeClr val="bg2">
                    <a:lumMod val="25000"/>
                  </a:schemeClr>
                </a:solidFill>
              </a:rPr>
              <a:t>What’s next?</a:t>
            </a:r>
          </a:p>
        </p:txBody>
      </p:sp>
      <p:sp>
        <p:nvSpPr>
          <p:cNvPr id="8" name="Content Placeholder 7">
            <a:extLst>
              <a:ext uri="{FF2B5EF4-FFF2-40B4-BE49-F238E27FC236}">
                <a16:creationId xmlns:a16="http://schemas.microsoft.com/office/drawing/2014/main" id="{7B2CB30B-CECA-95E3-7038-7A731B1300FB}"/>
              </a:ext>
            </a:extLst>
          </p:cNvPr>
          <p:cNvSpPr>
            <a:spLocks noGrp="1"/>
          </p:cNvSpPr>
          <p:nvPr>
            <p:ph idx="1"/>
          </p:nvPr>
        </p:nvSpPr>
        <p:spPr>
          <a:xfrm>
            <a:off x="838199" y="1825625"/>
            <a:ext cx="9033933" cy="4351338"/>
          </a:xfrm>
        </p:spPr>
        <p:txBody>
          <a:bodyPr>
            <a:normAutofit/>
          </a:bodyPr>
          <a:lstStyle/>
          <a:p>
            <a:pPr marL="0" indent="0">
              <a:buNone/>
            </a:pPr>
            <a:r>
              <a:rPr lang="en-NZ" sz="2000" b="1" dirty="0">
                <a:solidFill>
                  <a:schemeClr val="bg2">
                    <a:lumMod val="25000"/>
                  </a:schemeClr>
                </a:solidFill>
              </a:rPr>
              <a:t>Why you should include users/customers in your projects and how to include them</a:t>
            </a:r>
          </a:p>
          <a:p>
            <a:pPr marL="0" indent="0">
              <a:buNone/>
            </a:pPr>
            <a:r>
              <a:rPr lang="en-NZ" sz="2000" dirty="0">
                <a:solidFill>
                  <a:schemeClr val="bg2">
                    <a:lumMod val="25000"/>
                  </a:schemeClr>
                </a:solidFill>
              </a:rPr>
              <a:t>10 October 2024</a:t>
            </a:r>
          </a:p>
          <a:p>
            <a:pPr marL="0" indent="0">
              <a:buNone/>
            </a:pPr>
            <a:r>
              <a:rPr lang="en-NZ" sz="2000" dirty="0">
                <a:solidFill>
                  <a:schemeClr val="bg2">
                    <a:lumMod val="25000"/>
                  </a:schemeClr>
                </a:solidFill>
              </a:rPr>
              <a:t>	</a:t>
            </a:r>
          </a:p>
          <a:p>
            <a:pPr marL="0" indent="0">
              <a:buNone/>
            </a:pPr>
            <a:r>
              <a:rPr lang="en-NZ" sz="2000" b="1" dirty="0">
                <a:solidFill>
                  <a:schemeClr val="bg2">
                    <a:lumMod val="25000"/>
                  </a:schemeClr>
                </a:solidFill>
              </a:rPr>
              <a:t>Sharing user research insights over the years </a:t>
            </a:r>
          </a:p>
          <a:p>
            <a:pPr marL="0" indent="0">
              <a:buNone/>
            </a:pPr>
            <a:r>
              <a:rPr lang="en-NZ" sz="2000" dirty="0">
                <a:solidFill>
                  <a:schemeClr val="bg2">
                    <a:lumMod val="25000"/>
                  </a:schemeClr>
                </a:solidFill>
              </a:rPr>
              <a:t>7 November 2024</a:t>
            </a:r>
            <a:endParaRPr lang="en-NZ" sz="2000" dirty="0"/>
          </a:p>
        </p:txBody>
      </p:sp>
      <p:sp>
        <p:nvSpPr>
          <p:cNvPr id="4" name="Date Placeholder 3">
            <a:extLst>
              <a:ext uri="{FF2B5EF4-FFF2-40B4-BE49-F238E27FC236}">
                <a16:creationId xmlns:a16="http://schemas.microsoft.com/office/drawing/2014/main" id="{3A8BFC4D-6DA9-E054-2159-DA15583EAC1B}"/>
              </a:ext>
            </a:extLst>
          </p:cNvPr>
          <p:cNvSpPr>
            <a:spLocks noGrp="1"/>
          </p:cNvSpPr>
          <p:nvPr>
            <p:ph type="dt" sz="half" idx="10"/>
          </p:nvPr>
        </p:nvSpPr>
        <p:spPr/>
        <p:txBody>
          <a:bodyPr/>
          <a:lstStyle/>
          <a:p>
            <a:fld id="{D5929E7C-7BF7-40FB-8377-6456DEDA45D2}" type="datetime1">
              <a:rPr lang="en-NZ" smtClean="0"/>
              <a:t>3/09/2024</a:t>
            </a:fld>
            <a:endParaRPr lang="en-NZ"/>
          </a:p>
        </p:txBody>
      </p:sp>
      <p:sp>
        <p:nvSpPr>
          <p:cNvPr id="5" name="Footer Placeholder 4">
            <a:extLst>
              <a:ext uri="{FF2B5EF4-FFF2-40B4-BE49-F238E27FC236}">
                <a16:creationId xmlns:a16="http://schemas.microsoft.com/office/drawing/2014/main" id="{7CABFAA5-E1E7-39F3-C3CD-3CC3B2B8A76E}"/>
              </a:ext>
            </a:extLst>
          </p:cNvPr>
          <p:cNvSpPr>
            <a:spLocks noGrp="1"/>
          </p:cNvSpPr>
          <p:nvPr>
            <p:ph type="ftr" sz="quarter" idx="11"/>
          </p:nvPr>
        </p:nvSpPr>
        <p:spPr/>
        <p:txBody>
          <a:bodyPr/>
          <a:lstStyle/>
          <a:p>
            <a:r>
              <a:rPr lang="en-NZ"/>
              <a:t>Krystle Chester</a:t>
            </a:r>
          </a:p>
        </p:txBody>
      </p:sp>
      <p:sp>
        <p:nvSpPr>
          <p:cNvPr id="6" name="Slide Number Placeholder 5">
            <a:extLst>
              <a:ext uri="{FF2B5EF4-FFF2-40B4-BE49-F238E27FC236}">
                <a16:creationId xmlns:a16="http://schemas.microsoft.com/office/drawing/2014/main" id="{DC4A742D-E9BC-9BC8-65B4-979FF0317DB0}"/>
              </a:ext>
            </a:extLst>
          </p:cNvPr>
          <p:cNvSpPr>
            <a:spLocks noGrp="1"/>
          </p:cNvSpPr>
          <p:nvPr>
            <p:ph type="sldNum" sz="quarter" idx="12"/>
          </p:nvPr>
        </p:nvSpPr>
        <p:spPr/>
        <p:txBody>
          <a:bodyPr/>
          <a:lstStyle/>
          <a:p>
            <a:fld id="{B42687D6-F75C-4D44-B25F-9582C3300809}" type="slidenum">
              <a:rPr lang="en-NZ" smtClean="0"/>
              <a:t>28</a:t>
            </a:fld>
            <a:endParaRPr lang="en-NZ"/>
          </a:p>
        </p:txBody>
      </p:sp>
      <p:pic>
        <p:nvPicPr>
          <p:cNvPr id="1030" name="Picture 6" descr="vector illustration of schedule or calendar concept design - outlook calendar stock illustrations">
            <a:extLst>
              <a:ext uri="{FF2B5EF4-FFF2-40B4-BE49-F238E27FC236}">
                <a16:creationId xmlns:a16="http://schemas.microsoft.com/office/drawing/2014/main" id="{D404F4B4-1E1A-C7EA-DA1C-DDA33A7C6E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43" t="12313" r="10467" b="11476"/>
          <a:stretch/>
        </p:blipFill>
        <p:spPr bwMode="auto">
          <a:xfrm>
            <a:off x="8049681" y="3929857"/>
            <a:ext cx="3644902" cy="23368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4827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6;p2">
            <a:extLst>
              <a:ext uri="{FF2B5EF4-FFF2-40B4-BE49-F238E27FC236}">
                <a16:creationId xmlns:a16="http://schemas.microsoft.com/office/drawing/2014/main" id="{FA9749D0-F587-2022-A44B-A63A672BEDD7}"/>
              </a:ext>
            </a:extLst>
          </p:cNvPr>
          <p:cNvSpPr/>
          <p:nvPr/>
        </p:nvSpPr>
        <p:spPr>
          <a:xfrm>
            <a:off x="1" y="0"/>
            <a:ext cx="12192000" cy="6858000"/>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F216ED21-0989-F065-3F96-602690BE0888}"/>
              </a:ext>
            </a:extLst>
          </p:cNvPr>
          <p:cNvSpPr>
            <a:spLocks noGrp="1"/>
          </p:cNvSpPr>
          <p:nvPr>
            <p:ph type="title"/>
          </p:nvPr>
        </p:nvSpPr>
        <p:spPr>
          <a:xfrm>
            <a:off x="838200" y="681037"/>
            <a:ext cx="10515600" cy="1325563"/>
          </a:xfrm>
        </p:spPr>
        <p:txBody>
          <a:bodyPr>
            <a:normAutofit fontScale="90000"/>
          </a:bodyPr>
          <a:lstStyle/>
          <a:p>
            <a:r>
              <a:rPr lang="en-NZ" sz="4800" b="1" dirty="0">
                <a:solidFill>
                  <a:schemeClr val="bg2">
                    <a:lumMod val="25000"/>
                  </a:schemeClr>
                </a:solidFill>
              </a:rPr>
              <a:t>How did you feel about this talk?</a:t>
            </a:r>
            <a:br>
              <a:rPr lang="en-NZ" b="1" dirty="0">
                <a:solidFill>
                  <a:schemeClr val="bg2">
                    <a:lumMod val="25000"/>
                  </a:schemeClr>
                </a:solidFill>
              </a:rPr>
            </a:br>
            <a:endParaRPr lang="en-NZ" b="1" dirty="0">
              <a:solidFill>
                <a:schemeClr val="bg2">
                  <a:lumMod val="25000"/>
                </a:schemeClr>
              </a:solidFill>
            </a:endParaRPr>
          </a:p>
        </p:txBody>
      </p:sp>
      <p:sp>
        <p:nvSpPr>
          <p:cNvPr id="3" name="Content Placeholder 2">
            <a:extLst>
              <a:ext uri="{FF2B5EF4-FFF2-40B4-BE49-F238E27FC236}">
                <a16:creationId xmlns:a16="http://schemas.microsoft.com/office/drawing/2014/main" id="{BF2BC1CE-82B6-C15B-0F17-83AA5686824F}"/>
              </a:ext>
            </a:extLst>
          </p:cNvPr>
          <p:cNvSpPr>
            <a:spLocks noGrp="1"/>
          </p:cNvSpPr>
          <p:nvPr>
            <p:ph idx="1"/>
          </p:nvPr>
        </p:nvSpPr>
        <p:spPr>
          <a:xfrm>
            <a:off x="838200" y="1825625"/>
            <a:ext cx="8182708" cy="4351338"/>
          </a:xfrm>
        </p:spPr>
        <p:txBody>
          <a:bodyPr>
            <a:normAutofit/>
          </a:bodyPr>
          <a:lstStyle/>
          <a:p>
            <a:pPr>
              <a:lnSpc>
                <a:spcPct val="150000"/>
              </a:lnSpc>
              <a:spcBef>
                <a:spcPts val="0"/>
              </a:spcBef>
            </a:pPr>
            <a:r>
              <a:rPr lang="en-NZ" sz="2200" dirty="0">
                <a:solidFill>
                  <a:schemeClr val="bg2">
                    <a:lumMod val="25000"/>
                  </a:schemeClr>
                </a:solidFill>
              </a:rPr>
              <a:t>Use react buttons to show how you feel</a:t>
            </a:r>
          </a:p>
          <a:p>
            <a:pPr>
              <a:lnSpc>
                <a:spcPct val="150000"/>
              </a:lnSpc>
              <a:spcBef>
                <a:spcPts val="0"/>
              </a:spcBef>
            </a:pPr>
            <a:r>
              <a:rPr lang="en-NZ" sz="2200" dirty="0">
                <a:solidFill>
                  <a:schemeClr val="bg2">
                    <a:lumMod val="25000"/>
                  </a:schemeClr>
                </a:solidFill>
              </a:rPr>
              <a:t>Do you have any feedback for me? What can be improved? What should we continue?</a:t>
            </a:r>
          </a:p>
          <a:p>
            <a:pPr>
              <a:lnSpc>
                <a:spcPct val="150000"/>
              </a:lnSpc>
              <a:spcBef>
                <a:spcPts val="0"/>
              </a:spcBef>
            </a:pPr>
            <a:r>
              <a:rPr lang="en-NZ" sz="2200" dirty="0">
                <a:solidFill>
                  <a:schemeClr val="bg2">
                    <a:lumMod val="25000"/>
                  </a:schemeClr>
                </a:solidFill>
              </a:rPr>
              <a:t>What else do you want to hear about? </a:t>
            </a:r>
          </a:p>
          <a:p>
            <a:pPr>
              <a:lnSpc>
                <a:spcPct val="150000"/>
              </a:lnSpc>
              <a:spcBef>
                <a:spcPts val="0"/>
              </a:spcBef>
            </a:pPr>
            <a:r>
              <a:rPr lang="en-NZ" sz="2200" dirty="0">
                <a:solidFill>
                  <a:schemeClr val="bg2">
                    <a:lumMod val="25000"/>
                  </a:schemeClr>
                </a:solidFill>
              </a:rPr>
              <a:t>Any guest speakers you want to hear from? Would you like to present on a topic?</a:t>
            </a:r>
          </a:p>
          <a:p>
            <a:pPr marL="0" indent="0">
              <a:buNone/>
            </a:pPr>
            <a:endParaRPr lang="en-NZ" dirty="0"/>
          </a:p>
        </p:txBody>
      </p:sp>
    </p:spTree>
    <p:extLst>
      <p:ext uri="{BB962C8B-B14F-4D97-AF65-F5344CB8AC3E}">
        <p14:creationId xmlns:p14="http://schemas.microsoft.com/office/powerpoint/2010/main" val="303509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96;p2">
            <a:extLst>
              <a:ext uri="{FF2B5EF4-FFF2-40B4-BE49-F238E27FC236}">
                <a16:creationId xmlns:a16="http://schemas.microsoft.com/office/drawing/2014/main" id="{0CE51990-0426-B403-4126-02A67B5EA49C}"/>
              </a:ext>
            </a:extLst>
          </p:cNvPr>
          <p:cNvSpPr/>
          <p:nvPr/>
        </p:nvSpPr>
        <p:spPr>
          <a:xfrm>
            <a:off x="3619001" y="-54143"/>
            <a:ext cx="8572999" cy="6966285"/>
          </a:xfrm>
          <a:prstGeom prst="rect">
            <a:avLst/>
          </a:prstGeom>
          <a:solidFill>
            <a:srgbClr val="CC00FF">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 name="Google Shape;99;p2">
            <a:extLst>
              <a:ext uri="{FF2B5EF4-FFF2-40B4-BE49-F238E27FC236}">
                <a16:creationId xmlns:a16="http://schemas.microsoft.com/office/drawing/2014/main" id="{CAB1EDEE-C7C0-4CB2-D053-78958AAB7C4D}"/>
              </a:ext>
            </a:extLst>
          </p:cNvPr>
          <p:cNvSpPr txBox="1">
            <a:spLocks/>
          </p:cNvSpPr>
          <p:nvPr/>
        </p:nvSpPr>
        <p:spPr>
          <a:xfrm>
            <a:off x="7253584" y="1441054"/>
            <a:ext cx="4034588" cy="1537492"/>
          </a:xfrm>
          <a:prstGeom prst="rect">
            <a:avLst/>
          </a:prstGeom>
          <a:noFill/>
          <a:ln>
            <a:noFill/>
          </a:ln>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buClr>
                <a:schemeClr val="dk1"/>
              </a:buClr>
              <a:buSzPts val="2400"/>
            </a:pPr>
            <a:r>
              <a:rPr lang="en-NZ" sz="2000" dirty="0">
                <a:solidFill>
                  <a:schemeClr val="bg2">
                    <a:lumMod val="25000"/>
                  </a:schemeClr>
                </a:solidFill>
                <a:ea typeface="Source Sans Pro" panose="020B0503030403020204" pitchFamily="34" charset="0"/>
                <a:cs typeface="Calibri"/>
                <a:sym typeface="Calibri"/>
              </a:rPr>
              <a:t>My name is Krystle Chester and I am a neurodivergent service designer</a:t>
            </a:r>
          </a:p>
          <a:p>
            <a:pPr>
              <a:lnSpc>
                <a:spcPct val="100000"/>
              </a:lnSpc>
              <a:spcBef>
                <a:spcPts val="0"/>
              </a:spcBef>
              <a:buClr>
                <a:schemeClr val="dk1"/>
              </a:buClr>
              <a:buSzPts val="2400"/>
            </a:pPr>
            <a:endParaRPr lang="en-NZ" sz="2000" dirty="0">
              <a:solidFill>
                <a:schemeClr val="bg2">
                  <a:lumMod val="25000"/>
                </a:schemeClr>
              </a:solidFill>
              <a:ea typeface="Source Sans Pro" panose="020B0503030403020204" pitchFamily="34" charset="0"/>
              <a:cs typeface="Calibri"/>
              <a:sym typeface="Calibri"/>
            </a:endParaRPr>
          </a:p>
          <a:p>
            <a:pPr algn="l">
              <a:lnSpc>
                <a:spcPct val="100000"/>
              </a:lnSpc>
              <a:spcBef>
                <a:spcPts val="0"/>
              </a:spcBef>
              <a:buClr>
                <a:schemeClr val="dk1"/>
              </a:buClr>
              <a:buSzPts val="2400"/>
            </a:pPr>
            <a:r>
              <a:rPr lang="en-NZ" sz="2000" dirty="0">
                <a:solidFill>
                  <a:schemeClr val="bg2">
                    <a:lumMod val="25000"/>
                  </a:schemeClr>
                </a:solidFill>
                <a:ea typeface="Source Sans Pro" panose="020B0503030403020204" pitchFamily="34" charset="0"/>
                <a:cs typeface="Calibri"/>
                <a:sym typeface="Calibri"/>
              </a:rPr>
              <a:t>My role is to:</a:t>
            </a:r>
          </a:p>
          <a:p>
            <a:pPr marL="342900" indent="-342900" algn="l">
              <a:lnSpc>
                <a:spcPct val="100000"/>
              </a:lnSpc>
              <a:spcBef>
                <a:spcPts val="0"/>
              </a:spcBef>
              <a:buClr>
                <a:schemeClr val="dk1"/>
              </a:buClr>
              <a:buSzPts val="2400"/>
              <a:buFont typeface="Arial" panose="020B0604020202020204" pitchFamily="34" charset="0"/>
              <a:buChar char="•"/>
            </a:pPr>
            <a:r>
              <a:rPr lang="en-NZ" sz="2000" dirty="0">
                <a:solidFill>
                  <a:schemeClr val="bg2">
                    <a:lumMod val="25000"/>
                  </a:schemeClr>
                </a:solidFill>
                <a:ea typeface="Source Sans Pro" panose="020B0503030403020204" pitchFamily="34" charset="0"/>
                <a:cs typeface="Calibri"/>
                <a:sym typeface="Calibri"/>
              </a:rPr>
              <a:t>Advocating for users</a:t>
            </a:r>
          </a:p>
          <a:p>
            <a:pPr marL="342900" indent="-342900" algn="l">
              <a:lnSpc>
                <a:spcPct val="100000"/>
              </a:lnSpc>
              <a:spcBef>
                <a:spcPts val="0"/>
              </a:spcBef>
              <a:buClr>
                <a:schemeClr val="dk1"/>
              </a:buClr>
              <a:buSzPts val="2400"/>
              <a:buFont typeface="Arial" panose="020B0604020202020204" pitchFamily="34" charset="0"/>
              <a:buChar char="•"/>
            </a:pPr>
            <a:r>
              <a:rPr lang="en-NZ" sz="2000" dirty="0">
                <a:solidFill>
                  <a:schemeClr val="bg2">
                    <a:lumMod val="25000"/>
                  </a:schemeClr>
                </a:solidFill>
                <a:ea typeface="Source Sans Pro" panose="020B0503030403020204" pitchFamily="34" charset="0"/>
                <a:cs typeface="Calibri"/>
                <a:sym typeface="Calibri"/>
              </a:rPr>
              <a:t>Understanding user needs through research </a:t>
            </a:r>
          </a:p>
          <a:p>
            <a:pPr marL="342900" indent="-342900" algn="l">
              <a:lnSpc>
                <a:spcPct val="100000"/>
              </a:lnSpc>
              <a:spcBef>
                <a:spcPts val="0"/>
              </a:spcBef>
              <a:buClr>
                <a:schemeClr val="dk1"/>
              </a:buClr>
              <a:buSzPts val="2400"/>
              <a:buFont typeface="Arial" panose="020B0604020202020204" pitchFamily="34" charset="0"/>
              <a:buChar char="•"/>
            </a:pPr>
            <a:r>
              <a:rPr lang="en-NZ" sz="2000" dirty="0">
                <a:solidFill>
                  <a:schemeClr val="bg2">
                    <a:lumMod val="25000"/>
                  </a:schemeClr>
                </a:solidFill>
                <a:ea typeface="Source Sans Pro" panose="020B0503030403020204" pitchFamily="34" charset="0"/>
                <a:cs typeface="Calibri"/>
                <a:sym typeface="Calibri"/>
              </a:rPr>
              <a:t>Involving users in the design process as much as possible!</a:t>
            </a:r>
          </a:p>
          <a:p>
            <a:pPr marL="342900" indent="-342900" algn="l">
              <a:lnSpc>
                <a:spcPct val="100000"/>
              </a:lnSpc>
              <a:spcBef>
                <a:spcPts val="0"/>
              </a:spcBef>
              <a:buClr>
                <a:schemeClr val="dk1"/>
              </a:buClr>
              <a:buSzPts val="2400"/>
              <a:buFont typeface="Arial" panose="020B0604020202020204" pitchFamily="34" charset="0"/>
              <a:buChar char="•"/>
            </a:pPr>
            <a:r>
              <a:rPr lang="en-NZ" sz="2000" dirty="0">
                <a:solidFill>
                  <a:schemeClr val="bg2">
                    <a:lumMod val="25000"/>
                  </a:schemeClr>
                </a:solidFill>
                <a:ea typeface="Source Sans Pro" panose="020B0503030403020204" pitchFamily="34" charset="0"/>
                <a:cs typeface="Calibri"/>
                <a:sym typeface="Calibri"/>
              </a:rPr>
              <a:t>Testing  materials and services with users</a:t>
            </a:r>
          </a:p>
          <a:p>
            <a:pPr marL="342900" indent="-342900" algn="l">
              <a:lnSpc>
                <a:spcPct val="100000"/>
              </a:lnSpc>
              <a:spcBef>
                <a:spcPts val="0"/>
              </a:spcBef>
              <a:buClr>
                <a:schemeClr val="dk1"/>
              </a:buClr>
              <a:buSzPts val="2400"/>
              <a:buFont typeface="Arial" panose="020B0604020202020204" pitchFamily="34" charset="0"/>
              <a:buChar char="•"/>
            </a:pPr>
            <a:r>
              <a:rPr lang="en-NZ" sz="2000" dirty="0">
                <a:solidFill>
                  <a:schemeClr val="bg2">
                    <a:lumMod val="25000"/>
                  </a:schemeClr>
                </a:solidFill>
                <a:ea typeface="Source Sans Pro" panose="020B0503030403020204" pitchFamily="34" charset="0"/>
                <a:cs typeface="Calibri"/>
                <a:sym typeface="Calibri"/>
              </a:rPr>
              <a:t>Promoting inclusive design</a:t>
            </a:r>
          </a:p>
        </p:txBody>
      </p:sp>
      <p:pic>
        <p:nvPicPr>
          <p:cNvPr id="2" name="Picture 1" descr="A cartoon of a person and a cat&#10;&#10;Description automatically generated">
            <a:extLst>
              <a:ext uri="{FF2B5EF4-FFF2-40B4-BE49-F238E27FC236}">
                <a16:creationId xmlns:a16="http://schemas.microsoft.com/office/drawing/2014/main" id="{E0F4F6CD-7713-F6D4-8003-F302F02CAB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829" y="762314"/>
            <a:ext cx="4876486" cy="488664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634306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105;p3">
            <a:extLst>
              <a:ext uri="{FF2B5EF4-FFF2-40B4-BE49-F238E27FC236}">
                <a16:creationId xmlns:a16="http://schemas.microsoft.com/office/drawing/2014/main" id="{1C74015C-A2FB-81E7-7C42-9C8B22EEA8E6}"/>
              </a:ext>
            </a:extLst>
          </p:cNvPr>
          <p:cNvSpPr/>
          <p:nvPr/>
        </p:nvSpPr>
        <p:spPr>
          <a:xfrm>
            <a:off x="0" y="0"/>
            <a:ext cx="12192000" cy="6858000"/>
          </a:xfrm>
          <a:prstGeom prst="rect">
            <a:avLst/>
          </a:prstGeom>
          <a:solidFill>
            <a:srgbClr val="9999FF">
              <a:alpha val="33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NZ" sz="1800" b="0" i="0" u="none" strike="noStrike" cap="none"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5BEE5829-9AAF-7E11-FF52-603F58575CFA}"/>
              </a:ext>
            </a:extLst>
          </p:cNvPr>
          <p:cNvSpPr txBox="1"/>
          <p:nvPr/>
        </p:nvSpPr>
        <p:spPr>
          <a:xfrm>
            <a:off x="1152938" y="1789043"/>
            <a:ext cx="6006987" cy="4062651"/>
          </a:xfrm>
          <a:prstGeom prst="rect">
            <a:avLst/>
          </a:prstGeom>
          <a:noFill/>
        </p:spPr>
        <p:txBody>
          <a:bodyPr wrap="square" rtlCol="0">
            <a:spAutoFit/>
          </a:bodyPr>
          <a:lstStyle/>
          <a:p>
            <a:pPr>
              <a:lnSpc>
                <a:spcPct val="150000"/>
              </a:lnSpc>
            </a:pPr>
            <a:r>
              <a:rPr lang="en-NZ" sz="2200" dirty="0">
                <a:solidFill>
                  <a:schemeClr val="bg2">
                    <a:lumMod val="25000"/>
                  </a:schemeClr>
                </a:solidFill>
              </a:rPr>
              <a:t>Email </a:t>
            </a:r>
            <a:r>
              <a:rPr lang="en-NZ" sz="2200" dirty="0" err="1">
                <a:solidFill>
                  <a:schemeClr val="bg2">
                    <a:lumMod val="25000"/>
                  </a:schemeClr>
                </a:solidFill>
              </a:rPr>
              <a:t>DL_NZFS_Design</a:t>
            </a:r>
            <a:r>
              <a:rPr lang="en-NZ" sz="2200" dirty="0">
                <a:solidFill>
                  <a:schemeClr val="bg2">
                    <a:lumMod val="25000"/>
                  </a:schemeClr>
                </a:solidFill>
              </a:rPr>
              <a:t> </a:t>
            </a:r>
            <a:r>
              <a:rPr lang="en-NZ" sz="2200" dirty="0">
                <a:solidFill>
                  <a:schemeClr val="bg1"/>
                </a:solidFill>
                <a:hlinkClick r:id="rId3"/>
              </a:rPr>
              <a:t>DL_NZFS_Design@mpi.govt.nz</a:t>
            </a:r>
            <a:r>
              <a:rPr lang="en-NZ" sz="2200" dirty="0">
                <a:solidFill>
                  <a:schemeClr val="bg1"/>
                </a:solidFill>
              </a:rPr>
              <a:t> </a:t>
            </a:r>
          </a:p>
          <a:p>
            <a:pPr>
              <a:lnSpc>
                <a:spcPct val="150000"/>
              </a:lnSpc>
            </a:pPr>
            <a:endParaRPr lang="en-NZ" sz="2200" dirty="0">
              <a:solidFill>
                <a:schemeClr val="bg1"/>
              </a:solidFill>
            </a:endParaRPr>
          </a:p>
          <a:p>
            <a:pPr>
              <a:lnSpc>
                <a:spcPct val="150000"/>
              </a:lnSpc>
            </a:pPr>
            <a:endParaRPr lang="en-NZ" sz="2200" dirty="0">
              <a:solidFill>
                <a:schemeClr val="bg1"/>
              </a:solidFill>
            </a:endParaRPr>
          </a:p>
          <a:p>
            <a:pPr>
              <a:lnSpc>
                <a:spcPct val="150000"/>
              </a:lnSpc>
            </a:pPr>
            <a:r>
              <a:rPr lang="en-NZ" sz="2200" dirty="0">
                <a:solidFill>
                  <a:schemeClr val="bg2">
                    <a:lumMod val="25000"/>
                  </a:schemeClr>
                </a:solidFill>
              </a:rPr>
              <a:t>Or put your feedback into this box  by the coffee machine on  level 8 of Pastoral House</a:t>
            </a:r>
          </a:p>
          <a:p>
            <a:endParaRPr lang="en-NZ" sz="2000" dirty="0">
              <a:solidFill>
                <a:schemeClr val="bg2">
                  <a:lumMod val="25000"/>
                </a:schemeClr>
              </a:solidFill>
            </a:endParaRPr>
          </a:p>
          <a:p>
            <a:endParaRPr lang="en-NZ" sz="2000" dirty="0"/>
          </a:p>
          <a:p>
            <a:endParaRPr lang="en-NZ" sz="2000" dirty="0"/>
          </a:p>
        </p:txBody>
      </p:sp>
      <p:pic>
        <p:nvPicPr>
          <p:cNvPr id="3" name="Picture 2" descr="Suggestions box on level 8 of pastoral house">
            <a:extLst>
              <a:ext uri="{FF2B5EF4-FFF2-40B4-BE49-F238E27FC236}">
                <a16:creationId xmlns:a16="http://schemas.microsoft.com/office/drawing/2014/main" id="{3AC24128-4045-BC25-CDE6-5D4B3D230237}"/>
              </a:ext>
            </a:extLst>
          </p:cNvPr>
          <p:cNvPicPr>
            <a:picLocks noChangeAspect="1"/>
          </p:cNvPicPr>
          <p:nvPr/>
        </p:nvPicPr>
        <p:blipFill rotWithShape="1">
          <a:blip r:embed="rId4"/>
          <a:srcRect l="10270" t="9786" b="13121"/>
          <a:stretch/>
        </p:blipFill>
        <p:spPr>
          <a:xfrm>
            <a:off x="7842141" y="1367433"/>
            <a:ext cx="3942815" cy="4516717"/>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60FC9722-3DD1-3E65-B7F5-11D5F9D7E5F5}"/>
              </a:ext>
            </a:extLst>
          </p:cNvPr>
          <p:cNvSpPr txBox="1"/>
          <p:nvPr/>
        </p:nvSpPr>
        <p:spPr>
          <a:xfrm>
            <a:off x="1152939" y="641445"/>
            <a:ext cx="4469939" cy="830997"/>
          </a:xfrm>
          <a:prstGeom prst="rect">
            <a:avLst/>
          </a:prstGeom>
          <a:noFill/>
        </p:spPr>
        <p:txBody>
          <a:bodyPr wrap="square" rtlCol="0">
            <a:spAutoFit/>
          </a:bodyPr>
          <a:lstStyle/>
          <a:p>
            <a:r>
              <a:rPr lang="en-NZ" sz="4800" b="1" dirty="0">
                <a:solidFill>
                  <a:schemeClr val="bg2">
                    <a:lumMod val="25000"/>
                  </a:schemeClr>
                </a:solidFill>
                <a:latin typeface="+mj-lt"/>
              </a:rPr>
              <a:t>Feedback</a:t>
            </a:r>
          </a:p>
        </p:txBody>
      </p:sp>
      <p:sp>
        <p:nvSpPr>
          <p:cNvPr id="6" name="Date Placeholder 5">
            <a:extLst>
              <a:ext uri="{FF2B5EF4-FFF2-40B4-BE49-F238E27FC236}">
                <a16:creationId xmlns:a16="http://schemas.microsoft.com/office/drawing/2014/main" id="{1E57F1FC-843D-E70E-6EBA-71EAD68342BE}"/>
              </a:ext>
            </a:extLst>
          </p:cNvPr>
          <p:cNvSpPr>
            <a:spLocks noGrp="1"/>
          </p:cNvSpPr>
          <p:nvPr>
            <p:ph type="dt" sz="half" idx="10"/>
          </p:nvPr>
        </p:nvSpPr>
        <p:spPr/>
        <p:txBody>
          <a:bodyPr/>
          <a:lstStyle/>
          <a:p>
            <a:fld id="{A77E47F6-8A3D-4914-BAAF-BD7323875516}" type="datetime1">
              <a:rPr lang="en-NZ" smtClean="0"/>
              <a:t>3/09/2024</a:t>
            </a:fld>
            <a:endParaRPr lang="en-NZ"/>
          </a:p>
        </p:txBody>
      </p:sp>
      <p:sp>
        <p:nvSpPr>
          <p:cNvPr id="7" name="Footer Placeholder 6">
            <a:extLst>
              <a:ext uri="{FF2B5EF4-FFF2-40B4-BE49-F238E27FC236}">
                <a16:creationId xmlns:a16="http://schemas.microsoft.com/office/drawing/2014/main" id="{5D23ECB2-8DB8-8A07-E9D3-93F2AB67A315}"/>
              </a:ext>
            </a:extLst>
          </p:cNvPr>
          <p:cNvSpPr>
            <a:spLocks noGrp="1"/>
          </p:cNvSpPr>
          <p:nvPr>
            <p:ph type="ftr" sz="quarter" idx="11"/>
          </p:nvPr>
        </p:nvSpPr>
        <p:spPr/>
        <p:txBody>
          <a:bodyPr/>
          <a:lstStyle/>
          <a:p>
            <a:r>
              <a:rPr lang="en-NZ"/>
              <a:t>Krystle Chester</a:t>
            </a:r>
          </a:p>
        </p:txBody>
      </p:sp>
      <p:sp>
        <p:nvSpPr>
          <p:cNvPr id="8" name="Slide Number Placeholder 7">
            <a:extLst>
              <a:ext uri="{FF2B5EF4-FFF2-40B4-BE49-F238E27FC236}">
                <a16:creationId xmlns:a16="http://schemas.microsoft.com/office/drawing/2014/main" id="{87EACAAB-A082-75C0-80DC-F9750806A501}"/>
              </a:ext>
            </a:extLst>
          </p:cNvPr>
          <p:cNvSpPr>
            <a:spLocks noGrp="1"/>
          </p:cNvSpPr>
          <p:nvPr>
            <p:ph type="sldNum" sz="quarter" idx="12"/>
          </p:nvPr>
        </p:nvSpPr>
        <p:spPr/>
        <p:txBody>
          <a:bodyPr/>
          <a:lstStyle/>
          <a:p>
            <a:fld id="{B42687D6-F75C-4D44-B25F-9582C3300809}" type="slidenum">
              <a:rPr lang="en-NZ" smtClean="0"/>
              <a:t>30</a:t>
            </a:fld>
            <a:endParaRPr lang="en-NZ"/>
          </a:p>
        </p:txBody>
      </p:sp>
    </p:spTree>
    <p:extLst>
      <p:ext uri="{BB962C8B-B14F-4D97-AF65-F5344CB8AC3E}">
        <p14:creationId xmlns:p14="http://schemas.microsoft.com/office/powerpoint/2010/main" val="6447878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2114BE9-16A8-DB60-5C0E-16FC87542E2E}"/>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324719"/>
            <a:ext cx="12192000" cy="6854423"/>
          </a:xfrm>
          <a:prstGeom prst="rect">
            <a:avLst/>
          </a:prstGeom>
        </p:spPr>
      </p:pic>
      <p:sp>
        <p:nvSpPr>
          <p:cNvPr id="5" name="Rectangle 4">
            <a:extLst>
              <a:ext uri="{FF2B5EF4-FFF2-40B4-BE49-F238E27FC236}">
                <a16:creationId xmlns:a16="http://schemas.microsoft.com/office/drawing/2014/main" id="{2899ABFD-19BE-C9C5-336C-13BDEAC3766B}"/>
              </a:ext>
            </a:extLst>
          </p:cNvPr>
          <p:cNvSpPr/>
          <p:nvPr/>
        </p:nvSpPr>
        <p:spPr>
          <a:xfrm>
            <a:off x="2" y="0"/>
            <a:ext cx="12191998" cy="3746090"/>
          </a:xfrm>
          <a:prstGeom prst="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TextBox 3">
            <a:extLst>
              <a:ext uri="{FF2B5EF4-FFF2-40B4-BE49-F238E27FC236}">
                <a16:creationId xmlns:a16="http://schemas.microsoft.com/office/drawing/2014/main" id="{AB282675-E622-B8C7-E7F0-4C16FB3D73D2}"/>
              </a:ext>
            </a:extLst>
          </p:cNvPr>
          <p:cNvSpPr txBox="1"/>
          <p:nvPr/>
        </p:nvSpPr>
        <p:spPr>
          <a:xfrm>
            <a:off x="632741" y="1192635"/>
            <a:ext cx="9734650" cy="2431550"/>
          </a:xfrm>
          <a:prstGeom prst="rect">
            <a:avLst/>
          </a:prstGeom>
          <a:noFill/>
        </p:spPr>
        <p:txBody>
          <a:bodyPr wrap="square">
            <a:noAutofit/>
          </a:bodyPr>
          <a:lstStyle/>
          <a:p>
            <a:pPr marL="285750" indent="-285750">
              <a:lnSpc>
                <a:spcPct val="150000"/>
              </a:lnSpc>
              <a:buFont typeface="Arial" panose="020B0604020202020204" pitchFamily="34" charset="0"/>
              <a:buChar char="•"/>
            </a:pPr>
            <a:r>
              <a:rPr lang="en-NZ" sz="2000" dirty="0">
                <a:solidFill>
                  <a:schemeClr val="bg2">
                    <a:lumMod val="25000"/>
                  </a:schemeClr>
                </a:solidFill>
                <a:cs typeface="Arial" panose="020B0604020202020204" pitchFamily="34" charset="0"/>
              </a:rPr>
              <a:t>Join our distribution list by going to </a:t>
            </a:r>
            <a:r>
              <a:rPr lang="en-NZ" sz="2000" dirty="0">
                <a:hlinkClick r:id="rId5"/>
              </a:rPr>
              <a:t>https://selfserviceportal.intranet.mpi.govt.nz/DistributionLists</a:t>
            </a:r>
            <a:r>
              <a:rPr lang="en-NZ" sz="2000" dirty="0"/>
              <a:t>  and searching </a:t>
            </a:r>
            <a:r>
              <a:rPr lang="en-NZ" sz="2000" dirty="0">
                <a:solidFill>
                  <a:schemeClr val="bg2">
                    <a:lumMod val="25000"/>
                  </a:schemeClr>
                </a:solidFill>
                <a:cs typeface="Arial" panose="020B0604020202020204" pitchFamily="34" charset="0"/>
              </a:rPr>
              <a:t>by DL Design Drop In </a:t>
            </a:r>
            <a:endParaRPr lang="en-NZ" sz="2000" dirty="0">
              <a:solidFill>
                <a:schemeClr val="bg2">
                  <a:lumMod val="25000"/>
                </a:schemeClr>
              </a:solidFill>
            </a:endParaRPr>
          </a:p>
          <a:p>
            <a:pPr marL="285750" indent="-285750">
              <a:lnSpc>
                <a:spcPct val="150000"/>
              </a:lnSpc>
              <a:buFont typeface="Arial" panose="020B0604020202020204" pitchFamily="34" charset="0"/>
              <a:buChar char="•"/>
            </a:pPr>
            <a:r>
              <a:rPr lang="en-NZ" sz="2000" dirty="0">
                <a:solidFill>
                  <a:schemeClr val="bg2">
                    <a:lumMod val="25000"/>
                  </a:schemeClr>
                </a:solidFill>
              </a:rPr>
              <a:t>Find us on Viva Engage</a:t>
            </a:r>
            <a:r>
              <a:rPr lang="en-NZ" sz="2000" dirty="0">
                <a:solidFill>
                  <a:schemeClr val="bg2">
                    <a:lumMod val="25000"/>
                  </a:schemeClr>
                </a:solidFill>
                <a:cs typeface="Arial" panose="020B0604020202020204" pitchFamily="34" charset="0"/>
              </a:rPr>
              <a:t> by</a:t>
            </a:r>
            <a:r>
              <a:rPr lang="en-NZ" sz="2000" dirty="0">
                <a:solidFill>
                  <a:schemeClr val="bg2">
                    <a:lumMod val="25000"/>
                  </a:schemeClr>
                </a:solidFill>
              </a:rPr>
              <a:t> searching for </a:t>
            </a:r>
            <a:r>
              <a:rPr lang="en-NZ" sz="2000" dirty="0" err="1">
                <a:solidFill>
                  <a:schemeClr val="bg2">
                    <a:lumMod val="25000"/>
                  </a:schemeClr>
                </a:solidFill>
              </a:rPr>
              <a:t>MPI_Design</a:t>
            </a:r>
            <a:r>
              <a:rPr lang="en-NZ" sz="2000" dirty="0">
                <a:solidFill>
                  <a:schemeClr val="bg2">
                    <a:lumMod val="25000"/>
                  </a:schemeClr>
                </a:solidFill>
              </a:rPr>
              <a:t> Drop </a:t>
            </a:r>
            <a:r>
              <a:rPr lang="en-NZ" sz="2000" dirty="0" err="1">
                <a:solidFill>
                  <a:schemeClr val="bg2">
                    <a:lumMod val="25000"/>
                  </a:schemeClr>
                </a:solidFill>
              </a:rPr>
              <a:t>Ins_Team</a:t>
            </a:r>
            <a:r>
              <a:rPr lang="en-NZ" sz="2000" dirty="0">
                <a:solidFill>
                  <a:schemeClr val="bg2">
                    <a:lumMod val="25000"/>
                  </a:schemeClr>
                </a:solidFill>
              </a:rPr>
              <a:t> </a:t>
            </a:r>
          </a:p>
          <a:p>
            <a:pPr marL="285750" indent="-285750">
              <a:lnSpc>
                <a:spcPct val="150000"/>
              </a:lnSpc>
              <a:buFont typeface="Arial" panose="020B0604020202020204" pitchFamily="34" charset="0"/>
              <a:buChar char="•"/>
            </a:pPr>
            <a:r>
              <a:rPr lang="en-NZ" sz="2000" dirty="0">
                <a:solidFill>
                  <a:schemeClr val="bg2">
                    <a:lumMod val="25000"/>
                  </a:schemeClr>
                </a:solidFill>
                <a:cs typeface="Arial" panose="020B0604020202020204" pitchFamily="34" charset="0"/>
              </a:rPr>
              <a:t>Email us at </a:t>
            </a:r>
            <a:r>
              <a:rPr lang="en-NZ" sz="2000" dirty="0" err="1">
                <a:solidFill>
                  <a:schemeClr val="bg2">
                    <a:lumMod val="25000"/>
                  </a:schemeClr>
                </a:solidFill>
                <a:cs typeface="Arial" panose="020B0604020202020204" pitchFamily="34" charset="0"/>
              </a:rPr>
              <a:t>DL_NZFS_Design</a:t>
            </a:r>
            <a:r>
              <a:rPr lang="en-NZ" sz="2000" dirty="0">
                <a:solidFill>
                  <a:schemeClr val="bg2">
                    <a:lumMod val="25000"/>
                  </a:schemeClr>
                </a:solidFill>
                <a:cs typeface="Arial" panose="020B0604020202020204" pitchFamily="34" charset="0"/>
              </a:rPr>
              <a:t> </a:t>
            </a:r>
            <a:r>
              <a:rPr lang="en-NZ" sz="2000" dirty="0">
                <a:solidFill>
                  <a:schemeClr val="accent1">
                    <a:lumMod val="50000"/>
                  </a:schemeClr>
                </a:solidFill>
                <a:cs typeface="Arial" panose="020B0604020202020204" pitchFamily="34" charset="0"/>
                <a:hlinkClick r:id="rId6"/>
              </a:rPr>
              <a:t>DL_NZFS_Design@mpi.govt.nz</a:t>
            </a:r>
            <a:endParaRPr lang="en-NZ" sz="2000" dirty="0">
              <a:solidFill>
                <a:schemeClr val="accent1">
                  <a:lumMod val="50000"/>
                </a:schemeClr>
              </a:solidFill>
              <a:cs typeface="Arial" panose="020B0604020202020204" pitchFamily="34" charset="0"/>
            </a:endParaRPr>
          </a:p>
          <a:p>
            <a:pPr marL="285750" indent="-285750">
              <a:lnSpc>
                <a:spcPct val="150000"/>
              </a:lnSpc>
              <a:buFont typeface="Arial" panose="020B0604020202020204" pitchFamily="34" charset="0"/>
              <a:buChar char="•"/>
            </a:pPr>
            <a:endParaRPr lang="en-NZ" dirty="0">
              <a:solidFill>
                <a:schemeClr val="accent1">
                  <a:lumMod val="50000"/>
                </a:schemeClr>
              </a:solidFill>
              <a:cs typeface="Arial" panose="020B0604020202020204" pitchFamily="34" charset="0"/>
            </a:endParaRPr>
          </a:p>
          <a:p>
            <a:endParaRPr lang="en-NZ" sz="2000" dirty="0">
              <a:solidFill>
                <a:schemeClr val="accent1">
                  <a:lumMod val="50000"/>
                </a:schemeClr>
              </a:solidFill>
              <a:latin typeface="+mj-lt"/>
              <a:cs typeface="Arial" panose="020B0604020202020204" pitchFamily="34" charset="0"/>
            </a:endParaRPr>
          </a:p>
        </p:txBody>
      </p:sp>
      <p:sp>
        <p:nvSpPr>
          <p:cNvPr id="6" name="TextBox 5">
            <a:extLst>
              <a:ext uri="{FF2B5EF4-FFF2-40B4-BE49-F238E27FC236}">
                <a16:creationId xmlns:a16="http://schemas.microsoft.com/office/drawing/2014/main" id="{D28BBC00-9FB5-8233-E60A-79F633FCDD03}"/>
              </a:ext>
            </a:extLst>
          </p:cNvPr>
          <p:cNvSpPr txBox="1"/>
          <p:nvPr/>
        </p:nvSpPr>
        <p:spPr>
          <a:xfrm>
            <a:off x="632741" y="324719"/>
            <a:ext cx="8702987" cy="769441"/>
          </a:xfrm>
          <a:prstGeom prst="rect">
            <a:avLst/>
          </a:prstGeom>
          <a:noFill/>
        </p:spPr>
        <p:txBody>
          <a:bodyPr wrap="square" rtlCol="0">
            <a:spAutoFit/>
          </a:bodyPr>
          <a:lstStyle/>
          <a:p>
            <a:r>
              <a:rPr lang="en-NZ" sz="4400" b="1" dirty="0">
                <a:solidFill>
                  <a:schemeClr val="bg2">
                    <a:lumMod val="25000"/>
                  </a:schemeClr>
                </a:solidFill>
                <a:latin typeface="+mj-lt"/>
                <a:cs typeface="Arial" panose="020B0604020202020204" pitchFamily="34" charset="0"/>
              </a:rPr>
              <a:t>Want to hear more?</a:t>
            </a:r>
            <a:endParaRPr lang="en-NZ" sz="4400" dirty="0"/>
          </a:p>
        </p:txBody>
      </p:sp>
    </p:spTree>
    <p:extLst>
      <p:ext uri="{BB962C8B-B14F-4D97-AF65-F5344CB8AC3E}">
        <p14:creationId xmlns:p14="http://schemas.microsoft.com/office/powerpoint/2010/main" val="31079490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05;p3">
            <a:extLst>
              <a:ext uri="{FF2B5EF4-FFF2-40B4-BE49-F238E27FC236}">
                <a16:creationId xmlns:a16="http://schemas.microsoft.com/office/drawing/2014/main" id="{A9A4D43A-761C-4A49-11B1-BAEC4788F286}"/>
              </a:ext>
            </a:extLst>
          </p:cNvPr>
          <p:cNvSpPr/>
          <p:nvPr/>
        </p:nvSpPr>
        <p:spPr>
          <a:xfrm>
            <a:off x="0" y="0"/>
            <a:ext cx="12192000" cy="6858000"/>
          </a:xfrm>
          <a:prstGeom prst="rect">
            <a:avLst/>
          </a:prstGeom>
          <a:solidFill>
            <a:srgbClr val="FF9999">
              <a:alpha val="72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NZ" sz="1800" b="0" i="0" u="none" strike="noStrike" cap="none" dirty="0">
              <a:solidFill>
                <a:schemeClr val="lt1"/>
              </a:solidFill>
              <a:latin typeface="Calibri"/>
              <a:ea typeface="Calibri"/>
              <a:cs typeface="Calibri"/>
              <a:sym typeface="Calibri"/>
            </a:endParaRPr>
          </a:p>
        </p:txBody>
      </p:sp>
      <p:sp>
        <p:nvSpPr>
          <p:cNvPr id="3" name="Title 1">
            <a:extLst>
              <a:ext uri="{FF2B5EF4-FFF2-40B4-BE49-F238E27FC236}">
                <a16:creationId xmlns:a16="http://schemas.microsoft.com/office/drawing/2014/main" id="{46AAB754-9B80-A8BD-7D2D-406F5AE74450}"/>
              </a:ext>
            </a:extLst>
          </p:cNvPr>
          <p:cNvSpPr>
            <a:spLocks noGrp="1"/>
          </p:cNvSpPr>
          <p:nvPr>
            <p:ph type="ctrTitle"/>
          </p:nvPr>
        </p:nvSpPr>
        <p:spPr>
          <a:xfrm>
            <a:off x="819022" y="2391867"/>
            <a:ext cx="7500889" cy="2016848"/>
          </a:xfrm>
        </p:spPr>
        <p:txBody>
          <a:bodyPr wrap="square" lIns="0" tIns="0" rIns="0" bIns="0" anchor="t" anchorCtr="0">
            <a:noAutofit/>
          </a:bodyPr>
          <a:lstStyle/>
          <a:p>
            <a:r>
              <a:rPr lang="en-NZ" sz="4800" dirty="0">
                <a:solidFill>
                  <a:schemeClr val="bg2">
                    <a:lumMod val="25000"/>
                  </a:schemeClr>
                </a:solidFill>
                <a:ea typeface="Source Sans Pro Light" panose="020B0403030403020204" pitchFamily="34" charset="0"/>
                <a:cs typeface="Calibri" panose="020F0502020204030204" pitchFamily="34" charset="0"/>
              </a:rPr>
              <a:t>Thank you for coming along! </a:t>
            </a:r>
            <a:br>
              <a:rPr lang="en-NZ" sz="4800" dirty="0">
                <a:solidFill>
                  <a:schemeClr val="bg2">
                    <a:lumMod val="25000"/>
                  </a:schemeClr>
                </a:solidFill>
                <a:ea typeface="Source Sans Pro Light" panose="020B0403030403020204" pitchFamily="34" charset="0"/>
                <a:cs typeface="Calibri" panose="020F0502020204030204" pitchFamily="34" charset="0"/>
              </a:rPr>
            </a:br>
            <a:br>
              <a:rPr lang="en-NZ" sz="4800" dirty="0">
                <a:solidFill>
                  <a:schemeClr val="bg2">
                    <a:lumMod val="25000"/>
                  </a:schemeClr>
                </a:solidFill>
                <a:ea typeface="Source Sans Pro Light" panose="020B0403030403020204" pitchFamily="34" charset="0"/>
                <a:cs typeface="Calibri" panose="020F0502020204030204" pitchFamily="34" charset="0"/>
              </a:rPr>
            </a:br>
            <a:r>
              <a:rPr lang="en-NZ" sz="4800" b="1" dirty="0">
                <a:solidFill>
                  <a:schemeClr val="bg2">
                    <a:lumMod val="25000"/>
                  </a:schemeClr>
                </a:solidFill>
                <a:ea typeface="Source Sans Pro SemiBold" panose="020B0603030403020204" pitchFamily="34" charset="0"/>
                <a:cs typeface="Calibri" panose="020F0502020204030204" pitchFamily="34" charset="0"/>
              </a:rPr>
              <a:t>Any </a:t>
            </a:r>
            <a:r>
              <a:rPr lang="mi-NZ" sz="4800" b="1" dirty="0">
                <a:solidFill>
                  <a:schemeClr val="bg2">
                    <a:lumMod val="25000"/>
                  </a:schemeClr>
                </a:solidFill>
                <a:ea typeface="Source Sans Pro SemiBold" panose="020B0603030403020204" pitchFamily="34" charset="0"/>
                <a:cs typeface="Calibri" panose="020F0502020204030204" pitchFamily="34" charset="0"/>
              </a:rPr>
              <a:t>pātai (</a:t>
            </a:r>
            <a:r>
              <a:rPr lang="en-NZ" sz="4800" b="1" dirty="0">
                <a:solidFill>
                  <a:schemeClr val="bg2">
                    <a:lumMod val="25000"/>
                  </a:schemeClr>
                </a:solidFill>
                <a:ea typeface="Source Sans Pro SemiBold" panose="020B0603030403020204" pitchFamily="34" charset="0"/>
                <a:cs typeface="Calibri" panose="020F0502020204030204" pitchFamily="34" charset="0"/>
              </a:rPr>
              <a:t>questions)? </a:t>
            </a:r>
            <a:r>
              <a:rPr lang="en-NZ" sz="4800" b="1" dirty="0">
                <a:solidFill>
                  <a:schemeClr val="bg2">
                    <a:lumMod val="25000"/>
                  </a:schemeClr>
                </a:solidFill>
                <a:ea typeface="Source Sans Pro SemiBold" panose="020B0603030403020204" pitchFamily="34" charset="0"/>
                <a:cs typeface="Calibri" panose="020F0502020204030204" pitchFamily="34" charset="0"/>
                <a:sym typeface="Wingdings" panose="05000000000000000000" pitchFamily="2" charset="2"/>
              </a:rPr>
              <a:t></a:t>
            </a:r>
            <a:endParaRPr lang="en-NZ" sz="4800" b="1" dirty="0">
              <a:solidFill>
                <a:schemeClr val="bg2">
                  <a:lumMod val="25000"/>
                </a:schemeClr>
              </a:solidFill>
              <a:ea typeface="Source Sans Pro SemiBold" panose="020B060303040302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6FEB9250-335D-1B26-0FF2-3BA38147EC3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4437" y="0"/>
            <a:ext cx="3717563" cy="6858000"/>
          </a:xfrm>
          <a:prstGeom prst="rect">
            <a:avLst/>
          </a:prstGeom>
        </p:spPr>
      </p:pic>
    </p:spTree>
    <p:extLst>
      <p:ext uri="{BB962C8B-B14F-4D97-AF65-F5344CB8AC3E}">
        <p14:creationId xmlns:p14="http://schemas.microsoft.com/office/powerpoint/2010/main" val="38891205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6;p2">
            <a:extLst>
              <a:ext uri="{FF2B5EF4-FFF2-40B4-BE49-F238E27FC236}">
                <a16:creationId xmlns:a16="http://schemas.microsoft.com/office/drawing/2014/main" id="{4E782231-A029-D8CF-ADF1-A806F46A3EEC}"/>
              </a:ext>
            </a:extLst>
          </p:cNvPr>
          <p:cNvSpPr/>
          <p:nvPr/>
        </p:nvSpPr>
        <p:spPr>
          <a:xfrm>
            <a:off x="0" y="0"/>
            <a:ext cx="12192000" cy="6858000"/>
          </a:xfrm>
          <a:prstGeom prst="rect">
            <a:avLst/>
          </a:prstGeom>
          <a:solidFill>
            <a:schemeClr val="accent4">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NZ" sz="1800" b="0" i="0" u="none" strike="noStrike" cap="none" dirty="0">
              <a:solidFill>
                <a:schemeClr val="lt1"/>
              </a:solidFill>
              <a:latin typeface="Calibri"/>
              <a:ea typeface="Calibri"/>
              <a:cs typeface="Calibri"/>
              <a:sym typeface="Calibri"/>
            </a:endParaRPr>
          </a:p>
        </p:txBody>
      </p:sp>
      <p:sp>
        <p:nvSpPr>
          <p:cNvPr id="3" name="TextBox 2">
            <a:extLst>
              <a:ext uri="{FF2B5EF4-FFF2-40B4-BE49-F238E27FC236}">
                <a16:creationId xmlns:a16="http://schemas.microsoft.com/office/drawing/2014/main" id="{B00A4DEC-3654-EFF7-06B7-D204C5F6AEAA}"/>
              </a:ext>
            </a:extLst>
          </p:cNvPr>
          <p:cNvSpPr txBox="1"/>
          <p:nvPr/>
        </p:nvSpPr>
        <p:spPr>
          <a:xfrm>
            <a:off x="838200" y="259307"/>
            <a:ext cx="7678003" cy="1015663"/>
          </a:xfrm>
          <a:prstGeom prst="rect">
            <a:avLst/>
          </a:prstGeom>
          <a:noFill/>
        </p:spPr>
        <p:txBody>
          <a:bodyPr wrap="square" rtlCol="0">
            <a:spAutoFit/>
          </a:bodyPr>
          <a:lstStyle/>
          <a:p>
            <a:r>
              <a:rPr lang="en-NZ" sz="6000" dirty="0"/>
              <a:t>Resources</a:t>
            </a:r>
          </a:p>
        </p:txBody>
      </p:sp>
      <p:sp>
        <p:nvSpPr>
          <p:cNvPr id="5" name="Date Placeholder 4">
            <a:extLst>
              <a:ext uri="{FF2B5EF4-FFF2-40B4-BE49-F238E27FC236}">
                <a16:creationId xmlns:a16="http://schemas.microsoft.com/office/drawing/2014/main" id="{BA03022B-8F8D-3AA2-3E34-9D1BC63E7430}"/>
              </a:ext>
            </a:extLst>
          </p:cNvPr>
          <p:cNvSpPr>
            <a:spLocks noGrp="1"/>
          </p:cNvSpPr>
          <p:nvPr>
            <p:ph type="dt" sz="half" idx="10"/>
          </p:nvPr>
        </p:nvSpPr>
        <p:spPr/>
        <p:txBody>
          <a:bodyPr/>
          <a:lstStyle/>
          <a:p>
            <a:fld id="{BB2D7A40-8285-41A7-807C-3092B8520BA4}" type="datetime1">
              <a:rPr lang="en-NZ" smtClean="0"/>
              <a:t>3/09/2024</a:t>
            </a:fld>
            <a:endParaRPr lang="en-NZ"/>
          </a:p>
        </p:txBody>
      </p:sp>
      <p:sp>
        <p:nvSpPr>
          <p:cNvPr id="6" name="Footer Placeholder 5">
            <a:extLst>
              <a:ext uri="{FF2B5EF4-FFF2-40B4-BE49-F238E27FC236}">
                <a16:creationId xmlns:a16="http://schemas.microsoft.com/office/drawing/2014/main" id="{8EA602E7-6870-6902-491E-928B00329AFF}"/>
              </a:ext>
            </a:extLst>
          </p:cNvPr>
          <p:cNvSpPr>
            <a:spLocks noGrp="1"/>
          </p:cNvSpPr>
          <p:nvPr>
            <p:ph type="ftr" sz="quarter" idx="11"/>
          </p:nvPr>
        </p:nvSpPr>
        <p:spPr/>
        <p:txBody>
          <a:bodyPr/>
          <a:lstStyle/>
          <a:p>
            <a:r>
              <a:rPr lang="en-NZ" dirty="0"/>
              <a:t>Krystle Chester</a:t>
            </a:r>
          </a:p>
        </p:txBody>
      </p:sp>
      <p:sp>
        <p:nvSpPr>
          <p:cNvPr id="7" name="Slide Number Placeholder 6">
            <a:extLst>
              <a:ext uri="{FF2B5EF4-FFF2-40B4-BE49-F238E27FC236}">
                <a16:creationId xmlns:a16="http://schemas.microsoft.com/office/drawing/2014/main" id="{DA680A24-3A33-2933-ACAC-02C41816F2AA}"/>
              </a:ext>
            </a:extLst>
          </p:cNvPr>
          <p:cNvSpPr>
            <a:spLocks noGrp="1"/>
          </p:cNvSpPr>
          <p:nvPr>
            <p:ph type="sldNum" sz="quarter" idx="12"/>
          </p:nvPr>
        </p:nvSpPr>
        <p:spPr/>
        <p:txBody>
          <a:bodyPr/>
          <a:lstStyle/>
          <a:p>
            <a:fld id="{B42687D6-F75C-4D44-B25F-9582C3300809}" type="slidenum">
              <a:rPr lang="en-NZ" smtClean="0"/>
              <a:t>33</a:t>
            </a:fld>
            <a:endParaRPr lang="en-NZ"/>
          </a:p>
        </p:txBody>
      </p:sp>
      <p:sp>
        <p:nvSpPr>
          <p:cNvPr id="2" name="TextBox 1">
            <a:extLst>
              <a:ext uri="{FF2B5EF4-FFF2-40B4-BE49-F238E27FC236}">
                <a16:creationId xmlns:a16="http://schemas.microsoft.com/office/drawing/2014/main" id="{16DE1DF0-87F6-501C-C809-1EFD5A774E12}"/>
              </a:ext>
            </a:extLst>
          </p:cNvPr>
          <p:cNvSpPr txBox="1"/>
          <p:nvPr/>
        </p:nvSpPr>
        <p:spPr>
          <a:xfrm>
            <a:off x="1024759" y="1450384"/>
            <a:ext cx="10750929" cy="5450851"/>
          </a:xfrm>
          <a:prstGeom prst="rect">
            <a:avLst/>
          </a:prstGeom>
          <a:noFill/>
        </p:spPr>
        <p:txBody>
          <a:bodyPr wrap="square" rtlCol="0">
            <a:spAutoFit/>
          </a:bodyPr>
          <a:lstStyle/>
          <a:p>
            <a:pPr>
              <a:lnSpc>
                <a:spcPct val="150000"/>
              </a:lnSpc>
            </a:pPr>
            <a:r>
              <a:rPr lang="en-NZ" sz="2000" b="1" dirty="0"/>
              <a:t>About dyscalculia</a:t>
            </a:r>
          </a:p>
          <a:p>
            <a:pPr marL="285750" indent="-285750">
              <a:lnSpc>
                <a:spcPct val="150000"/>
              </a:lnSpc>
              <a:buFont typeface="Arial" panose="020B0604020202020204" pitchFamily="34" charset="0"/>
              <a:buChar char="•"/>
            </a:pPr>
            <a:r>
              <a:rPr lang="en-NZ" sz="2000" dirty="0">
                <a:hlinkClick r:id="rId3"/>
              </a:rPr>
              <a:t>https://accessiblenumbers.com/about-dyscalculia-low-numeracy-and-maths-anxiety</a:t>
            </a:r>
            <a:r>
              <a:rPr lang="en-NZ" sz="2000" dirty="0"/>
              <a:t>   </a:t>
            </a:r>
          </a:p>
          <a:p>
            <a:pPr marL="285750" marR="0" lvl="0" indent="-285750" algn="l" defTabSz="914400" rtl="0" eaLnBrk="1" fontAlgn="auto" latinLnBrk="0" hangingPunct="1">
              <a:lnSpc>
                <a:spcPct val="150000"/>
              </a:lnSpc>
              <a:buClrTx/>
              <a:buSzTx/>
              <a:buFont typeface="Arial" panose="020B0604020202020204" pitchFamily="34" charset="0"/>
              <a:buChar char="•"/>
              <a:tabLst/>
              <a:defRPr/>
            </a:pPr>
            <a:r>
              <a:rPr lang="en-NZ" sz="2000" u="sng" dirty="0">
                <a:hlinkClick r:id="rId4"/>
              </a:rPr>
              <a:t>https://my.clevelandclinic.org/health/diseases/23949-dyscalculia</a:t>
            </a:r>
            <a:r>
              <a:rPr lang="en-NZ" sz="2000" u="sng" dirty="0"/>
              <a:t> </a:t>
            </a:r>
          </a:p>
          <a:p>
            <a:pPr marL="285750" marR="0" lvl="0" indent="-285750" algn="l" defTabSz="914400" rtl="0" eaLnBrk="1" fontAlgn="auto" latinLnBrk="0" hangingPunct="1">
              <a:lnSpc>
                <a:spcPct val="150000"/>
              </a:lnSpc>
              <a:buClrTx/>
              <a:buSzTx/>
              <a:buFont typeface="Arial" panose="020B0604020202020204" pitchFamily="34" charset="0"/>
              <a:buChar char="•"/>
              <a:tabLst/>
              <a:defRPr/>
            </a:pPr>
            <a:endParaRPr lang="en-NZ" sz="2000" dirty="0"/>
          </a:p>
          <a:p>
            <a:pPr>
              <a:lnSpc>
                <a:spcPct val="150000"/>
              </a:lnSpc>
            </a:pPr>
            <a:r>
              <a:rPr lang="en-NZ" sz="2000" b="1" dirty="0"/>
              <a:t>General accessibility guidance</a:t>
            </a:r>
            <a:endParaRPr lang="en-NZ" sz="2000" dirty="0"/>
          </a:p>
          <a:p>
            <a:pPr marL="285750" indent="-285750">
              <a:lnSpc>
                <a:spcPct val="150000"/>
              </a:lnSpc>
              <a:buFont typeface="Arial" panose="020B0604020202020204" pitchFamily="34" charset="0"/>
              <a:buChar char="•"/>
            </a:pPr>
            <a:r>
              <a:rPr lang="en-NZ" sz="2000" dirty="0">
                <a:hlinkClick r:id="rId5"/>
              </a:rPr>
              <a:t>https://accessibility.blog.gov.uk/2016/09/02/dos-and-donts-on-designing-for-accessibility/</a:t>
            </a:r>
            <a:r>
              <a:rPr lang="en-NZ" sz="2000" dirty="0"/>
              <a:t>  </a:t>
            </a:r>
          </a:p>
          <a:p>
            <a:pPr marL="285750" indent="-285750">
              <a:lnSpc>
                <a:spcPct val="150000"/>
              </a:lnSpc>
              <a:buFont typeface="Arial" panose="020B0604020202020204" pitchFamily="34" charset="0"/>
              <a:buChar char="•"/>
            </a:pPr>
            <a:endParaRPr lang="en-NZ" sz="2000" dirty="0"/>
          </a:p>
          <a:p>
            <a:pPr marR="0" lvl="0" algn="l" defTabSz="914400" rtl="0" eaLnBrk="1" fontAlgn="auto" latinLnBrk="0" hangingPunct="1">
              <a:lnSpc>
                <a:spcPct val="150000"/>
              </a:lnSpc>
              <a:buClrTx/>
              <a:buSzTx/>
              <a:tabLst/>
              <a:defRPr/>
            </a:pPr>
            <a:r>
              <a:rPr lang="en-NZ" sz="2000" b="1" dirty="0"/>
              <a:t>Neurodiversity design guidance</a:t>
            </a:r>
          </a:p>
          <a:p>
            <a:pPr marL="285750" marR="0" lvl="0" indent="-285750" algn="l" defTabSz="914400" rtl="0" eaLnBrk="1" fontAlgn="auto" latinLnBrk="0" hangingPunct="1">
              <a:lnSpc>
                <a:spcPct val="150000"/>
              </a:lnSpc>
              <a:buClrTx/>
              <a:buSzTx/>
              <a:buFont typeface="Arial" panose="020B0604020202020204" pitchFamily="34" charset="0"/>
              <a:buChar char="•"/>
              <a:tabLst/>
              <a:defRPr/>
            </a:pPr>
            <a:r>
              <a:rPr lang="mi-NZ" sz="2000" b="0" i="0" dirty="0">
                <a:solidFill>
                  <a:srgbClr val="3A3B41"/>
                </a:solidFill>
                <a:effectLst/>
                <a:hlinkClick r:id="rId6"/>
              </a:rPr>
              <a:t>https://www.neurodiversity.design/</a:t>
            </a:r>
            <a:r>
              <a:rPr lang="mi-NZ" sz="2000" b="0" i="0" dirty="0">
                <a:solidFill>
                  <a:srgbClr val="3A3B41"/>
                </a:solidFill>
                <a:effectLst/>
              </a:rPr>
              <a:t>  </a:t>
            </a:r>
            <a:r>
              <a:rPr lang="en-NZ" sz="2000" b="0" i="0" dirty="0">
                <a:solidFill>
                  <a:srgbClr val="3A3B41"/>
                </a:solidFill>
                <a:effectLst/>
              </a:rPr>
              <a:t> </a:t>
            </a:r>
          </a:p>
          <a:p>
            <a:pPr marL="0" marR="0" lvl="0" indent="0" algn="l" defTabSz="914400" rtl="0" eaLnBrk="1" fontAlgn="auto" latinLnBrk="0" hangingPunct="1">
              <a:lnSpc>
                <a:spcPct val="150000"/>
              </a:lnSpc>
              <a:buClrTx/>
              <a:buSzTx/>
              <a:buFontTx/>
              <a:buNone/>
              <a:tabLst/>
              <a:defRPr/>
            </a:pPr>
            <a:endParaRPr lang="en-NZ" sz="1800" dirty="0"/>
          </a:p>
          <a:p>
            <a:pPr marL="0" marR="0" lvl="0" indent="0" algn="l" defTabSz="914400" rtl="0" eaLnBrk="1" fontAlgn="auto" latinLnBrk="0" hangingPunct="1">
              <a:lnSpc>
                <a:spcPct val="150000"/>
              </a:lnSpc>
              <a:buClrTx/>
              <a:buSzTx/>
              <a:buFontTx/>
              <a:buNone/>
              <a:tabLst/>
              <a:defRPr/>
            </a:pPr>
            <a:endParaRPr lang="en-NZ" sz="1800" dirty="0"/>
          </a:p>
          <a:p>
            <a:pPr>
              <a:lnSpc>
                <a:spcPct val="150000"/>
              </a:lnSpc>
            </a:pPr>
            <a:endParaRPr lang="en-NZ" dirty="0"/>
          </a:p>
        </p:txBody>
      </p:sp>
    </p:spTree>
    <p:extLst>
      <p:ext uri="{BB962C8B-B14F-4D97-AF65-F5344CB8AC3E}">
        <p14:creationId xmlns:p14="http://schemas.microsoft.com/office/powerpoint/2010/main" val="13239983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6;p2">
            <a:extLst>
              <a:ext uri="{FF2B5EF4-FFF2-40B4-BE49-F238E27FC236}">
                <a16:creationId xmlns:a16="http://schemas.microsoft.com/office/drawing/2014/main" id="{4E782231-A029-D8CF-ADF1-A806F46A3EEC}"/>
              </a:ext>
            </a:extLst>
          </p:cNvPr>
          <p:cNvSpPr/>
          <p:nvPr/>
        </p:nvSpPr>
        <p:spPr>
          <a:xfrm>
            <a:off x="0" y="0"/>
            <a:ext cx="12192000" cy="6858000"/>
          </a:xfrm>
          <a:prstGeom prst="rect">
            <a:avLst/>
          </a:prstGeom>
          <a:solidFill>
            <a:schemeClr val="accent4">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NZ" sz="1800" b="0" i="0" u="none" strike="noStrike" cap="none" dirty="0">
              <a:solidFill>
                <a:schemeClr val="lt1"/>
              </a:solidFill>
              <a:latin typeface="Calibri"/>
              <a:ea typeface="Calibri"/>
              <a:cs typeface="Calibri"/>
              <a:sym typeface="Calibri"/>
            </a:endParaRPr>
          </a:p>
        </p:txBody>
      </p:sp>
      <p:sp>
        <p:nvSpPr>
          <p:cNvPr id="3" name="TextBox 2">
            <a:extLst>
              <a:ext uri="{FF2B5EF4-FFF2-40B4-BE49-F238E27FC236}">
                <a16:creationId xmlns:a16="http://schemas.microsoft.com/office/drawing/2014/main" id="{B00A4DEC-3654-EFF7-06B7-D204C5F6AEAA}"/>
              </a:ext>
            </a:extLst>
          </p:cNvPr>
          <p:cNvSpPr txBox="1"/>
          <p:nvPr/>
        </p:nvSpPr>
        <p:spPr>
          <a:xfrm>
            <a:off x="838200" y="259307"/>
            <a:ext cx="7678003" cy="1015663"/>
          </a:xfrm>
          <a:prstGeom prst="rect">
            <a:avLst/>
          </a:prstGeom>
          <a:noFill/>
        </p:spPr>
        <p:txBody>
          <a:bodyPr wrap="square" rtlCol="0">
            <a:spAutoFit/>
          </a:bodyPr>
          <a:lstStyle/>
          <a:p>
            <a:r>
              <a:rPr lang="en-NZ" sz="6000" dirty="0"/>
              <a:t>Resources</a:t>
            </a:r>
          </a:p>
        </p:txBody>
      </p:sp>
      <p:sp>
        <p:nvSpPr>
          <p:cNvPr id="5" name="Date Placeholder 4">
            <a:extLst>
              <a:ext uri="{FF2B5EF4-FFF2-40B4-BE49-F238E27FC236}">
                <a16:creationId xmlns:a16="http://schemas.microsoft.com/office/drawing/2014/main" id="{BA03022B-8F8D-3AA2-3E34-9D1BC63E7430}"/>
              </a:ext>
            </a:extLst>
          </p:cNvPr>
          <p:cNvSpPr>
            <a:spLocks noGrp="1"/>
          </p:cNvSpPr>
          <p:nvPr>
            <p:ph type="dt" sz="half" idx="10"/>
          </p:nvPr>
        </p:nvSpPr>
        <p:spPr/>
        <p:txBody>
          <a:bodyPr/>
          <a:lstStyle/>
          <a:p>
            <a:fld id="{BB2D7A40-8285-41A7-807C-3092B8520BA4}" type="datetime1">
              <a:rPr lang="en-NZ" smtClean="0"/>
              <a:t>3/09/2024</a:t>
            </a:fld>
            <a:endParaRPr lang="en-NZ"/>
          </a:p>
        </p:txBody>
      </p:sp>
      <p:sp>
        <p:nvSpPr>
          <p:cNvPr id="6" name="Footer Placeholder 5">
            <a:extLst>
              <a:ext uri="{FF2B5EF4-FFF2-40B4-BE49-F238E27FC236}">
                <a16:creationId xmlns:a16="http://schemas.microsoft.com/office/drawing/2014/main" id="{8EA602E7-6870-6902-491E-928B00329AFF}"/>
              </a:ext>
            </a:extLst>
          </p:cNvPr>
          <p:cNvSpPr>
            <a:spLocks noGrp="1"/>
          </p:cNvSpPr>
          <p:nvPr>
            <p:ph type="ftr" sz="quarter" idx="11"/>
          </p:nvPr>
        </p:nvSpPr>
        <p:spPr/>
        <p:txBody>
          <a:bodyPr/>
          <a:lstStyle/>
          <a:p>
            <a:r>
              <a:rPr lang="en-NZ" dirty="0"/>
              <a:t>Krystle Chester</a:t>
            </a:r>
          </a:p>
        </p:txBody>
      </p:sp>
      <p:sp>
        <p:nvSpPr>
          <p:cNvPr id="7" name="Slide Number Placeholder 6">
            <a:extLst>
              <a:ext uri="{FF2B5EF4-FFF2-40B4-BE49-F238E27FC236}">
                <a16:creationId xmlns:a16="http://schemas.microsoft.com/office/drawing/2014/main" id="{DA680A24-3A33-2933-ACAC-02C41816F2AA}"/>
              </a:ext>
            </a:extLst>
          </p:cNvPr>
          <p:cNvSpPr>
            <a:spLocks noGrp="1"/>
          </p:cNvSpPr>
          <p:nvPr>
            <p:ph type="sldNum" sz="quarter" idx="12"/>
          </p:nvPr>
        </p:nvSpPr>
        <p:spPr/>
        <p:txBody>
          <a:bodyPr/>
          <a:lstStyle/>
          <a:p>
            <a:fld id="{B42687D6-F75C-4D44-B25F-9582C3300809}" type="slidenum">
              <a:rPr lang="en-NZ" smtClean="0"/>
              <a:t>34</a:t>
            </a:fld>
            <a:endParaRPr lang="en-NZ"/>
          </a:p>
        </p:txBody>
      </p:sp>
      <p:sp>
        <p:nvSpPr>
          <p:cNvPr id="2" name="TextBox 1">
            <a:extLst>
              <a:ext uri="{FF2B5EF4-FFF2-40B4-BE49-F238E27FC236}">
                <a16:creationId xmlns:a16="http://schemas.microsoft.com/office/drawing/2014/main" id="{16DE1DF0-87F6-501C-C809-1EFD5A774E12}"/>
              </a:ext>
            </a:extLst>
          </p:cNvPr>
          <p:cNvSpPr txBox="1"/>
          <p:nvPr/>
        </p:nvSpPr>
        <p:spPr>
          <a:xfrm>
            <a:off x="1024759" y="1813034"/>
            <a:ext cx="10627310" cy="433965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NZ" sz="2000" b="1" dirty="0"/>
              <a:t>Dyscalculia  and numeracy related design guidance</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NZ" sz="2000" dirty="0">
                <a:hlinkClick r:id="rId3"/>
              </a:rPr>
              <a:t>https://readabilityguidelines.co.uk/grammar-points/numbers/</a:t>
            </a:r>
            <a:r>
              <a:rPr lang="en-NZ" sz="2000" dirty="0"/>
              <a:t>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NZ" sz="2000" dirty="0">
                <a:hlinkClick r:id="rId4"/>
              </a:rPr>
              <a:t>https://designnotes.blog.gov.uk/2022/11/28/designing-for-people-with-dyscalculia-and-low-numeracy/</a:t>
            </a:r>
            <a:r>
              <a:rPr lang="en-NZ" sz="2000" dirty="0"/>
              <a:t>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NZ" sz="2000" dirty="0">
                <a:hlinkClick r:id="rId5"/>
              </a:rPr>
              <a:t>https://www.digital.govt.nz/standards-and-guidance/design-and-ux/content-design-guidance/numbers/</a:t>
            </a:r>
            <a:r>
              <a:rPr lang="en-NZ" sz="2000" dirty="0"/>
              <a:t>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NZ" sz="2000" dirty="0">
                <a:hlinkClick r:id="rId6"/>
              </a:rPr>
              <a:t>https://www.stylemanual.gov.au/grammar-punctuation-and-conventions/numbers-and-measurements</a:t>
            </a:r>
            <a:r>
              <a:rPr lang="en-NZ" sz="2000" dirty="0"/>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NZ" sz="1800" dirty="0"/>
          </a:p>
          <a:p>
            <a:endParaRPr lang="en-NZ" dirty="0"/>
          </a:p>
        </p:txBody>
      </p:sp>
    </p:spTree>
    <p:extLst>
      <p:ext uri="{BB962C8B-B14F-4D97-AF65-F5344CB8AC3E}">
        <p14:creationId xmlns:p14="http://schemas.microsoft.com/office/powerpoint/2010/main" val="3711992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Google Shape;96;p2">
            <a:extLst>
              <a:ext uri="{FF2B5EF4-FFF2-40B4-BE49-F238E27FC236}">
                <a16:creationId xmlns:a16="http://schemas.microsoft.com/office/drawing/2014/main" id="{4B70666D-D926-9A97-4D5E-7BD4FD930A85}"/>
              </a:ext>
            </a:extLst>
          </p:cNvPr>
          <p:cNvSpPr/>
          <p:nvPr/>
        </p:nvSpPr>
        <p:spPr>
          <a:xfrm>
            <a:off x="0" y="-82296"/>
            <a:ext cx="12192000" cy="6858000"/>
          </a:xfrm>
          <a:prstGeom prst="rect">
            <a:avLst/>
          </a:prstGeom>
          <a:solidFill>
            <a:srgbClr val="FFCCFF">
              <a:alpha val="4980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0F7AFA5A-896E-4BE2-7BF9-BB541560F249}"/>
              </a:ext>
            </a:extLst>
          </p:cNvPr>
          <p:cNvSpPr>
            <a:spLocks noGrp="1"/>
          </p:cNvSpPr>
          <p:nvPr>
            <p:ph type="title"/>
          </p:nvPr>
        </p:nvSpPr>
        <p:spPr/>
        <p:txBody>
          <a:bodyPr>
            <a:normAutofit/>
          </a:bodyPr>
          <a:lstStyle/>
          <a:p>
            <a:r>
              <a:rPr lang="en-NZ" sz="4800" dirty="0">
                <a:solidFill>
                  <a:schemeClr val="bg2">
                    <a:lumMod val="25000"/>
                  </a:schemeClr>
                </a:solidFill>
              </a:rPr>
              <a:t>What is design?</a:t>
            </a:r>
          </a:p>
        </p:txBody>
      </p:sp>
      <p:sp>
        <p:nvSpPr>
          <p:cNvPr id="3" name="Content Placeholder 2">
            <a:extLst>
              <a:ext uri="{FF2B5EF4-FFF2-40B4-BE49-F238E27FC236}">
                <a16:creationId xmlns:a16="http://schemas.microsoft.com/office/drawing/2014/main" id="{B57ECA51-060B-7C2A-938A-8509CE442A40}"/>
              </a:ext>
            </a:extLst>
          </p:cNvPr>
          <p:cNvSpPr>
            <a:spLocks noGrp="1"/>
          </p:cNvSpPr>
          <p:nvPr>
            <p:ph idx="1"/>
          </p:nvPr>
        </p:nvSpPr>
        <p:spPr>
          <a:xfrm>
            <a:off x="838200" y="1690688"/>
            <a:ext cx="8077200" cy="4351338"/>
          </a:xfrm>
        </p:spPr>
        <p:txBody>
          <a:bodyPr/>
          <a:lstStyle/>
          <a:p>
            <a:pPr marL="0" indent="0" algn="ctr">
              <a:lnSpc>
                <a:spcPct val="150000"/>
              </a:lnSpc>
              <a:spcBef>
                <a:spcPts val="0"/>
              </a:spcBef>
              <a:buNone/>
            </a:pPr>
            <a:endParaRPr lang="en-NZ" sz="2000" dirty="0"/>
          </a:p>
          <a:p>
            <a:pPr marL="0" indent="0">
              <a:lnSpc>
                <a:spcPct val="150000"/>
              </a:lnSpc>
              <a:spcBef>
                <a:spcPts val="0"/>
              </a:spcBef>
              <a:buNone/>
            </a:pPr>
            <a:r>
              <a:rPr lang="en-NZ" sz="2000" dirty="0">
                <a:solidFill>
                  <a:schemeClr val="bg2">
                    <a:lumMod val="25000"/>
                  </a:schemeClr>
                </a:solidFill>
              </a:rPr>
              <a:t>“Design is a discipline of study and practice focused on the interaction between a person — a ‘user’— and the man-made environment, taking into account aesthetic, functional, contextual, cultural and societal considerations.”</a:t>
            </a:r>
          </a:p>
          <a:p>
            <a:pPr algn="ctr"/>
            <a:endParaRPr lang="en-NZ" dirty="0">
              <a:solidFill>
                <a:schemeClr val="bg2">
                  <a:lumMod val="25000"/>
                </a:schemeClr>
              </a:solidFill>
            </a:endParaRPr>
          </a:p>
          <a:p>
            <a:endParaRPr lang="en-NZ" dirty="0"/>
          </a:p>
        </p:txBody>
      </p:sp>
    </p:spTree>
    <p:extLst>
      <p:ext uri="{BB962C8B-B14F-4D97-AF65-F5344CB8AC3E}">
        <p14:creationId xmlns:p14="http://schemas.microsoft.com/office/powerpoint/2010/main" val="216595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Google Shape;96;p2">
            <a:extLst>
              <a:ext uri="{FF2B5EF4-FFF2-40B4-BE49-F238E27FC236}">
                <a16:creationId xmlns:a16="http://schemas.microsoft.com/office/drawing/2014/main" id="{4B70666D-D926-9A97-4D5E-7BD4FD930A85}"/>
              </a:ext>
            </a:extLst>
          </p:cNvPr>
          <p:cNvSpPr/>
          <p:nvPr/>
        </p:nvSpPr>
        <p:spPr>
          <a:xfrm>
            <a:off x="1" y="0"/>
            <a:ext cx="12192000" cy="6858000"/>
          </a:xfrm>
          <a:prstGeom prst="rect">
            <a:avLst/>
          </a:prstGeom>
          <a:solidFill>
            <a:srgbClr val="FFCCFF">
              <a:alpha val="5019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0F7AFA5A-896E-4BE2-7BF9-BB541560F249}"/>
              </a:ext>
            </a:extLst>
          </p:cNvPr>
          <p:cNvSpPr>
            <a:spLocks noGrp="1"/>
          </p:cNvSpPr>
          <p:nvPr>
            <p:ph type="title"/>
          </p:nvPr>
        </p:nvSpPr>
        <p:spPr/>
        <p:txBody>
          <a:bodyPr/>
          <a:lstStyle/>
          <a:p>
            <a:r>
              <a:rPr lang="en-NZ" dirty="0"/>
              <a:t>What is design?</a:t>
            </a:r>
          </a:p>
        </p:txBody>
      </p:sp>
      <p:sp>
        <p:nvSpPr>
          <p:cNvPr id="3" name="Content Placeholder 2">
            <a:extLst>
              <a:ext uri="{FF2B5EF4-FFF2-40B4-BE49-F238E27FC236}">
                <a16:creationId xmlns:a16="http://schemas.microsoft.com/office/drawing/2014/main" id="{B57ECA51-060B-7C2A-938A-8509CE442A40}"/>
              </a:ext>
            </a:extLst>
          </p:cNvPr>
          <p:cNvSpPr>
            <a:spLocks noGrp="1"/>
          </p:cNvSpPr>
          <p:nvPr>
            <p:ph idx="1"/>
          </p:nvPr>
        </p:nvSpPr>
        <p:spPr/>
        <p:txBody>
          <a:bodyPr/>
          <a:lstStyle/>
          <a:p>
            <a:pPr algn="ctr"/>
            <a:endParaRPr lang="en-NZ" sz="2000" dirty="0"/>
          </a:p>
          <a:p>
            <a:pPr marL="0" indent="0">
              <a:buNone/>
            </a:pPr>
            <a:r>
              <a:rPr lang="en-NZ" sz="2000" dirty="0"/>
              <a:t>“The basic definition of the word ‘design’ is simply to plan something in advance.”</a:t>
            </a:r>
          </a:p>
          <a:p>
            <a:endParaRPr lang="en-NZ" dirty="0"/>
          </a:p>
          <a:p>
            <a:pPr marL="0" indent="0">
              <a:buNone/>
            </a:pPr>
            <a:endParaRPr lang="en-NZ" dirty="0"/>
          </a:p>
          <a:p>
            <a:endParaRPr lang="en-NZ" dirty="0"/>
          </a:p>
        </p:txBody>
      </p:sp>
    </p:spTree>
    <p:extLst>
      <p:ext uri="{BB962C8B-B14F-4D97-AF65-F5344CB8AC3E}">
        <p14:creationId xmlns:p14="http://schemas.microsoft.com/office/powerpoint/2010/main" val="1981568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Google Shape;96;p2">
            <a:extLst>
              <a:ext uri="{FF2B5EF4-FFF2-40B4-BE49-F238E27FC236}">
                <a16:creationId xmlns:a16="http://schemas.microsoft.com/office/drawing/2014/main" id="{4B70666D-D926-9A97-4D5E-7BD4FD930A85}"/>
              </a:ext>
            </a:extLst>
          </p:cNvPr>
          <p:cNvSpPr/>
          <p:nvPr/>
        </p:nvSpPr>
        <p:spPr>
          <a:xfrm>
            <a:off x="1" y="0"/>
            <a:ext cx="12192000" cy="6858000"/>
          </a:xfrm>
          <a:prstGeom prst="rect">
            <a:avLst/>
          </a:prstGeom>
          <a:solidFill>
            <a:srgbClr val="FFCCFF">
              <a:alpha val="5019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0F7AFA5A-896E-4BE2-7BF9-BB541560F249}"/>
              </a:ext>
            </a:extLst>
          </p:cNvPr>
          <p:cNvSpPr>
            <a:spLocks noGrp="1"/>
          </p:cNvSpPr>
          <p:nvPr>
            <p:ph type="title"/>
          </p:nvPr>
        </p:nvSpPr>
        <p:spPr/>
        <p:txBody>
          <a:bodyPr>
            <a:normAutofit/>
          </a:bodyPr>
          <a:lstStyle/>
          <a:p>
            <a:r>
              <a:rPr lang="en-NZ" sz="4800" b="1" dirty="0">
                <a:solidFill>
                  <a:schemeClr val="bg2">
                    <a:lumMod val="25000"/>
                  </a:schemeClr>
                </a:solidFill>
              </a:rPr>
              <a:t>What is design?</a:t>
            </a:r>
          </a:p>
        </p:txBody>
      </p:sp>
      <p:sp>
        <p:nvSpPr>
          <p:cNvPr id="3" name="Content Placeholder 2">
            <a:extLst>
              <a:ext uri="{FF2B5EF4-FFF2-40B4-BE49-F238E27FC236}">
                <a16:creationId xmlns:a16="http://schemas.microsoft.com/office/drawing/2014/main" id="{B57ECA51-060B-7C2A-938A-8509CE442A40}"/>
              </a:ext>
            </a:extLst>
          </p:cNvPr>
          <p:cNvSpPr>
            <a:spLocks noGrp="1"/>
          </p:cNvSpPr>
          <p:nvPr>
            <p:ph idx="1"/>
          </p:nvPr>
        </p:nvSpPr>
        <p:spPr>
          <a:xfrm>
            <a:off x="851210" y="1571592"/>
            <a:ext cx="10515600" cy="4351338"/>
          </a:xfrm>
        </p:spPr>
        <p:txBody>
          <a:bodyPr/>
          <a:lstStyle/>
          <a:p>
            <a:pPr algn="ctr"/>
            <a:endParaRPr lang="en-NZ" sz="2000" dirty="0"/>
          </a:p>
          <a:p>
            <a:pPr marL="0" indent="0">
              <a:lnSpc>
                <a:spcPct val="150000"/>
              </a:lnSpc>
              <a:spcBef>
                <a:spcPts val="0"/>
              </a:spcBef>
              <a:buNone/>
            </a:pPr>
            <a:r>
              <a:rPr lang="en-NZ" sz="2000" dirty="0">
                <a:solidFill>
                  <a:schemeClr val="bg2">
                    <a:lumMod val="25000"/>
                  </a:schemeClr>
                </a:solidFill>
              </a:rPr>
              <a:t>“The basic definition of the word ‘design’ is simply to plan something in advance.”</a:t>
            </a:r>
          </a:p>
          <a:p>
            <a:pPr>
              <a:lnSpc>
                <a:spcPct val="150000"/>
              </a:lnSpc>
              <a:spcBef>
                <a:spcPts val="0"/>
              </a:spcBef>
            </a:pPr>
            <a:endParaRPr lang="en-NZ" dirty="0">
              <a:solidFill>
                <a:schemeClr val="bg2">
                  <a:lumMod val="25000"/>
                </a:schemeClr>
              </a:solidFill>
            </a:endParaRPr>
          </a:p>
          <a:p>
            <a:pPr marL="0" indent="0">
              <a:lnSpc>
                <a:spcPct val="150000"/>
              </a:lnSpc>
              <a:spcBef>
                <a:spcPts val="0"/>
              </a:spcBef>
              <a:buNone/>
            </a:pPr>
            <a:endParaRPr lang="en-NZ" dirty="0">
              <a:solidFill>
                <a:schemeClr val="bg2">
                  <a:lumMod val="25000"/>
                </a:schemeClr>
              </a:solidFill>
            </a:endParaRPr>
          </a:p>
          <a:p>
            <a:endParaRPr lang="en-NZ" dirty="0"/>
          </a:p>
        </p:txBody>
      </p:sp>
      <p:pic>
        <p:nvPicPr>
          <p:cNvPr id="1028" name="Picture 4" descr="This shows the key stages of Design Thinking: empathise, define, ideate, prototype and test">
            <a:extLst>
              <a:ext uri="{FF2B5EF4-FFF2-40B4-BE49-F238E27FC236}">
                <a16:creationId xmlns:a16="http://schemas.microsoft.com/office/drawing/2014/main" id="{E44A8AD2-F5D8-713E-4DF3-9375B276C9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661" b="26974"/>
          <a:stretch/>
        </p:blipFill>
        <p:spPr bwMode="auto">
          <a:xfrm>
            <a:off x="825190" y="3144308"/>
            <a:ext cx="9811838" cy="244893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982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Google Shape;96;p2">
            <a:extLst>
              <a:ext uri="{FF2B5EF4-FFF2-40B4-BE49-F238E27FC236}">
                <a16:creationId xmlns:a16="http://schemas.microsoft.com/office/drawing/2014/main" id="{4B70666D-D926-9A97-4D5E-7BD4FD930A85}"/>
              </a:ext>
            </a:extLst>
          </p:cNvPr>
          <p:cNvSpPr/>
          <p:nvPr/>
        </p:nvSpPr>
        <p:spPr>
          <a:xfrm>
            <a:off x="0" y="0"/>
            <a:ext cx="12192000" cy="6858000"/>
          </a:xfrm>
          <a:prstGeom prst="rect">
            <a:avLst/>
          </a:prstGeom>
          <a:solidFill>
            <a:srgbClr val="FFCCFF">
              <a:alpha val="5019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0F7AFA5A-896E-4BE2-7BF9-BB541560F249}"/>
              </a:ext>
            </a:extLst>
          </p:cNvPr>
          <p:cNvSpPr>
            <a:spLocks noGrp="1"/>
          </p:cNvSpPr>
          <p:nvPr>
            <p:ph type="title"/>
          </p:nvPr>
        </p:nvSpPr>
        <p:spPr>
          <a:xfrm>
            <a:off x="838200" y="495299"/>
            <a:ext cx="10515600" cy="1325563"/>
          </a:xfrm>
        </p:spPr>
        <p:txBody>
          <a:bodyPr>
            <a:noAutofit/>
          </a:bodyPr>
          <a:lstStyle/>
          <a:p>
            <a:r>
              <a:rPr lang="en-NZ" sz="4800" b="1" dirty="0">
                <a:solidFill>
                  <a:schemeClr val="bg2">
                    <a:lumMod val="25000"/>
                  </a:schemeClr>
                </a:solidFill>
              </a:rPr>
              <a:t>Design components and considerations</a:t>
            </a:r>
          </a:p>
        </p:txBody>
      </p:sp>
      <p:sp>
        <p:nvSpPr>
          <p:cNvPr id="3" name="Content Placeholder 2">
            <a:extLst>
              <a:ext uri="{FF2B5EF4-FFF2-40B4-BE49-F238E27FC236}">
                <a16:creationId xmlns:a16="http://schemas.microsoft.com/office/drawing/2014/main" id="{B57ECA51-060B-7C2A-938A-8509CE442A40}"/>
              </a:ext>
            </a:extLst>
          </p:cNvPr>
          <p:cNvSpPr>
            <a:spLocks noGrp="1"/>
          </p:cNvSpPr>
          <p:nvPr>
            <p:ph idx="1"/>
          </p:nvPr>
        </p:nvSpPr>
        <p:spPr>
          <a:xfrm>
            <a:off x="838200" y="1690688"/>
            <a:ext cx="8622323" cy="4351338"/>
          </a:xfrm>
        </p:spPr>
        <p:txBody>
          <a:bodyPr>
            <a:normAutofit lnSpcReduction="10000"/>
          </a:bodyPr>
          <a:lstStyle/>
          <a:p>
            <a:endParaRPr lang="en-NZ" dirty="0"/>
          </a:p>
          <a:p>
            <a:pPr>
              <a:lnSpc>
                <a:spcPct val="150000"/>
              </a:lnSpc>
              <a:spcBef>
                <a:spcPts val="0"/>
              </a:spcBef>
            </a:pPr>
            <a:r>
              <a:rPr lang="en-NZ" sz="2000" dirty="0">
                <a:solidFill>
                  <a:schemeClr val="bg2">
                    <a:lumMod val="25000"/>
                  </a:schemeClr>
                </a:solidFill>
              </a:rPr>
              <a:t>Content – what is said and how it is said</a:t>
            </a:r>
          </a:p>
          <a:p>
            <a:pPr>
              <a:lnSpc>
                <a:spcPct val="150000"/>
              </a:lnSpc>
              <a:spcBef>
                <a:spcPts val="0"/>
              </a:spcBef>
            </a:pPr>
            <a:r>
              <a:rPr lang="en-NZ" sz="2000" dirty="0">
                <a:solidFill>
                  <a:schemeClr val="bg2">
                    <a:lumMod val="25000"/>
                  </a:schemeClr>
                </a:solidFill>
              </a:rPr>
              <a:t>Visual communication – how it looks, how things are communicated without words, colour, images, icons, graphs, infographics</a:t>
            </a:r>
          </a:p>
          <a:p>
            <a:pPr>
              <a:lnSpc>
                <a:spcPct val="150000"/>
              </a:lnSpc>
              <a:spcBef>
                <a:spcPts val="0"/>
              </a:spcBef>
            </a:pPr>
            <a:r>
              <a:rPr lang="en-NZ" sz="2000" dirty="0">
                <a:solidFill>
                  <a:schemeClr val="bg2">
                    <a:lumMod val="25000"/>
                  </a:schemeClr>
                </a:solidFill>
              </a:rPr>
              <a:t>Lay out / structure – use of space, headings, lists, order</a:t>
            </a:r>
          </a:p>
          <a:p>
            <a:pPr>
              <a:lnSpc>
                <a:spcPct val="150000"/>
              </a:lnSpc>
              <a:spcBef>
                <a:spcPts val="0"/>
              </a:spcBef>
            </a:pPr>
            <a:r>
              <a:rPr lang="en-NZ" sz="2000" dirty="0">
                <a:solidFill>
                  <a:schemeClr val="bg2">
                    <a:lumMod val="25000"/>
                  </a:schemeClr>
                </a:solidFill>
              </a:rPr>
              <a:t>Format – video, audio, print, web, PDF, Word</a:t>
            </a:r>
          </a:p>
          <a:p>
            <a:pPr>
              <a:lnSpc>
                <a:spcPct val="150000"/>
              </a:lnSpc>
              <a:spcBef>
                <a:spcPts val="0"/>
              </a:spcBef>
            </a:pPr>
            <a:r>
              <a:rPr lang="en-NZ" sz="2000" dirty="0">
                <a:solidFill>
                  <a:schemeClr val="bg2">
                    <a:lumMod val="25000"/>
                  </a:schemeClr>
                </a:solidFill>
              </a:rPr>
              <a:t>Typography – font style, font size, spacing between characters, character size, character differentiation </a:t>
            </a:r>
          </a:p>
          <a:p>
            <a:pPr>
              <a:lnSpc>
                <a:spcPct val="150000"/>
              </a:lnSpc>
              <a:spcBef>
                <a:spcPts val="0"/>
              </a:spcBef>
            </a:pPr>
            <a:r>
              <a:rPr lang="en-NZ" sz="2000" dirty="0">
                <a:solidFill>
                  <a:schemeClr val="bg2">
                    <a:lumMod val="25000"/>
                  </a:schemeClr>
                </a:solidFill>
              </a:rPr>
              <a:t>Findability/searchability – use of key words, web placement, distribution of product</a:t>
            </a:r>
          </a:p>
          <a:p>
            <a:pPr>
              <a:lnSpc>
                <a:spcPct val="150000"/>
              </a:lnSpc>
              <a:spcBef>
                <a:spcPts val="0"/>
              </a:spcBef>
            </a:pPr>
            <a:endParaRPr lang="en-NZ" sz="2000" dirty="0">
              <a:solidFill>
                <a:schemeClr val="bg2">
                  <a:lumMod val="25000"/>
                </a:schemeClr>
              </a:solidFill>
            </a:endParaRPr>
          </a:p>
          <a:p>
            <a:pPr marL="0" indent="0" algn="ctr">
              <a:buNone/>
            </a:pPr>
            <a:endParaRPr lang="en-NZ" dirty="0"/>
          </a:p>
        </p:txBody>
      </p:sp>
    </p:spTree>
    <p:extLst>
      <p:ext uri="{BB962C8B-B14F-4D97-AF65-F5344CB8AC3E}">
        <p14:creationId xmlns:p14="http://schemas.microsoft.com/office/powerpoint/2010/main" val="337341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5;p3">
            <a:extLst>
              <a:ext uri="{FF2B5EF4-FFF2-40B4-BE49-F238E27FC236}">
                <a16:creationId xmlns:a16="http://schemas.microsoft.com/office/drawing/2014/main" id="{095C552D-5B8B-4104-DB4E-8115AE7A03BB}"/>
              </a:ext>
            </a:extLst>
          </p:cNvPr>
          <p:cNvSpPr/>
          <p:nvPr/>
        </p:nvSpPr>
        <p:spPr>
          <a:xfrm>
            <a:off x="0" y="0"/>
            <a:ext cx="12192000" cy="6858000"/>
          </a:xfrm>
          <a:prstGeom prst="rect">
            <a:avLst/>
          </a:prstGeom>
          <a:solidFill>
            <a:srgbClr val="FFCC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NZ" sz="1800" b="0" i="0" u="none" strike="noStrike" cap="none" dirty="0">
              <a:solidFill>
                <a:schemeClr val="lt1"/>
              </a:solidFill>
              <a:latin typeface="Calibri"/>
              <a:ea typeface="Calibri"/>
              <a:cs typeface="Calibri"/>
              <a:sym typeface="Calibri"/>
            </a:endParaRPr>
          </a:p>
        </p:txBody>
      </p:sp>
      <p:sp>
        <p:nvSpPr>
          <p:cNvPr id="3" name="Content Placeholder 2">
            <a:extLst>
              <a:ext uri="{FF2B5EF4-FFF2-40B4-BE49-F238E27FC236}">
                <a16:creationId xmlns:a16="http://schemas.microsoft.com/office/drawing/2014/main" id="{B57ECA51-060B-7C2A-938A-8509CE442A40}"/>
              </a:ext>
            </a:extLst>
          </p:cNvPr>
          <p:cNvSpPr>
            <a:spLocks noGrp="1"/>
          </p:cNvSpPr>
          <p:nvPr>
            <p:ph idx="1"/>
          </p:nvPr>
        </p:nvSpPr>
        <p:spPr>
          <a:xfrm>
            <a:off x="838200" y="-527209"/>
            <a:ext cx="10515600" cy="3589020"/>
          </a:xfrm>
        </p:spPr>
        <p:txBody>
          <a:bodyPr>
            <a:noAutofit/>
          </a:bodyPr>
          <a:lstStyle/>
          <a:p>
            <a:pPr marL="0" indent="0" algn="ctr">
              <a:spcBef>
                <a:spcPts val="0"/>
              </a:spcBef>
              <a:buNone/>
            </a:pPr>
            <a:endParaRPr lang="en-NZ" sz="4800" b="1" dirty="0">
              <a:latin typeface="+mj-lt"/>
            </a:endParaRPr>
          </a:p>
          <a:p>
            <a:pPr marL="0" indent="0" algn="ctr">
              <a:spcBef>
                <a:spcPts val="0"/>
              </a:spcBef>
              <a:buNone/>
            </a:pPr>
            <a:endParaRPr lang="en-NZ" sz="4800" b="1" dirty="0">
              <a:latin typeface="+mj-lt"/>
            </a:endParaRPr>
          </a:p>
          <a:p>
            <a:pPr marL="0" indent="0">
              <a:lnSpc>
                <a:spcPct val="150000"/>
              </a:lnSpc>
              <a:spcBef>
                <a:spcPts val="0"/>
              </a:spcBef>
              <a:buNone/>
            </a:pPr>
            <a:r>
              <a:rPr lang="en-NZ" sz="4800" b="1" dirty="0">
                <a:solidFill>
                  <a:schemeClr val="bg2">
                    <a:lumMod val="25000"/>
                  </a:schemeClr>
                </a:solidFill>
                <a:latin typeface="+mj-lt"/>
              </a:rPr>
              <a:t>Design is part of everyone’s job</a:t>
            </a:r>
          </a:p>
          <a:p>
            <a:pPr marL="0" algn="ctr">
              <a:lnSpc>
                <a:spcPct val="150000"/>
              </a:lnSpc>
              <a:spcBef>
                <a:spcPts val="0"/>
              </a:spcBef>
            </a:pPr>
            <a:endParaRPr lang="en-NZ" sz="4800" b="1" dirty="0">
              <a:solidFill>
                <a:schemeClr val="bg2">
                  <a:lumMod val="25000"/>
                </a:schemeClr>
              </a:solidFill>
              <a:latin typeface="+mj-lt"/>
            </a:endParaRPr>
          </a:p>
          <a:p>
            <a:pPr marL="0" algn="ctr">
              <a:lnSpc>
                <a:spcPct val="150000"/>
              </a:lnSpc>
              <a:spcBef>
                <a:spcPts val="0"/>
              </a:spcBef>
            </a:pPr>
            <a:endParaRPr lang="en-NZ" sz="4800" b="1" dirty="0">
              <a:solidFill>
                <a:schemeClr val="bg2">
                  <a:lumMod val="25000"/>
                </a:schemeClr>
              </a:solidFill>
              <a:latin typeface="+mj-lt"/>
            </a:endParaRPr>
          </a:p>
          <a:p>
            <a:pPr marL="0" algn="ctr">
              <a:lnSpc>
                <a:spcPct val="150000"/>
              </a:lnSpc>
              <a:spcBef>
                <a:spcPts val="0"/>
              </a:spcBef>
            </a:pPr>
            <a:endParaRPr lang="en-NZ" sz="4800" b="1" dirty="0">
              <a:solidFill>
                <a:schemeClr val="bg2">
                  <a:lumMod val="25000"/>
                </a:schemeClr>
              </a:solidFill>
              <a:latin typeface="+mj-lt"/>
            </a:endParaRPr>
          </a:p>
          <a:p>
            <a:pPr marL="0" algn="ctr">
              <a:spcBef>
                <a:spcPts val="0"/>
              </a:spcBef>
            </a:pPr>
            <a:endParaRPr lang="en-NZ" sz="4800" b="1" dirty="0">
              <a:solidFill>
                <a:schemeClr val="bg2">
                  <a:lumMod val="25000"/>
                </a:schemeClr>
              </a:solidFill>
              <a:latin typeface="+mj-lt"/>
            </a:endParaRPr>
          </a:p>
          <a:p>
            <a:pPr marL="0" algn="ctr">
              <a:spcBef>
                <a:spcPts val="0"/>
              </a:spcBef>
            </a:pPr>
            <a:endParaRPr lang="en-NZ" sz="4800" b="1" dirty="0">
              <a:latin typeface="+mj-lt"/>
            </a:endParaRPr>
          </a:p>
        </p:txBody>
      </p:sp>
      <p:pic>
        <p:nvPicPr>
          <p:cNvPr id="2" name="Picture 2" descr="Three people standing and sitting around a laptop on a desk">
            <a:extLst>
              <a:ext uri="{FF2B5EF4-FFF2-40B4-BE49-F238E27FC236}">
                <a16:creationId xmlns:a16="http://schemas.microsoft.com/office/drawing/2014/main" id="{A2867267-80FA-35C8-6EFC-EEA5A4C74F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318" y="2393925"/>
            <a:ext cx="5962650" cy="39719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901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9999">
            <a:alpha val="65000"/>
          </a:srgbClr>
        </a:solidFill>
        <a:effectLst/>
      </p:bgPr>
    </p:bg>
    <p:spTree>
      <p:nvGrpSpPr>
        <p:cNvPr id="1" name=""/>
        <p:cNvGrpSpPr/>
        <p:nvPr/>
      </p:nvGrpSpPr>
      <p:grpSpPr>
        <a:xfrm>
          <a:off x="0" y="0"/>
          <a:ext cx="0" cy="0"/>
          <a:chOff x="0" y="0"/>
          <a:chExt cx="0" cy="0"/>
        </a:xfrm>
      </p:grpSpPr>
      <p:sp>
        <p:nvSpPr>
          <p:cNvPr id="2" name="Google Shape;96;p2">
            <a:extLst>
              <a:ext uri="{FF2B5EF4-FFF2-40B4-BE49-F238E27FC236}">
                <a16:creationId xmlns:a16="http://schemas.microsoft.com/office/drawing/2014/main" id="{1553E21C-8DA1-018D-A3DB-E611FB1EA8FC}"/>
              </a:ext>
            </a:extLst>
          </p:cNvPr>
          <p:cNvSpPr/>
          <p:nvPr/>
        </p:nvSpPr>
        <p:spPr>
          <a:xfrm>
            <a:off x="0" y="0"/>
            <a:ext cx="12192000" cy="6858000"/>
          </a:xfrm>
          <a:prstGeom prst="rect">
            <a:avLst/>
          </a:prstGeom>
          <a:solidFill>
            <a:srgbClr val="FFCC99">
              <a:alpha val="15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 name="Content Placeholder 2">
            <a:extLst>
              <a:ext uri="{FF2B5EF4-FFF2-40B4-BE49-F238E27FC236}">
                <a16:creationId xmlns:a16="http://schemas.microsoft.com/office/drawing/2014/main" id="{B57ECA51-060B-7C2A-938A-8509CE442A40}"/>
              </a:ext>
            </a:extLst>
          </p:cNvPr>
          <p:cNvSpPr>
            <a:spLocks noGrp="1"/>
          </p:cNvSpPr>
          <p:nvPr>
            <p:ph idx="1"/>
          </p:nvPr>
        </p:nvSpPr>
        <p:spPr>
          <a:xfrm>
            <a:off x="838200" y="1343818"/>
            <a:ext cx="8464062" cy="4351338"/>
          </a:xfrm>
        </p:spPr>
        <p:txBody>
          <a:bodyPr>
            <a:normAutofit/>
          </a:bodyPr>
          <a:lstStyle/>
          <a:p>
            <a:pPr marL="0" indent="0" algn="ctr">
              <a:buNone/>
            </a:pPr>
            <a:endParaRPr lang="en-NZ" sz="4400" dirty="0"/>
          </a:p>
          <a:p>
            <a:pPr>
              <a:lnSpc>
                <a:spcPct val="150000"/>
              </a:lnSpc>
              <a:spcBef>
                <a:spcPts val="0"/>
              </a:spcBef>
            </a:pPr>
            <a:r>
              <a:rPr lang="en-NZ" sz="2000" dirty="0">
                <a:solidFill>
                  <a:schemeClr val="bg2">
                    <a:lumMod val="25000"/>
                  </a:schemeClr>
                </a:solidFill>
              </a:rPr>
              <a:t>Videos, posters, booklets, web pages to explain food safety rules to businesses</a:t>
            </a:r>
          </a:p>
          <a:p>
            <a:pPr>
              <a:lnSpc>
                <a:spcPct val="150000"/>
              </a:lnSpc>
              <a:spcBef>
                <a:spcPts val="0"/>
              </a:spcBef>
            </a:pPr>
            <a:r>
              <a:rPr lang="en-NZ" sz="2000" dirty="0">
                <a:solidFill>
                  <a:schemeClr val="bg2">
                    <a:lumMod val="25000"/>
                  </a:schemeClr>
                </a:solidFill>
              </a:rPr>
              <a:t>Support and education for verifiers and RAs – for example, Food Safety Academy, other guidance and training materials</a:t>
            </a:r>
          </a:p>
          <a:p>
            <a:pPr>
              <a:lnSpc>
                <a:spcPct val="150000"/>
              </a:lnSpc>
              <a:spcBef>
                <a:spcPts val="0"/>
              </a:spcBef>
            </a:pPr>
            <a:r>
              <a:rPr lang="en-NZ" sz="2000" dirty="0">
                <a:solidFill>
                  <a:schemeClr val="bg2">
                    <a:lumMod val="25000"/>
                  </a:schemeClr>
                </a:solidFill>
              </a:rPr>
              <a:t>Processes – remote verifications, remote checks, school kitchen verifications, verifier recognition and professional development</a:t>
            </a:r>
          </a:p>
          <a:p>
            <a:endParaRPr lang="en-NZ" dirty="0"/>
          </a:p>
        </p:txBody>
      </p:sp>
      <p:sp>
        <p:nvSpPr>
          <p:cNvPr id="4" name="Title 1">
            <a:extLst>
              <a:ext uri="{FF2B5EF4-FFF2-40B4-BE49-F238E27FC236}">
                <a16:creationId xmlns:a16="http://schemas.microsoft.com/office/drawing/2014/main" id="{2104A807-2278-2A72-F21D-81FB760F37DC}"/>
              </a:ext>
            </a:extLst>
          </p:cNvPr>
          <p:cNvSpPr>
            <a:spLocks noGrp="1"/>
          </p:cNvSpPr>
          <p:nvPr>
            <p:ph type="title"/>
          </p:nvPr>
        </p:nvSpPr>
        <p:spPr>
          <a:xfrm>
            <a:off x="762000" y="681037"/>
            <a:ext cx="10515600" cy="1325563"/>
          </a:xfrm>
        </p:spPr>
        <p:txBody>
          <a:bodyPr>
            <a:noAutofit/>
          </a:bodyPr>
          <a:lstStyle/>
          <a:p>
            <a:r>
              <a:rPr lang="en-NZ" sz="4800" b="1" dirty="0">
                <a:solidFill>
                  <a:schemeClr val="bg2">
                    <a:lumMod val="25000"/>
                  </a:schemeClr>
                </a:solidFill>
              </a:rPr>
              <a:t>What have we designed at Food Safety?</a:t>
            </a:r>
          </a:p>
        </p:txBody>
      </p:sp>
    </p:spTree>
    <p:extLst>
      <p:ext uri="{BB962C8B-B14F-4D97-AF65-F5344CB8AC3E}">
        <p14:creationId xmlns:p14="http://schemas.microsoft.com/office/powerpoint/2010/main" val="4290547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1954</TotalTime>
  <Words>3593</Words>
  <Application>Microsoft Office PowerPoint</Application>
  <PresentationFormat>Widescreen</PresentationFormat>
  <Paragraphs>385</Paragraphs>
  <Slides>34</Slides>
  <Notes>33</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34</vt:i4>
      </vt:variant>
    </vt:vector>
  </HeadingPairs>
  <TitlesOfParts>
    <vt:vector size="54" baseType="lpstr">
      <vt:lpstr>__Roboto_ba6641</vt:lpstr>
      <vt:lpstr>aktiv-grotesk</vt:lpstr>
      <vt:lpstr>Arial</vt:lpstr>
      <vt:lpstr>Calibri</vt:lpstr>
      <vt:lpstr>Calibri Light</vt:lpstr>
      <vt:lpstr>Courier New</vt:lpstr>
      <vt:lpstr>Euclid Circular B</vt:lpstr>
      <vt:lpstr>Fira Sans</vt:lpstr>
      <vt:lpstr>GDS Transport</vt:lpstr>
      <vt:lpstr>Lato</vt:lpstr>
      <vt:lpstr>Source Sans Pro</vt:lpstr>
      <vt:lpstr>Source Sans Pro Light</vt:lpstr>
      <vt:lpstr>Source Sans Pro SemiBold</vt:lpstr>
      <vt:lpstr>var(--heading-font-font-family)</vt:lpstr>
      <vt:lpstr>Office Theme</vt:lpstr>
      <vt:lpstr>Office Theme</vt:lpstr>
      <vt:lpstr>Office Theme</vt:lpstr>
      <vt:lpstr>Office Theme</vt:lpstr>
      <vt:lpstr>Office Theme</vt:lpstr>
      <vt:lpstr>Office Theme</vt:lpstr>
      <vt:lpstr>Nau mai (welcome)  to the ‘What on Earth is Design’ drop-in: Designing for neurodiversity part 3, dyscalculia</vt:lpstr>
      <vt:lpstr>PowerPoint Presentation</vt:lpstr>
      <vt:lpstr>PowerPoint Presentation</vt:lpstr>
      <vt:lpstr>What is design?</vt:lpstr>
      <vt:lpstr>What is design?</vt:lpstr>
      <vt:lpstr>What is design?</vt:lpstr>
      <vt:lpstr>Design components and considerations</vt:lpstr>
      <vt:lpstr>PowerPoint Presentation</vt:lpstr>
      <vt:lpstr>What have we designed at Food Safety?</vt:lpstr>
      <vt:lpstr>Cooking livers safely</vt:lpstr>
      <vt:lpstr>Kitchen culture guidance</vt:lpstr>
      <vt:lpstr>Recall guidance video</vt:lpstr>
      <vt:lpstr>What does neurodivergent mean?</vt:lpstr>
      <vt:lpstr>Types of neurodivergent conditions</vt:lpstr>
      <vt:lpstr>Today I will focus on dyscalculia</vt:lpstr>
      <vt:lpstr>What is dyscalculia?</vt:lpstr>
      <vt:lpstr>PowerPoint Presentation</vt:lpstr>
      <vt:lpstr>What is dyscalculia?</vt:lpstr>
      <vt:lpstr>What is dyscalculia?</vt:lpstr>
      <vt:lpstr> Choose a typeface characters look distinct  </vt:lpstr>
      <vt:lpstr> Leave space around numbers</vt:lpstr>
      <vt:lpstr>Round up numbers and remove unnecessary content </vt:lpstr>
      <vt:lpstr>  About 1 in 5 NZ adults have low numeracy. In the UK 1 in 5 adults don’t know how to do fractions or percentages.   Fractions are especially difficult for people with dyscalculia  Instead of using percentages or fractions, try to use statements like 1 in 7 people instead of 14.4% of people or 1/7 of people.      </vt:lpstr>
      <vt:lpstr>Explain what numbers mean</vt:lpstr>
      <vt:lpstr>Bad examples of graphs</vt:lpstr>
      <vt:lpstr>Bad examples of graphs</vt:lpstr>
      <vt:lpstr>Do user research</vt:lpstr>
      <vt:lpstr>What’s next?</vt:lpstr>
      <vt:lpstr>How did you feel about this talk? </vt:lpstr>
      <vt:lpstr>PowerPoint Presentation</vt:lpstr>
      <vt:lpstr>PowerPoint Presentation</vt:lpstr>
      <vt:lpstr>Thank you for coming along!   Any pātai (questions)? </vt:lpstr>
      <vt:lpstr>PowerPoint Presentation</vt:lpstr>
      <vt:lpstr>PowerPoint Presentation</vt:lpstr>
    </vt:vector>
  </TitlesOfParts>
  <Company>Ministry for Primary Industries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Enhancing accessibility</dc:title>
  <dc:creator>Krystle Chester</dc:creator>
  <cp:lastModifiedBy>Krystle Chester</cp:lastModifiedBy>
  <cp:revision>46</cp:revision>
  <dcterms:created xsi:type="dcterms:W3CDTF">2024-07-10T04:28:21Z</dcterms:created>
  <dcterms:modified xsi:type="dcterms:W3CDTF">2024-09-02T22:13:22Z</dcterms:modified>
</cp:coreProperties>
</file>