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48" r:id="rId2"/>
  </p:sldMasterIdLst>
  <p:notesMasterIdLst>
    <p:notesMasterId r:id="rId19"/>
  </p:notesMasterIdLst>
  <p:sldIdLst>
    <p:sldId id="261" r:id="rId3"/>
    <p:sldId id="274" r:id="rId4"/>
    <p:sldId id="262" r:id="rId5"/>
    <p:sldId id="263" r:id="rId6"/>
    <p:sldId id="268" r:id="rId7"/>
    <p:sldId id="267" r:id="rId8"/>
    <p:sldId id="269" r:id="rId9"/>
    <p:sldId id="275" r:id="rId10"/>
    <p:sldId id="276" r:id="rId11"/>
    <p:sldId id="278" r:id="rId12"/>
    <p:sldId id="277" r:id="rId13"/>
    <p:sldId id="279" r:id="rId14"/>
    <p:sldId id="280" r:id="rId15"/>
    <p:sldId id="266" r:id="rId16"/>
    <p:sldId id="265" r:id="rId17"/>
    <p:sldId id="26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1614" autoAdjust="0"/>
  </p:normalViewPr>
  <p:slideViewPr>
    <p:cSldViewPr snapToGrid="0">
      <p:cViewPr varScale="1">
        <p:scale>
          <a:sx n="61" d="100"/>
          <a:sy n="61" d="100"/>
        </p:scale>
        <p:origin x="4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50986-3E20-46D2-9FCF-A5C17D932D77}" type="datetimeFigureOut">
              <a:rPr lang="en-NZ" smtClean="0"/>
              <a:t>2/08/2024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85E54-829C-467C-9CF6-76284C31C11E}" type="slidenum">
              <a:rPr lang="en-NZ" smtClean="0"/>
              <a:t>‹#›</a:t>
            </a:fld>
            <a:endParaRPr lang="en-NZ"/>
          </a:p>
        </p:txBody>
      </p:sp>
    </p:spTree>
    <p:extLst>
      <p:ext uri="{BB962C8B-B14F-4D97-AF65-F5344CB8AC3E}">
        <p14:creationId xmlns:p14="http://schemas.microsoft.com/office/powerpoint/2010/main" val="196048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ngroup.com/articles/usability-testing-10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ngroup.com/articles/usability-testing-10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800"/>
              </a:spcBef>
              <a:spcAft>
                <a:spcPts val="0"/>
              </a:spcAft>
              <a:buNone/>
            </a:pPr>
            <a:r>
              <a:rPr lang="en-US" sz="1200" i="0" dirty="0">
                <a:latin typeface="Calibri"/>
                <a:ea typeface="Calibri"/>
                <a:cs typeface="Calibri"/>
                <a:sym typeface="Calibri"/>
              </a:rPr>
              <a:t>Welcome to the what on earth is design drop in space</a:t>
            </a:r>
            <a:endParaRPr lang="en-US" i="0" dirty="0"/>
          </a:p>
          <a:p>
            <a:pPr marL="0" marR="0" lvl="0" indent="0" algn="l" defTabSz="914400" rtl="0" eaLnBrk="1" fontAlgn="auto" latinLnBrk="0" hangingPunct="1">
              <a:lnSpc>
                <a:spcPct val="107000"/>
              </a:lnSpc>
              <a:spcBef>
                <a:spcPts val="80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rPr>
              <a:t>These meetings are an informal channel for the Food Regulation designers to share our knowledge, skills and the work we have done in Food Reg (aka Food Risk Management) and across NZFS. We believe in sharing what we know to empower you to enhance the work you do and </a:t>
            </a:r>
            <a:r>
              <a:rPr lang="en-US" sz="1200" dirty="0">
                <a:latin typeface="Calibri"/>
                <a:ea typeface="Calibri"/>
                <a:cs typeface="Calibri"/>
                <a:sym typeface="Calibri"/>
              </a:rPr>
              <a:t>provide you with new learnings or practical things you can apply to your work </a:t>
            </a:r>
          </a:p>
          <a:p>
            <a:pPr marL="0" lvl="0" indent="0" algn="l" rtl="0">
              <a:lnSpc>
                <a:spcPct val="107000"/>
              </a:lnSpc>
              <a:spcBef>
                <a:spcPts val="800"/>
              </a:spcBef>
              <a:spcAft>
                <a:spcPts val="0"/>
              </a:spcAft>
              <a:buNone/>
            </a:pPr>
            <a:endParaRPr lang="en-US" sz="1200" dirty="0">
              <a:latin typeface="Calibri"/>
              <a:ea typeface="Calibri"/>
              <a:cs typeface="Calibri"/>
              <a:sym typeface="Calibri"/>
            </a:endParaRPr>
          </a:p>
          <a:p>
            <a:pPr marL="0" lvl="0" indent="0" algn="l" rtl="0">
              <a:spcBef>
                <a:spcPts val="800"/>
              </a:spcBef>
              <a:spcAft>
                <a:spcPts val="0"/>
              </a:spcAft>
              <a:buNone/>
            </a:pPr>
            <a:endParaRPr lang="en-US" dirty="0"/>
          </a:p>
          <a:p>
            <a:endParaRPr lang="en-NZ" dirty="0"/>
          </a:p>
        </p:txBody>
      </p:sp>
      <p:sp>
        <p:nvSpPr>
          <p:cNvPr id="4" name="Slide Number Placeholder 3"/>
          <p:cNvSpPr>
            <a:spLocks noGrp="1"/>
          </p:cNvSpPr>
          <p:nvPr>
            <p:ph type="sldNum" sz="quarter" idx="5"/>
          </p:nvPr>
        </p:nvSpPr>
        <p:spPr/>
        <p:txBody>
          <a:bodyPr/>
          <a:lstStyle/>
          <a:p>
            <a:fld id="{FF498D52-3A03-4CBB-8D87-D5F7DEFCA29B}" type="slidenum">
              <a:rPr lang="en-NZ" smtClean="0"/>
              <a:t>1</a:t>
            </a:fld>
            <a:endParaRPr lang="en-NZ"/>
          </a:p>
        </p:txBody>
      </p:sp>
    </p:spTree>
    <p:extLst>
      <p:ext uri="{BB962C8B-B14F-4D97-AF65-F5344CB8AC3E}">
        <p14:creationId xmlns:p14="http://schemas.microsoft.com/office/powerpoint/2010/main" val="402644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NZ" sz="1800" dirty="0">
                <a:effectLst/>
                <a:latin typeface="Calibri" panose="020F0502020204030204" pitchFamily="34" charset="0"/>
              </a:rPr>
              <a:t> </a:t>
            </a:r>
            <a:r>
              <a:rPr lang="en-NZ" dirty="0">
                <a:solidFill>
                  <a:schemeClr val="bg1"/>
                </a:solidFill>
              </a:rPr>
              <a:t>Identify the research question/goal – what do you want to learn/focus on?</a:t>
            </a:r>
          </a:p>
          <a:p>
            <a:pPr marL="285750" indent="-285750">
              <a:buFont typeface="Arial" panose="020B0604020202020204" pitchFamily="34" charset="0"/>
              <a:buChar char="•"/>
            </a:pPr>
            <a:r>
              <a:rPr lang="en-NZ" dirty="0">
                <a:solidFill>
                  <a:schemeClr val="bg1"/>
                </a:solidFill>
              </a:rPr>
              <a:t>Create tasks to answer the research question</a:t>
            </a:r>
          </a:p>
          <a:p>
            <a:pPr marL="285750" indent="-285750">
              <a:buFont typeface="Arial" panose="020B0604020202020204" pitchFamily="34" charset="0"/>
              <a:buChar char="•"/>
            </a:pPr>
            <a:r>
              <a:rPr lang="en-NZ" dirty="0">
                <a:solidFill>
                  <a:schemeClr val="bg1"/>
                </a:solidFill>
              </a:rPr>
              <a:t>Pilot the test with team – does the test work? What logistics need to be changed? Test technology</a:t>
            </a:r>
          </a:p>
          <a:p>
            <a:pPr marL="285750" indent="-285750">
              <a:buFont typeface="Arial" panose="020B0604020202020204" pitchFamily="34" charset="0"/>
              <a:buChar char="•"/>
            </a:pPr>
            <a:r>
              <a:rPr lang="en-NZ" dirty="0">
                <a:solidFill>
                  <a:schemeClr val="bg1"/>
                </a:solidFill>
              </a:rPr>
              <a:t>Recruit realistic users – your research based personas will help with that</a:t>
            </a:r>
          </a:p>
          <a:p>
            <a:pPr marL="285750" indent="-285750">
              <a:buFont typeface="Arial" panose="020B0604020202020204" pitchFamily="34" charset="0"/>
              <a:buChar char="•"/>
            </a:pPr>
            <a:r>
              <a:rPr lang="en-NZ" dirty="0">
                <a:solidFill>
                  <a:schemeClr val="bg1"/>
                </a:solidFill>
              </a:rPr>
              <a:t>Conduct tests</a:t>
            </a:r>
          </a:p>
          <a:p>
            <a:pPr marL="742950" lvl="1" indent="-285750">
              <a:buFont typeface="Arial" panose="020B0604020202020204" pitchFamily="34" charset="0"/>
              <a:buChar char="•"/>
            </a:pPr>
            <a:r>
              <a:rPr lang="en-NZ" dirty="0">
                <a:solidFill>
                  <a:schemeClr val="bg1"/>
                </a:solidFill>
              </a:rPr>
              <a:t>Consent</a:t>
            </a:r>
          </a:p>
          <a:p>
            <a:pPr marL="742950" lvl="1" indent="-285750">
              <a:buFont typeface="Arial" panose="020B0604020202020204" pitchFamily="34" charset="0"/>
              <a:buChar char="•"/>
            </a:pPr>
            <a:r>
              <a:rPr lang="en-NZ" dirty="0" err="1">
                <a:solidFill>
                  <a:schemeClr val="bg1"/>
                </a:solidFill>
              </a:rPr>
              <a:t>Adminsiter</a:t>
            </a:r>
            <a:r>
              <a:rPr lang="en-NZ" dirty="0">
                <a:solidFill>
                  <a:schemeClr val="bg1"/>
                </a:solidFill>
              </a:rPr>
              <a:t> tasks to user</a:t>
            </a:r>
          </a:p>
          <a:p>
            <a:pPr marL="742950" lvl="1" indent="-285750">
              <a:buFont typeface="Arial" panose="020B0604020202020204" pitchFamily="34" charset="0"/>
              <a:buChar char="•"/>
            </a:pPr>
            <a:r>
              <a:rPr lang="en-NZ" dirty="0">
                <a:solidFill>
                  <a:schemeClr val="bg1"/>
                </a:solidFill>
              </a:rPr>
              <a:t>Have a note taker </a:t>
            </a:r>
          </a:p>
          <a:p>
            <a:pPr marL="742950" lvl="1" indent="-285750">
              <a:buFont typeface="Arial" panose="020B0604020202020204" pitchFamily="34" charset="0"/>
              <a:buChar char="•"/>
            </a:pPr>
            <a:r>
              <a:rPr lang="en-NZ" dirty="0">
                <a:solidFill>
                  <a:schemeClr val="bg1"/>
                </a:solidFill>
              </a:rPr>
              <a:t>Observe &amp; ask questions </a:t>
            </a:r>
          </a:p>
          <a:p>
            <a:pPr marL="742950" lvl="1" indent="-285750">
              <a:buFont typeface="Arial" panose="020B0604020202020204" pitchFamily="34" charset="0"/>
              <a:buChar char="•"/>
            </a:pPr>
            <a:r>
              <a:rPr lang="en-NZ" dirty="0">
                <a:solidFill>
                  <a:schemeClr val="bg1"/>
                </a:solidFill>
              </a:rPr>
              <a:t>Be neutral but friendly – you don’t want to lead the user to a particular answer</a:t>
            </a:r>
          </a:p>
          <a:p>
            <a:pPr marL="285750" indent="-285750">
              <a:buFont typeface="Arial" panose="020B0604020202020204" pitchFamily="34" charset="0"/>
              <a:buChar char="•"/>
            </a:pPr>
            <a:r>
              <a:rPr lang="en-NZ" dirty="0">
                <a:solidFill>
                  <a:schemeClr val="bg1"/>
                </a:solidFill>
              </a:rPr>
              <a:t>Analyse data</a:t>
            </a:r>
          </a:p>
          <a:p>
            <a:pPr marL="285750" indent="-285750">
              <a:buFont typeface="Arial" panose="020B0604020202020204" pitchFamily="34" charset="0"/>
              <a:buChar char="•"/>
            </a:pPr>
            <a:r>
              <a:rPr lang="en-NZ" dirty="0">
                <a:solidFill>
                  <a:schemeClr val="bg1"/>
                </a:solidFill>
              </a:rPr>
              <a:t>Use data to amend actual product/service or prototype</a:t>
            </a:r>
          </a:p>
          <a:p>
            <a:pPr marL="0" marR="0">
              <a:spcBef>
                <a:spcPts val="0"/>
              </a:spcBef>
              <a:spcAft>
                <a:spcPts val="0"/>
              </a:spcAft>
            </a:pP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11</a:t>
            </a:fld>
            <a:endParaRPr lang="en-NZ"/>
          </a:p>
        </p:txBody>
      </p:sp>
    </p:spTree>
    <p:extLst>
      <p:ext uri="{BB962C8B-B14F-4D97-AF65-F5344CB8AC3E}">
        <p14:creationId xmlns:p14="http://schemas.microsoft.com/office/powerpoint/2010/main" val="688395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Z" sz="1800" dirty="0">
                <a:effectLst/>
                <a:latin typeface="Calibri" panose="020F0502020204030204" pitchFamily="34" charset="0"/>
              </a:rPr>
              <a:t>Colours can affect the atmosphere of a space, which can then influence behaviour within that space</a:t>
            </a:r>
          </a:p>
          <a:p>
            <a:pPr marL="0" marR="0">
              <a:spcBef>
                <a:spcPts val="0"/>
              </a:spcBef>
              <a:spcAft>
                <a:spcPts val="0"/>
              </a:spcAft>
            </a:pPr>
            <a:r>
              <a:rPr lang="en-NZ" sz="1800" dirty="0">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FF498D52-3A03-4CBB-8D87-D5F7DEFCA29B}" type="slidenum">
              <a:rPr lang="en-NZ" smtClean="0"/>
              <a:t>12</a:t>
            </a:fld>
            <a:endParaRPr lang="en-NZ"/>
          </a:p>
        </p:txBody>
      </p:sp>
    </p:spTree>
    <p:extLst>
      <p:ext uri="{BB962C8B-B14F-4D97-AF65-F5344CB8AC3E}">
        <p14:creationId xmlns:p14="http://schemas.microsoft.com/office/powerpoint/2010/main" val="425692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Z" sz="1800" dirty="0">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FF498D52-3A03-4CBB-8D87-D5F7DEFCA29B}" type="slidenum">
              <a:rPr lang="en-NZ" smtClean="0"/>
              <a:t>13</a:t>
            </a:fld>
            <a:endParaRPr lang="en-NZ"/>
          </a:p>
        </p:txBody>
      </p:sp>
    </p:spTree>
    <p:extLst>
      <p:ext uri="{BB962C8B-B14F-4D97-AF65-F5344CB8AC3E}">
        <p14:creationId xmlns:p14="http://schemas.microsoft.com/office/powerpoint/2010/main" val="3008878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Clr>
                <a:schemeClr val="dk1"/>
              </a:buClr>
              <a:buSzPts val="2400"/>
            </a:pPr>
            <a:r>
              <a:rPr lang="en-NZ" sz="1800" dirty="0">
                <a:effectLst/>
                <a:latin typeface="Calibri" panose="020F0502020204030204" pitchFamily="34" charset="0"/>
              </a:rPr>
              <a:t>So that is the end of my korero </a:t>
            </a:r>
          </a:p>
          <a:p>
            <a:pPr>
              <a:spcBef>
                <a:spcPts val="0"/>
              </a:spcBef>
              <a:buClr>
                <a:schemeClr val="dk1"/>
              </a:buClr>
              <a:buSzPts val="2400"/>
            </a:pPr>
            <a:endParaRPr lang="en-NZ" sz="1800" dirty="0">
              <a:effectLst/>
              <a:latin typeface="Calibri" panose="020F0502020204030204" pitchFamily="34" charset="0"/>
            </a:endParaRPr>
          </a:p>
          <a:p>
            <a:pPr>
              <a:spcBef>
                <a:spcPts val="0"/>
              </a:spcBef>
              <a:buClr>
                <a:schemeClr val="dk1"/>
              </a:buClr>
              <a:buSzPts val="2400"/>
            </a:pPr>
            <a:r>
              <a:rPr lang="en-US" sz="2800" dirty="0">
                <a:solidFill>
                  <a:schemeClr val="accent5">
                    <a:lumMod val="50000"/>
                  </a:schemeClr>
                </a:solidFill>
                <a:latin typeface="Calibri"/>
                <a:ea typeface="Calibri"/>
                <a:cs typeface="Calibri"/>
                <a:sym typeface="Calibri"/>
              </a:rPr>
              <a:t>Feel free to add your number to the chat &amp; a reason why </a:t>
            </a:r>
            <a:r>
              <a:rPr lang="en-US" sz="2800" dirty="0">
                <a:solidFill>
                  <a:schemeClr val="accent5">
                    <a:lumMod val="50000"/>
                  </a:schemeClr>
                </a:solidFill>
                <a:latin typeface="Calibri"/>
                <a:ea typeface="Calibri"/>
                <a:cs typeface="Calibri"/>
                <a:sym typeface="Wingdings" panose="05000000000000000000" pitchFamily="2" charset="2"/>
              </a:rPr>
              <a:t></a:t>
            </a:r>
            <a:endParaRPr lang="en-US" sz="2800" dirty="0">
              <a:solidFill>
                <a:schemeClr val="accent5">
                  <a:lumMod val="50000"/>
                </a:schemeClr>
              </a:solidFill>
              <a:latin typeface="Calibri"/>
              <a:ea typeface="Calibri"/>
              <a:cs typeface="Calibri"/>
              <a:sym typeface="Calibri"/>
            </a:endParaRPr>
          </a:p>
          <a:p>
            <a:pPr marL="342900" marR="0">
              <a:spcBef>
                <a:spcPts val="0"/>
              </a:spcBef>
              <a:spcAft>
                <a:spcPts val="0"/>
              </a:spcAft>
            </a:pP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14</a:t>
            </a:fld>
            <a:endParaRPr lang="en-NZ"/>
          </a:p>
        </p:txBody>
      </p:sp>
    </p:spTree>
    <p:extLst>
      <p:ext uri="{BB962C8B-B14F-4D97-AF65-F5344CB8AC3E}">
        <p14:creationId xmlns:p14="http://schemas.microsoft.com/office/powerpoint/2010/main" val="86669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Z" sz="1800" dirty="0">
                <a:effectLst/>
                <a:latin typeface="Calibri" panose="020F0502020204030204" pitchFamily="34" charset="0"/>
              </a:rPr>
              <a:t>Any questions?</a:t>
            </a:r>
          </a:p>
        </p:txBody>
      </p:sp>
      <p:sp>
        <p:nvSpPr>
          <p:cNvPr id="4" name="Slide Number Placeholder 3"/>
          <p:cNvSpPr>
            <a:spLocks noGrp="1"/>
          </p:cNvSpPr>
          <p:nvPr>
            <p:ph type="sldNum" sz="quarter" idx="5"/>
          </p:nvPr>
        </p:nvSpPr>
        <p:spPr/>
        <p:txBody>
          <a:bodyPr/>
          <a:lstStyle/>
          <a:p>
            <a:fld id="{FF498D52-3A03-4CBB-8D87-D5F7DEFCA29B}" type="slidenum">
              <a:rPr lang="en-NZ" smtClean="0"/>
              <a:t>15</a:t>
            </a:fld>
            <a:endParaRPr lang="en-NZ"/>
          </a:p>
        </p:txBody>
      </p:sp>
    </p:spTree>
    <p:extLst>
      <p:ext uri="{BB962C8B-B14F-4D97-AF65-F5344CB8AC3E}">
        <p14:creationId xmlns:p14="http://schemas.microsoft.com/office/powerpoint/2010/main" val="1901895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Z" sz="1200" dirty="0">
                <a:effectLst/>
                <a:latin typeface="Calibri" panose="020F0502020204030204" pitchFamily="34" charset="0"/>
              </a:rPr>
              <a:t> </a:t>
            </a:r>
          </a:p>
          <a:p>
            <a:pPr marL="0" marR="0">
              <a:spcBef>
                <a:spcPts val="0"/>
              </a:spcBef>
              <a:spcAft>
                <a:spcPts val="0"/>
              </a:spcAft>
            </a:pPr>
            <a:r>
              <a:rPr lang="en-NZ" sz="1200" dirty="0">
                <a:effectLst/>
                <a:latin typeface="Calibri" panose="020F0502020204030204" pitchFamily="34" charset="0"/>
              </a:rPr>
              <a:t>Kei </a:t>
            </a:r>
            <a:r>
              <a:rPr lang="en-NZ" sz="1200" dirty="0" err="1">
                <a:effectLst/>
                <a:latin typeface="Calibri" panose="020F0502020204030204" pitchFamily="34" charset="0"/>
              </a:rPr>
              <a:t>te</a:t>
            </a:r>
            <a:r>
              <a:rPr lang="en-NZ" sz="1200" dirty="0">
                <a:effectLst/>
                <a:latin typeface="Calibri" panose="020F0502020204030204" pitchFamily="34" charset="0"/>
              </a:rPr>
              <a:t> pai, </a:t>
            </a:r>
            <a:r>
              <a:rPr lang="en-NZ" sz="1200" dirty="0" err="1">
                <a:effectLst/>
                <a:latin typeface="Calibri" panose="020F0502020204030204" pitchFamily="34" charset="0"/>
              </a:rPr>
              <a:t>tēnā</a:t>
            </a:r>
            <a:r>
              <a:rPr lang="en-NZ" sz="1200" dirty="0">
                <a:effectLst/>
                <a:latin typeface="Calibri" panose="020F0502020204030204" pitchFamily="34" charset="0"/>
              </a:rPr>
              <a:t> </a:t>
            </a:r>
            <a:r>
              <a:rPr lang="en-NZ" sz="1200" dirty="0" err="1">
                <a:effectLst/>
                <a:latin typeface="Calibri" panose="020F0502020204030204" pitchFamily="34" charset="0"/>
              </a:rPr>
              <a:t>rawa</a:t>
            </a:r>
            <a:r>
              <a:rPr lang="en-NZ" sz="1200" dirty="0">
                <a:effectLst/>
                <a:latin typeface="Calibri" panose="020F0502020204030204" pitchFamily="34" charset="0"/>
              </a:rPr>
              <a:t> </a:t>
            </a:r>
            <a:r>
              <a:rPr lang="en-NZ" sz="1200" dirty="0" err="1">
                <a:effectLst/>
                <a:latin typeface="Calibri" panose="020F0502020204030204" pitchFamily="34" charset="0"/>
              </a:rPr>
              <a:t>atu</a:t>
            </a:r>
            <a:r>
              <a:rPr lang="en-NZ" sz="1200" dirty="0">
                <a:effectLst/>
                <a:latin typeface="Calibri" panose="020F0502020204030204" pitchFamily="34" charset="0"/>
              </a:rPr>
              <a:t> koutou (thank you) for coming along and see you all next time</a:t>
            </a:r>
          </a:p>
        </p:txBody>
      </p:sp>
      <p:sp>
        <p:nvSpPr>
          <p:cNvPr id="4" name="Slide Number Placeholder 3"/>
          <p:cNvSpPr>
            <a:spLocks noGrp="1"/>
          </p:cNvSpPr>
          <p:nvPr>
            <p:ph type="sldNum" sz="quarter" idx="5"/>
          </p:nvPr>
        </p:nvSpPr>
        <p:spPr/>
        <p:txBody>
          <a:bodyPr/>
          <a:lstStyle/>
          <a:p>
            <a:fld id="{FF498D52-3A03-4CBB-8D87-D5F7DEFCA29B}" type="slidenum">
              <a:rPr lang="en-NZ" smtClean="0"/>
              <a:t>16</a:t>
            </a:fld>
            <a:endParaRPr lang="en-NZ"/>
          </a:p>
        </p:txBody>
      </p:sp>
    </p:spTree>
    <p:extLst>
      <p:ext uri="{BB962C8B-B14F-4D97-AF65-F5344CB8AC3E}">
        <p14:creationId xmlns:p14="http://schemas.microsoft.com/office/powerpoint/2010/main" val="196656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0"/>
              </a:spcBef>
              <a:spcAft>
                <a:spcPts val="0"/>
              </a:spcAft>
              <a:buNone/>
            </a:pPr>
            <a:r>
              <a:rPr lang="en-US" sz="1200" i="1" dirty="0">
                <a:latin typeface="Calibri"/>
                <a:ea typeface="Calibri"/>
                <a:cs typeface="Calibri"/>
                <a:sym typeface="Calibri"/>
              </a:rPr>
              <a:t>Who am I?</a:t>
            </a:r>
            <a:endParaRPr lang="en-US" sz="1200" dirty="0">
              <a:latin typeface="Calibri"/>
              <a:ea typeface="Calibri"/>
              <a:cs typeface="Calibri"/>
              <a:sym typeface="Calibri"/>
            </a:endParaRPr>
          </a:p>
          <a:p>
            <a:pPr marL="285750" indent="-285750" algn="l">
              <a:buFont typeface="Arial" panose="020B0604020202020204" pitchFamily="34" charset="0"/>
              <a:buChar char="•"/>
            </a:pPr>
            <a:r>
              <a:rPr lang="en-US" sz="2000" dirty="0"/>
              <a:t>Service designer for 6 years (2017-2019 in tech company, 2019 to present at MPI)</a:t>
            </a:r>
          </a:p>
          <a:p>
            <a:pPr marL="285750" indent="-285750" algn="l">
              <a:buFont typeface="Arial" panose="020B0604020202020204" pitchFamily="34" charset="0"/>
              <a:buChar char="•"/>
            </a:pPr>
            <a:r>
              <a:rPr lang="en-US" sz="2000" dirty="0"/>
              <a:t>Neurodiverse (autism)</a:t>
            </a:r>
          </a:p>
          <a:p>
            <a:pPr marL="285750" indent="-285750" algn="l">
              <a:buFont typeface="Arial" panose="020B0604020202020204" pitchFamily="34" charset="0"/>
              <a:buChar char="•"/>
            </a:pPr>
            <a:r>
              <a:rPr lang="en-US" sz="2000" dirty="0"/>
              <a:t>Customer service (payroll officer for 8 years, worked in various customer facing jobs)</a:t>
            </a:r>
          </a:p>
          <a:p>
            <a:pPr marL="285750" indent="-285750" algn="l">
              <a:buFont typeface="Arial" panose="020B0604020202020204" pitchFamily="34" charset="0"/>
              <a:buChar char="•"/>
            </a:pPr>
            <a:r>
              <a:rPr lang="en-US" sz="2000" dirty="0"/>
              <a:t>Bachelors in nutrition &amp; psych, masters in psych, quals in UX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Projects: egg &amp; chicken RMPs, Simply Safe &amp; Suitable, Ka Ora, Ka Ako verifications, campy consumer ed, verification guidance</a:t>
            </a:r>
          </a:p>
          <a:p>
            <a:pPr marL="285750" indent="-285750" algn="l">
              <a:buFont typeface="Arial" panose="020B0604020202020204" pitchFamily="34" charset="0"/>
              <a:buChar char="•"/>
            </a:pPr>
            <a:r>
              <a:rPr lang="en-US" sz="2000" dirty="0"/>
              <a:t>Tasks: </a:t>
            </a:r>
          </a:p>
          <a:p>
            <a:pPr marL="1085850" lvl="1" indent="-285750"/>
            <a:r>
              <a:rPr lang="en-US" sz="1800" dirty="0"/>
              <a:t>User research (e.g., interviewing, user testing, surveys, observations, service safari)</a:t>
            </a:r>
          </a:p>
          <a:p>
            <a:pPr marL="1085850" lvl="1" indent="-285750"/>
            <a:r>
              <a:rPr lang="en-US" sz="1800" dirty="0"/>
              <a:t>Data analysis (e.g., thematic analysis, simple stats)</a:t>
            </a:r>
          </a:p>
          <a:p>
            <a:pPr marL="1085850" lvl="1" indent="-285750"/>
            <a:r>
              <a:rPr lang="en-US" sz="1800" dirty="0"/>
              <a:t>Facilitating idea generation (i.e., ideation), developing prototypes</a:t>
            </a:r>
          </a:p>
          <a:p>
            <a:pPr marL="1085850" lvl="1" indent="-285750"/>
            <a:r>
              <a:rPr lang="en-US" sz="1800" dirty="0"/>
              <a:t>Supporting delivery, measuring product/service success</a:t>
            </a:r>
          </a:p>
          <a:p>
            <a:pPr marL="1085850" lvl="1" indent="-285750"/>
            <a:r>
              <a:rPr lang="en-US" sz="1800" dirty="0"/>
              <a:t>Promoting/advocating for accessibility &amp; inclusion</a:t>
            </a:r>
          </a:p>
          <a:p>
            <a:endParaRPr lang="en-NZ" dirty="0"/>
          </a:p>
        </p:txBody>
      </p:sp>
      <p:sp>
        <p:nvSpPr>
          <p:cNvPr id="4" name="Slide Number Placeholder 3"/>
          <p:cNvSpPr>
            <a:spLocks noGrp="1"/>
          </p:cNvSpPr>
          <p:nvPr>
            <p:ph type="sldNum" sz="quarter" idx="5"/>
          </p:nvPr>
        </p:nvSpPr>
        <p:spPr/>
        <p:txBody>
          <a:bodyPr/>
          <a:lstStyle/>
          <a:p>
            <a:fld id="{FF498D52-3A03-4CBB-8D87-D5F7DEFCA29B}" type="slidenum">
              <a:rPr lang="en-NZ" smtClean="0"/>
              <a:t>3</a:t>
            </a:fld>
            <a:endParaRPr lang="en-NZ"/>
          </a:p>
        </p:txBody>
      </p:sp>
    </p:spTree>
    <p:extLst>
      <p:ext uri="{BB962C8B-B14F-4D97-AF65-F5344CB8AC3E}">
        <p14:creationId xmlns:p14="http://schemas.microsoft.com/office/powerpoint/2010/main" val="278678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4</a:t>
            </a:fld>
            <a:endParaRPr lang="en-NZ"/>
          </a:p>
        </p:txBody>
      </p:sp>
    </p:spTree>
    <p:extLst>
      <p:ext uri="{BB962C8B-B14F-4D97-AF65-F5344CB8AC3E}">
        <p14:creationId xmlns:p14="http://schemas.microsoft.com/office/powerpoint/2010/main" val="1594885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t>Source: https://www.interaction-design.org/literature/topics/usability </a:t>
            </a:r>
          </a:p>
        </p:txBody>
      </p:sp>
      <p:sp>
        <p:nvSpPr>
          <p:cNvPr id="4" name="Slide Number Placeholder 3"/>
          <p:cNvSpPr>
            <a:spLocks noGrp="1"/>
          </p:cNvSpPr>
          <p:nvPr>
            <p:ph type="sldNum" sz="quarter" idx="5"/>
          </p:nvPr>
        </p:nvSpPr>
        <p:spPr/>
        <p:txBody>
          <a:bodyPr/>
          <a:lstStyle/>
          <a:p>
            <a:fld id="{FF498D52-3A03-4CBB-8D87-D5F7DEFCA29B}" type="slidenum">
              <a:rPr lang="en-NZ" smtClean="0"/>
              <a:t>5</a:t>
            </a:fld>
            <a:endParaRPr lang="en-NZ"/>
          </a:p>
        </p:txBody>
      </p:sp>
    </p:spTree>
    <p:extLst>
      <p:ext uri="{BB962C8B-B14F-4D97-AF65-F5344CB8AC3E}">
        <p14:creationId xmlns:p14="http://schemas.microsoft.com/office/powerpoint/2010/main" val="3333398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Z" sz="1800" dirty="0">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FF498D52-3A03-4CBB-8D87-D5F7DEFCA29B}" type="slidenum">
              <a:rPr lang="en-NZ" smtClean="0"/>
              <a:t>6</a:t>
            </a:fld>
            <a:endParaRPr lang="en-NZ"/>
          </a:p>
        </p:txBody>
      </p:sp>
    </p:spTree>
    <p:extLst>
      <p:ext uri="{BB962C8B-B14F-4D97-AF65-F5344CB8AC3E}">
        <p14:creationId xmlns:p14="http://schemas.microsoft.com/office/powerpoint/2010/main" val="417179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Z" sz="1800" dirty="0">
                <a:effectLst/>
                <a:latin typeface="Calibri" panose="020F0502020204030204" pitchFamily="34" charset="0"/>
              </a:rPr>
              <a:t>Provide example of what a prototype can look like </a:t>
            </a:r>
          </a:p>
          <a:p>
            <a:pPr marL="0" marR="0">
              <a:spcBef>
                <a:spcPts val="0"/>
              </a:spcBef>
              <a:spcAft>
                <a:spcPts val="0"/>
              </a:spcAft>
            </a:pPr>
            <a:r>
              <a:rPr lang="en-NZ" sz="1800" dirty="0" err="1">
                <a:effectLst/>
                <a:latin typeface="Calibri" panose="020F0502020204030204" pitchFamily="34" charset="0"/>
              </a:rPr>
              <a:t>Eg</a:t>
            </a:r>
            <a:r>
              <a:rPr lang="en-NZ" sz="1800" dirty="0">
                <a:effectLst/>
                <a:latin typeface="Calibri" panose="020F0502020204030204" pitchFamily="34" charset="0"/>
              </a:rPr>
              <a:t> remote verification trial </a:t>
            </a:r>
          </a:p>
          <a:p>
            <a:pPr marL="0" marR="0">
              <a:spcBef>
                <a:spcPts val="0"/>
              </a:spcBef>
              <a:spcAft>
                <a:spcPts val="0"/>
              </a:spcAft>
            </a:pPr>
            <a:r>
              <a:rPr lang="en-NZ" sz="1800" dirty="0" err="1">
                <a:effectLst/>
                <a:latin typeface="Calibri" panose="020F0502020204030204" pitchFamily="34" charset="0"/>
              </a:rPr>
              <a:t>Eg</a:t>
            </a:r>
            <a:r>
              <a:rPr lang="en-NZ" sz="1800" dirty="0">
                <a:effectLst/>
                <a:latin typeface="Calibri" panose="020F0502020204030204" pitchFamily="34" charset="0"/>
              </a:rPr>
              <a:t> showing some people what a template can </a:t>
            </a:r>
            <a:r>
              <a:rPr lang="en-NZ" sz="1800">
                <a:effectLst/>
                <a:latin typeface="Calibri" panose="020F0502020204030204" pitchFamily="34" charset="0"/>
              </a:rPr>
              <a:t>look like </a:t>
            </a: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7</a:t>
            </a:fld>
            <a:endParaRPr lang="en-NZ"/>
          </a:p>
        </p:txBody>
      </p:sp>
    </p:spTree>
    <p:extLst>
      <p:ext uri="{BB962C8B-B14F-4D97-AF65-F5344CB8AC3E}">
        <p14:creationId xmlns:p14="http://schemas.microsoft.com/office/powerpoint/2010/main" val="117770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Source </a:t>
            </a:r>
            <a:r>
              <a:rPr lang="en-NZ" sz="1800" dirty="0">
                <a:solidFill>
                  <a:schemeClr val="bg1"/>
                </a:solidFill>
                <a:hlinkClick r:id="rId3"/>
              </a:rPr>
              <a:t>https://www.nngroup.com/articles/usability-testing-101/</a:t>
            </a:r>
            <a:r>
              <a:rPr lang="en-NZ" sz="1800" dirty="0">
                <a:solidFill>
                  <a:schemeClr val="bg1"/>
                </a:solidFill>
              </a:rPr>
              <a:t> </a:t>
            </a:r>
          </a:p>
          <a:p>
            <a:pPr marL="0" marR="0">
              <a:spcBef>
                <a:spcPts val="0"/>
              </a:spcBef>
              <a:spcAft>
                <a:spcPts val="0"/>
              </a:spcAft>
            </a:pPr>
            <a:r>
              <a:rPr lang="en-NZ" sz="1800" dirty="0">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FF498D52-3A03-4CBB-8D87-D5F7DEFCA29B}" type="slidenum">
              <a:rPr lang="en-NZ" smtClean="0"/>
              <a:t>8</a:t>
            </a:fld>
            <a:endParaRPr lang="en-NZ"/>
          </a:p>
        </p:txBody>
      </p:sp>
    </p:spTree>
    <p:extLst>
      <p:ext uri="{BB962C8B-B14F-4D97-AF65-F5344CB8AC3E}">
        <p14:creationId xmlns:p14="http://schemas.microsoft.com/office/powerpoint/2010/main" val="1174841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solidFill>
                  <a:schemeClr val="bg1"/>
                </a:solidFill>
                <a:hlinkClick r:id="rId3"/>
              </a:rPr>
              <a:t>https://www.nngroup.com/articles/usability-testing-101/</a:t>
            </a:r>
            <a:r>
              <a:rPr lang="en-NZ" sz="1800"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i="0" dirty="0">
                <a:solidFill>
                  <a:srgbClr val="0F0F0F"/>
                </a:solidFill>
                <a:effectLst/>
                <a:latin typeface="Roboto" panose="02000000000000000000" pitchFamily="2" charset="0"/>
              </a:rPr>
              <a:t>User Testing: Why &amp; How (Jakob Nielsen)</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solidFill>
                  <a:schemeClr val="bg1"/>
                </a:solidFill>
              </a:rPr>
              <a:t>https://youtu.be/v8JJrDvQDF4?si=3yroh97UeG6lJLQA  </a:t>
            </a:r>
          </a:p>
          <a:p>
            <a:pPr marL="0" marR="0">
              <a:spcBef>
                <a:spcPts val="0"/>
              </a:spcBef>
              <a:spcAft>
                <a:spcPts val="0"/>
              </a:spcAft>
            </a:pPr>
            <a:r>
              <a:rPr lang="en-NZ" sz="1800" dirty="0">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FF498D52-3A03-4CBB-8D87-D5F7DEFCA29B}" type="slidenum">
              <a:rPr lang="en-NZ" smtClean="0"/>
              <a:t>9</a:t>
            </a:fld>
            <a:endParaRPr lang="en-NZ"/>
          </a:p>
        </p:txBody>
      </p:sp>
    </p:spTree>
    <p:extLst>
      <p:ext uri="{BB962C8B-B14F-4D97-AF65-F5344CB8AC3E}">
        <p14:creationId xmlns:p14="http://schemas.microsoft.com/office/powerpoint/2010/main" val="146054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10</a:t>
            </a:fld>
            <a:endParaRPr lang="en-NZ"/>
          </a:p>
        </p:txBody>
      </p:sp>
    </p:spTree>
    <p:extLst>
      <p:ext uri="{BB962C8B-B14F-4D97-AF65-F5344CB8AC3E}">
        <p14:creationId xmlns:p14="http://schemas.microsoft.com/office/powerpoint/2010/main" val="1350671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3A49-3B9B-F0B0-71C4-C8ABB20A4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9DD3E9C-CC62-2737-D995-2519302E72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4BF5143-3C97-7FE2-6C73-92C2CC8EB9DE}"/>
              </a:ext>
            </a:extLst>
          </p:cNvPr>
          <p:cNvSpPr>
            <a:spLocks noGrp="1"/>
          </p:cNvSpPr>
          <p:nvPr>
            <p:ph type="dt" sz="half" idx="10"/>
          </p:nvPr>
        </p:nvSpPr>
        <p:spPr/>
        <p:txBody>
          <a:bodyPr/>
          <a:lstStyle/>
          <a:p>
            <a:fld id="{D5929E7C-7BF7-40FB-8377-6456DEDA45D2}" type="datetime1">
              <a:rPr lang="en-NZ" smtClean="0"/>
              <a:t>2/08/2024</a:t>
            </a:fld>
            <a:endParaRPr lang="en-NZ"/>
          </a:p>
        </p:txBody>
      </p:sp>
      <p:sp>
        <p:nvSpPr>
          <p:cNvPr id="5" name="Footer Placeholder 4">
            <a:extLst>
              <a:ext uri="{FF2B5EF4-FFF2-40B4-BE49-F238E27FC236}">
                <a16:creationId xmlns:a16="http://schemas.microsoft.com/office/drawing/2014/main" id="{5E037304-4E3B-8CF7-9DD4-76000CA5E150}"/>
              </a:ext>
            </a:extLst>
          </p:cNvPr>
          <p:cNvSpPr>
            <a:spLocks noGrp="1"/>
          </p:cNvSpPr>
          <p:nvPr>
            <p:ph type="ftr" sz="quarter" idx="11"/>
          </p:nvPr>
        </p:nvSpPr>
        <p:spPr/>
        <p:txBody>
          <a:bodyPr/>
          <a:lstStyle/>
          <a:p>
            <a:r>
              <a:rPr lang="en-NZ"/>
              <a:t>Krystle Chester</a:t>
            </a:r>
          </a:p>
        </p:txBody>
      </p:sp>
      <p:sp>
        <p:nvSpPr>
          <p:cNvPr id="6" name="Slide Number Placeholder 5">
            <a:extLst>
              <a:ext uri="{FF2B5EF4-FFF2-40B4-BE49-F238E27FC236}">
                <a16:creationId xmlns:a16="http://schemas.microsoft.com/office/drawing/2014/main" id="{AA8F9BCC-8CF7-4577-74D5-33CD44AD09B1}"/>
              </a:ext>
            </a:extLst>
          </p:cNvPr>
          <p:cNvSpPr>
            <a:spLocks noGrp="1"/>
          </p:cNvSpPr>
          <p:nvPr>
            <p:ph type="sldNum" sz="quarter" idx="12"/>
          </p:nvPr>
        </p:nvSpPr>
        <p:spPr/>
        <p:txBody>
          <a:bodyPr/>
          <a:lstStyle/>
          <a:p>
            <a:fld id="{B42687D6-F75C-4D44-B25F-9582C3300809}" type="slidenum">
              <a:rPr lang="en-NZ" smtClean="0"/>
              <a:t>‹#›</a:t>
            </a:fld>
            <a:endParaRPr lang="en-NZ"/>
          </a:p>
        </p:txBody>
      </p:sp>
    </p:spTree>
    <p:extLst>
      <p:ext uri="{BB962C8B-B14F-4D97-AF65-F5344CB8AC3E}">
        <p14:creationId xmlns:p14="http://schemas.microsoft.com/office/powerpoint/2010/main" val="19172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EFA2E6-7011-E99E-FBE5-09680FE5F8FE}"/>
              </a:ext>
            </a:extLst>
          </p:cNvPr>
          <p:cNvSpPr>
            <a:spLocks noGrp="1"/>
          </p:cNvSpPr>
          <p:nvPr>
            <p:ph type="dt" sz="half" idx="10"/>
          </p:nvPr>
        </p:nvSpPr>
        <p:spPr/>
        <p:txBody>
          <a:bodyPr/>
          <a:lstStyle/>
          <a:p>
            <a:fld id="{5E1EA261-248A-4D01-851C-3AFCD986753E}" type="datetime1">
              <a:rPr lang="en-NZ" smtClean="0"/>
              <a:t>2/08/2024</a:t>
            </a:fld>
            <a:endParaRPr lang="en-NZ"/>
          </a:p>
        </p:txBody>
      </p:sp>
      <p:sp>
        <p:nvSpPr>
          <p:cNvPr id="3" name="Footer Placeholder 2">
            <a:extLst>
              <a:ext uri="{FF2B5EF4-FFF2-40B4-BE49-F238E27FC236}">
                <a16:creationId xmlns:a16="http://schemas.microsoft.com/office/drawing/2014/main" id="{10639B53-FB91-9B1C-62DB-E0CEF0793957}"/>
              </a:ext>
            </a:extLst>
          </p:cNvPr>
          <p:cNvSpPr>
            <a:spLocks noGrp="1"/>
          </p:cNvSpPr>
          <p:nvPr>
            <p:ph type="ftr" sz="quarter" idx="11"/>
          </p:nvPr>
        </p:nvSpPr>
        <p:spPr/>
        <p:txBody>
          <a:bodyPr/>
          <a:lstStyle/>
          <a:p>
            <a:r>
              <a:rPr lang="en-NZ"/>
              <a:t>Krystle Chester</a:t>
            </a:r>
          </a:p>
        </p:txBody>
      </p:sp>
      <p:sp>
        <p:nvSpPr>
          <p:cNvPr id="4" name="Slide Number Placeholder 3">
            <a:extLst>
              <a:ext uri="{FF2B5EF4-FFF2-40B4-BE49-F238E27FC236}">
                <a16:creationId xmlns:a16="http://schemas.microsoft.com/office/drawing/2014/main" id="{D3604CF2-B1DD-E848-73C4-6EF751175F81}"/>
              </a:ext>
            </a:extLst>
          </p:cNvPr>
          <p:cNvSpPr>
            <a:spLocks noGrp="1"/>
          </p:cNvSpPr>
          <p:nvPr>
            <p:ph type="sldNum" sz="quarter" idx="12"/>
          </p:nvPr>
        </p:nvSpPr>
        <p:spPr/>
        <p:txBody>
          <a:bodyPr/>
          <a:lstStyle/>
          <a:p>
            <a:fld id="{9C85F6A0-723A-4188-81A5-B6835917249E}" type="slidenum">
              <a:rPr lang="en-NZ" smtClean="0"/>
              <a:t>‹#›</a:t>
            </a:fld>
            <a:endParaRPr lang="en-NZ"/>
          </a:p>
        </p:txBody>
      </p:sp>
    </p:spTree>
    <p:extLst>
      <p:ext uri="{BB962C8B-B14F-4D97-AF65-F5344CB8AC3E}">
        <p14:creationId xmlns:p14="http://schemas.microsoft.com/office/powerpoint/2010/main" val="184969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975E-62EA-6C77-06E7-DE4FB846CF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A847F7C-4DC4-078E-94DA-245E8C9674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97546534-28A1-CE5F-C352-7FB28E0525AB}"/>
              </a:ext>
            </a:extLst>
          </p:cNvPr>
          <p:cNvSpPr>
            <a:spLocks noGrp="1"/>
          </p:cNvSpPr>
          <p:nvPr>
            <p:ph type="dt" sz="half" idx="10"/>
          </p:nvPr>
        </p:nvSpPr>
        <p:spPr/>
        <p:txBody>
          <a:bodyPr/>
          <a:lstStyle/>
          <a:p>
            <a:fld id="{3076A3D2-CA8F-455B-96CF-D3309C9564EF}" type="datetime1">
              <a:rPr lang="en-NZ" smtClean="0"/>
              <a:t>2/08/2024</a:t>
            </a:fld>
            <a:endParaRPr lang="en-NZ"/>
          </a:p>
        </p:txBody>
      </p:sp>
      <p:sp>
        <p:nvSpPr>
          <p:cNvPr id="5" name="Footer Placeholder 4">
            <a:extLst>
              <a:ext uri="{FF2B5EF4-FFF2-40B4-BE49-F238E27FC236}">
                <a16:creationId xmlns:a16="http://schemas.microsoft.com/office/drawing/2014/main" id="{0E54332E-52DA-37E0-6981-C954A125295A}"/>
              </a:ext>
            </a:extLst>
          </p:cNvPr>
          <p:cNvSpPr>
            <a:spLocks noGrp="1"/>
          </p:cNvSpPr>
          <p:nvPr>
            <p:ph type="ftr" sz="quarter" idx="11"/>
          </p:nvPr>
        </p:nvSpPr>
        <p:spPr/>
        <p:txBody>
          <a:bodyPr/>
          <a:lstStyle/>
          <a:p>
            <a:r>
              <a:rPr lang="en-NZ"/>
              <a:t>Krystle Chester</a:t>
            </a:r>
          </a:p>
        </p:txBody>
      </p:sp>
      <p:sp>
        <p:nvSpPr>
          <p:cNvPr id="6" name="Slide Number Placeholder 5">
            <a:extLst>
              <a:ext uri="{FF2B5EF4-FFF2-40B4-BE49-F238E27FC236}">
                <a16:creationId xmlns:a16="http://schemas.microsoft.com/office/drawing/2014/main" id="{0317ECB6-522E-DE9D-417E-5B6C667B2F95}"/>
              </a:ext>
            </a:extLst>
          </p:cNvPr>
          <p:cNvSpPr>
            <a:spLocks noGrp="1"/>
          </p:cNvSpPr>
          <p:nvPr>
            <p:ph type="sldNum" sz="quarter" idx="12"/>
          </p:nvPr>
        </p:nvSpPr>
        <p:spPr/>
        <p:txBody>
          <a:bodyPr/>
          <a:lstStyle/>
          <a:p>
            <a:fld id="{9C85F6A0-723A-4188-81A5-B6835917249E}" type="slidenum">
              <a:rPr lang="en-NZ" smtClean="0"/>
              <a:t>‹#›</a:t>
            </a:fld>
            <a:endParaRPr lang="en-NZ"/>
          </a:p>
        </p:txBody>
      </p:sp>
    </p:spTree>
    <p:extLst>
      <p:ext uri="{BB962C8B-B14F-4D97-AF65-F5344CB8AC3E}">
        <p14:creationId xmlns:p14="http://schemas.microsoft.com/office/powerpoint/2010/main" val="420212272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18339-1ADE-41CD-3209-CFE65E110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267A48D-BCA2-7884-4B0C-9C550006D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6B9D22B-F261-AA07-78F9-713FE67DA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57CE2-C0C2-4C17-8828-A6D2EF361F27}" type="datetime1">
              <a:rPr lang="en-NZ" smtClean="0"/>
              <a:t>2/08/2024</a:t>
            </a:fld>
            <a:endParaRPr lang="en-NZ"/>
          </a:p>
        </p:txBody>
      </p:sp>
      <p:sp>
        <p:nvSpPr>
          <p:cNvPr id="5" name="Footer Placeholder 4">
            <a:extLst>
              <a:ext uri="{FF2B5EF4-FFF2-40B4-BE49-F238E27FC236}">
                <a16:creationId xmlns:a16="http://schemas.microsoft.com/office/drawing/2014/main" id="{9E6D9B8D-386E-CE11-B88A-A0DD08D2A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a:t>Krystle Chester</a:t>
            </a:r>
          </a:p>
        </p:txBody>
      </p:sp>
      <p:sp>
        <p:nvSpPr>
          <p:cNvPr id="6" name="Slide Number Placeholder 5">
            <a:extLst>
              <a:ext uri="{FF2B5EF4-FFF2-40B4-BE49-F238E27FC236}">
                <a16:creationId xmlns:a16="http://schemas.microsoft.com/office/drawing/2014/main" id="{3E8E47B3-E06C-33C1-C06D-8A57FF1ACD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687D6-F75C-4D44-B25F-9582C3300809}" type="slidenum">
              <a:rPr lang="en-NZ" smtClean="0"/>
              <a:t>‹#›</a:t>
            </a:fld>
            <a:endParaRPr lang="en-NZ"/>
          </a:p>
        </p:txBody>
      </p:sp>
    </p:spTree>
    <p:extLst>
      <p:ext uri="{BB962C8B-B14F-4D97-AF65-F5344CB8AC3E}">
        <p14:creationId xmlns:p14="http://schemas.microsoft.com/office/powerpoint/2010/main" val="4247613730"/>
      </p:ext>
    </p:extLst>
  </p:cSld>
  <p:clrMap bg1="lt1" tx1="dk1" bg2="lt2" tx2="dk2" accent1="accent1" accent2="accent2" accent3="accent3" accent4="accent4" accent5="accent5" accent6="accent6" hlink="hlink" folHlink="folHlink"/>
  <p:sldLayoutIdLst>
    <p:sldLayoutId id="214748365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70856-0F09-82C1-0416-B262F9A39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C43CD3E-0587-0D97-DDBA-742EAE594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48A8D19-3031-A1E5-5B64-299C33A5D4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6DABE-0D64-4644-AC16-CF95CD113F8D}" type="datetime1">
              <a:rPr lang="en-NZ" smtClean="0"/>
              <a:t>2/08/2024</a:t>
            </a:fld>
            <a:endParaRPr lang="en-NZ"/>
          </a:p>
        </p:txBody>
      </p:sp>
      <p:sp>
        <p:nvSpPr>
          <p:cNvPr id="5" name="Footer Placeholder 4">
            <a:extLst>
              <a:ext uri="{FF2B5EF4-FFF2-40B4-BE49-F238E27FC236}">
                <a16:creationId xmlns:a16="http://schemas.microsoft.com/office/drawing/2014/main" id="{1682EFB9-8751-9057-DA2D-7C7741A92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a:t>Krystle Chester</a:t>
            </a:r>
          </a:p>
        </p:txBody>
      </p:sp>
      <p:sp>
        <p:nvSpPr>
          <p:cNvPr id="6" name="Slide Number Placeholder 5">
            <a:extLst>
              <a:ext uri="{FF2B5EF4-FFF2-40B4-BE49-F238E27FC236}">
                <a16:creationId xmlns:a16="http://schemas.microsoft.com/office/drawing/2014/main" id="{FCC68DE3-7E80-7393-8698-ED4EDB3962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5F6A0-723A-4188-81A5-B6835917249E}" type="slidenum">
              <a:rPr lang="en-NZ" smtClean="0"/>
              <a:t>‹#›</a:t>
            </a:fld>
            <a:endParaRPr lang="en-NZ"/>
          </a:p>
        </p:txBody>
      </p:sp>
    </p:spTree>
    <p:extLst>
      <p:ext uri="{BB962C8B-B14F-4D97-AF65-F5344CB8AC3E}">
        <p14:creationId xmlns:p14="http://schemas.microsoft.com/office/powerpoint/2010/main" val="652079118"/>
      </p:ext>
    </p:extLst>
  </p:cSld>
  <p:clrMap bg1="lt1" tx1="dk1" bg2="lt2" tx2="dk2" accent1="accent1" accent2="accent2" accent3="accent3" accent4="accent4" accent5="accent5" accent6="accent6" hlink="hlink" folHlink="folHlink"/>
  <p:sldLayoutIdLst>
    <p:sldLayoutId id="2147483655" r:id="rId1"/>
    <p:sldLayoutId id="2147483649"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DL_NZFS_Design@mpi.govt.nz"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hyperlink" Target="https://media.nngroup.com/media/articles/attachments/NNg_Example_Consent_Form.pdf" TargetMode="External"/><Relationship Id="rId3" Type="http://schemas.openxmlformats.org/officeDocument/2006/relationships/hyperlink" Target="https://www.nngroup.com/articles/usability-testing-101/" TargetMode="External"/><Relationship Id="rId7" Type="http://schemas.openxmlformats.org/officeDocument/2006/relationships/hyperlink" Target="https://www.nngroup.com/articles/informed-consen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www.interaction-design.org/literature/topics/usability" TargetMode="External"/><Relationship Id="rId5" Type="http://schemas.openxmlformats.org/officeDocument/2006/relationships/hyperlink" Target="https://www.nngroup.com/articles/testing-content-websites/" TargetMode="External"/><Relationship Id="rId4" Type="http://schemas.openxmlformats.org/officeDocument/2006/relationships/hyperlink" Target="https://www.nngroup.com/articles/usability-101-introduction-to-usabilit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C84A19C5-8566-CB57-4A6E-94CA7D05136D}"/>
              </a:ext>
            </a:extLst>
          </p:cNvPr>
          <p:cNvSpPr/>
          <p:nvPr/>
        </p:nvSpPr>
        <p:spPr>
          <a:xfrm>
            <a:off x="3704438" y="-1"/>
            <a:ext cx="8487562" cy="6966285"/>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87D65DC-ED0D-86F3-0974-F7FFB39ACE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04438" cy="6858000"/>
          </a:xfrm>
          <a:prstGeom prst="rect">
            <a:avLst/>
          </a:prstGeom>
        </p:spPr>
      </p:pic>
      <p:sp>
        <p:nvSpPr>
          <p:cNvPr id="6" name="Title 1">
            <a:extLst>
              <a:ext uri="{FF2B5EF4-FFF2-40B4-BE49-F238E27FC236}">
                <a16:creationId xmlns:a16="http://schemas.microsoft.com/office/drawing/2014/main" id="{9E7B0118-2F36-6289-50A7-2F1EECE0B122}"/>
              </a:ext>
            </a:extLst>
          </p:cNvPr>
          <p:cNvSpPr>
            <a:spLocks noGrp="1"/>
          </p:cNvSpPr>
          <p:nvPr>
            <p:ph type="ctrTitle"/>
          </p:nvPr>
        </p:nvSpPr>
        <p:spPr>
          <a:xfrm>
            <a:off x="4424643" y="1690426"/>
            <a:ext cx="6836391" cy="2508125"/>
          </a:xfrm>
        </p:spPr>
        <p:txBody>
          <a:bodyPr wrap="square" lIns="0" tIns="0" rIns="0" bIns="0" anchor="t" anchorCtr="0">
            <a:noAutofit/>
          </a:bodyPr>
          <a:lstStyle/>
          <a:p>
            <a:r>
              <a:rPr lang="en-NZ" sz="5400" dirty="0">
                <a:solidFill>
                  <a:srgbClr val="002060"/>
                </a:solidFill>
                <a:latin typeface="+mn-lt"/>
                <a:ea typeface="Source Sans Pro Light" panose="020B0403030403020204" pitchFamily="34" charset="0"/>
                <a:cs typeface="Calibri" panose="020F0502020204030204" pitchFamily="34" charset="0"/>
              </a:rPr>
              <a:t>Nau </a:t>
            </a:r>
            <a:r>
              <a:rPr lang="en-NZ" sz="5400" dirty="0" err="1">
                <a:solidFill>
                  <a:srgbClr val="002060"/>
                </a:solidFill>
                <a:latin typeface="+mn-lt"/>
                <a:ea typeface="Source Sans Pro Light" panose="020B0403030403020204" pitchFamily="34" charset="0"/>
                <a:cs typeface="Calibri" panose="020F0502020204030204" pitchFamily="34" charset="0"/>
              </a:rPr>
              <a:t>mai</a:t>
            </a:r>
            <a:r>
              <a:rPr lang="en-NZ" sz="5400" dirty="0">
                <a:solidFill>
                  <a:srgbClr val="002060"/>
                </a:solidFill>
                <a:latin typeface="+mn-lt"/>
                <a:ea typeface="Source Sans Pro Light" panose="020B0403030403020204" pitchFamily="34" charset="0"/>
                <a:cs typeface="Calibri" panose="020F0502020204030204" pitchFamily="34" charset="0"/>
              </a:rPr>
              <a:t> (welcome) </a:t>
            </a:r>
            <a:br>
              <a:rPr lang="en-NZ" sz="5400" dirty="0">
                <a:solidFill>
                  <a:srgbClr val="002060"/>
                </a:solidFill>
                <a:latin typeface="+mn-lt"/>
                <a:ea typeface="Source Sans Pro Light" panose="020B0403030403020204" pitchFamily="34" charset="0"/>
                <a:cs typeface="Calibri" panose="020F0502020204030204" pitchFamily="34" charset="0"/>
              </a:rPr>
            </a:br>
            <a:r>
              <a:rPr lang="en-NZ" sz="5400" dirty="0">
                <a:solidFill>
                  <a:srgbClr val="002060"/>
                </a:solidFill>
                <a:latin typeface="+mn-lt"/>
                <a:ea typeface="Source Sans Pro Light" panose="020B0403030403020204" pitchFamily="34" charset="0"/>
                <a:cs typeface="Calibri" panose="020F0502020204030204" pitchFamily="34" charset="0"/>
              </a:rPr>
              <a:t>to the </a:t>
            </a:r>
            <a:r>
              <a:rPr lang="en-NZ" sz="5400" b="1" dirty="0">
                <a:solidFill>
                  <a:srgbClr val="002060"/>
                </a:solidFill>
                <a:latin typeface="+mn-lt"/>
                <a:ea typeface="Source Sans Pro SemiBold" panose="020B0603030403020204" pitchFamily="34" charset="0"/>
                <a:cs typeface="Calibri" panose="020F0502020204030204" pitchFamily="34" charset="0"/>
              </a:rPr>
              <a:t>‘What on Earth is Design’ </a:t>
            </a:r>
            <a:r>
              <a:rPr lang="en-NZ" sz="5400" dirty="0">
                <a:solidFill>
                  <a:srgbClr val="002060"/>
                </a:solidFill>
                <a:latin typeface="+mn-lt"/>
                <a:ea typeface="Source Sans Pro Light" panose="020B0403030403020204" pitchFamily="34" charset="0"/>
                <a:cs typeface="Calibri" panose="020F0502020204030204" pitchFamily="34" charset="0"/>
              </a:rPr>
              <a:t>drop-in: User testing 101</a:t>
            </a:r>
            <a:endParaRPr lang="en-NZ" dirty="0">
              <a:solidFill>
                <a:srgbClr val="002060"/>
              </a:solidFill>
              <a:latin typeface="+mn-lt"/>
              <a:ea typeface="Source Sans Pro Light" panose="020B0403030403020204" pitchFamily="34" charset="0"/>
              <a:cs typeface="Calibri" panose="020F0502020204030204" pitchFamily="34" charset="0"/>
            </a:endParaRPr>
          </a:p>
        </p:txBody>
      </p:sp>
      <p:pic>
        <p:nvPicPr>
          <p:cNvPr id="7" name="Picture 6" descr="A picture containing text, symbol, font, logo&#10;&#10;Description automatically generated">
            <a:extLst>
              <a:ext uri="{FF2B5EF4-FFF2-40B4-BE49-F238E27FC236}">
                <a16:creationId xmlns:a16="http://schemas.microsoft.com/office/drawing/2014/main" id="{AA27FD04-04E8-CE6C-6417-61DA2951BBBC}"/>
              </a:ext>
            </a:extLst>
          </p:cNvPr>
          <p:cNvPicPr>
            <a:picLocks noChangeAspect="1"/>
          </p:cNvPicPr>
          <p:nvPr/>
        </p:nvPicPr>
        <p:blipFill>
          <a:blip r:embed="rId4"/>
          <a:stretch>
            <a:fillRect/>
          </a:stretch>
        </p:blipFill>
        <p:spPr>
          <a:xfrm>
            <a:off x="7679896" y="519355"/>
            <a:ext cx="3977551" cy="911465"/>
          </a:xfrm>
          <a:prstGeom prst="rect">
            <a:avLst/>
          </a:prstGeom>
        </p:spPr>
      </p:pic>
      <p:sp>
        <p:nvSpPr>
          <p:cNvPr id="8" name="Title 1">
            <a:extLst>
              <a:ext uri="{FF2B5EF4-FFF2-40B4-BE49-F238E27FC236}">
                <a16:creationId xmlns:a16="http://schemas.microsoft.com/office/drawing/2014/main" id="{A91E389B-0FD9-4BD4-9B49-97D7E01F1987}"/>
              </a:ext>
            </a:extLst>
          </p:cNvPr>
          <p:cNvSpPr txBox="1">
            <a:spLocks/>
          </p:cNvSpPr>
          <p:nvPr/>
        </p:nvSpPr>
        <p:spPr>
          <a:xfrm>
            <a:off x="4916166" y="5248243"/>
            <a:ext cx="6510133" cy="53673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NZ" sz="1800" dirty="0">
                <a:solidFill>
                  <a:srgbClr val="002060"/>
                </a:solidFill>
                <a:latin typeface="Courier New" panose="02070309020205020404" pitchFamily="49" charset="0"/>
                <a:ea typeface="Source Sans Pro Light" panose="020B0403030403020204" pitchFamily="34" charset="0"/>
                <a:cs typeface="Courier New" panose="02070309020205020404" pitchFamily="49" charset="0"/>
              </a:rPr>
              <a:t>Hosted by the Designers </a:t>
            </a:r>
          </a:p>
          <a:p>
            <a:r>
              <a:rPr lang="en-NZ" sz="1800" dirty="0">
                <a:solidFill>
                  <a:srgbClr val="002060"/>
                </a:solidFill>
                <a:latin typeface="Courier New" panose="02070309020205020404" pitchFamily="49" charset="0"/>
                <a:ea typeface="Source Sans Pro Light" panose="020B0403030403020204" pitchFamily="34" charset="0"/>
                <a:cs typeface="Courier New" panose="02070309020205020404" pitchFamily="49" charset="0"/>
              </a:rPr>
              <a:t>in the Food Risk Management Directorate</a:t>
            </a:r>
          </a:p>
        </p:txBody>
      </p:sp>
      <p:sp>
        <p:nvSpPr>
          <p:cNvPr id="3" name="Date Placeholder 2">
            <a:extLst>
              <a:ext uri="{FF2B5EF4-FFF2-40B4-BE49-F238E27FC236}">
                <a16:creationId xmlns:a16="http://schemas.microsoft.com/office/drawing/2014/main" id="{95B38FAA-EF65-684B-4195-488D127ED968}"/>
              </a:ext>
            </a:extLst>
          </p:cNvPr>
          <p:cNvSpPr>
            <a:spLocks noGrp="1"/>
          </p:cNvSpPr>
          <p:nvPr>
            <p:ph type="dt" sz="half" idx="10"/>
          </p:nvPr>
        </p:nvSpPr>
        <p:spPr/>
        <p:txBody>
          <a:bodyPr/>
          <a:lstStyle/>
          <a:p>
            <a:fld id="{8CDF0FD5-2997-475D-8331-1AE09B5735CF}" type="datetime1">
              <a:rPr lang="en-NZ" smtClean="0"/>
              <a:t>2/08/2024</a:t>
            </a:fld>
            <a:endParaRPr lang="en-NZ"/>
          </a:p>
        </p:txBody>
      </p:sp>
      <p:sp>
        <p:nvSpPr>
          <p:cNvPr id="5" name="Footer Placeholder 4">
            <a:extLst>
              <a:ext uri="{FF2B5EF4-FFF2-40B4-BE49-F238E27FC236}">
                <a16:creationId xmlns:a16="http://schemas.microsoft.com/office/drawing/2014/main" id="{9A62C03D-F7B1-CEF1-4D3F-35E436EFE6D0}"/>
              </a:ext>
            </a:extLst>
          </p:cNvPr>
          <p:cNvSpPr>
            <a:spLocks noGrp="1"/>
          </p:cNvSpPr>
          <p:nvPr>
            <p:ph type="ftr" sz="quarter" idx="11"/>
          </p:nvPr>
        </p:nvSpPr>
        <p:spPr/>
        <p:txBody>
          <a:bodyPr/>
          <a:lstStyle/>
          <a:p>
            <a:r>
              <a:rPr lang="en-NZ"/>
              <a:t>Krystle Chester</a:t>
            </a:r>
          </a:p>
        </p:txBody>
      </p:sp>
      <p:sp>
        <p:nvSpPr>
          <p:cNvPr id="9" name="Slide Number Placeholder 8">
            <a:extLst>
              <a:ext uri="{FF2B5EF4-FFF2-40B4-BE49-F238E27FC236}">
                <a16:creationId xmlns:a16="http://schemas.microsoft.com/office/drawing/2014/main" id="{44BA3B8A-9FAE-CA4D-A9F8-C3112D2F155C}"/>
              </a:ext>
            </a:extLst>
          </p:cNvPr>
          <p:cNvSpPr>
            <a:spLocks noGrp="1"/>
          </p:cNvSpPr>
          <p:nvPr>
            <p:ph type="sldNum" sz="quarter" idx="12"/>
          </p:nvPr>
        </p:nvSpPr>
        <p:spPr/>
        <p:txBody>
          <a:bodyPr/>
          <a:lstStyle/>
          <a:p>
            <a:fld id="{B42687D6-F75C-4D44-B25F-9582C3300809}" type="slidenum">
              <a:rPr lang="en-NZ" smtClean="0"/>
              <a:t>1</a:t>
            </a:fld>
            <a:endParaRPr lang="en-NZ"/>
          </a:p>
        </p:txBody>
      </p:sp>
    </p:spTree>
    <p:extLst>
      <p:ext uri="{BB962C8B-B14F-4D97-AF65-F5344CB8AC3E}">
        <p14:creationId xmlns:p14="http://schemas.microsoft.com/office/powerpoint/2010/main" val="226523185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E022C0E0-A609-E874-6D7A-C48DDFD0EB2E}"/>
              </a:ext>
            </a:extLst>
          </p:cNvPr>
          <p:cNvSpPr/>
          <p:nvPr/>
        </p:nvSpPr>
        <p:spPr>
          <a:xfrm>
            <a:off x="2" y="0"/>
            <a:ext cx="12191998" cy="6966285"/>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itle 1">
            <a:extLst>
              <a:ext uri="{FF2B5EF4-FFF2-40B4-BE49-F238E27FC236}">
                <a16:creationId xmlns:a16="http://schemas.microsoft.com/office/drawing/2014/main" id="{7BFE215D-21C3-17C1-8191-18491821B410}"/>
              </a:ext>
            </a:extLst>
          </p:cNvPr>
          <p:cNvSpPr>
            <a:spLocks noGrp="1"/>
          </p:cNvSpPr>
          <p:nvPr>
            <p:ph type="ctrTitle"/>
          </p:nvPr>
        </p:nvSpPr>
        <p:spPr>
          <a:xfrm>
            <a:off x="1046329" y="2082373"/>
            <a:ext cx="10099342" cy="3233080"/>
          </a:xfrm>
        </p:spPr>
        <p:txBody>
          <a:bodyPr wrap="square" lIns="0" tIns="0" rIns="0" bIns="0" anchor="t" anchorCtr="0">
            <a:noAutofit/>
          </a:bodyPr>
          <a:lstStyle/>
          <a:p>
            <a:pPr algn="l"/>
            <a:br>
              <a:rPr lang="en-NZ" sz="1800" dirty="0">
                <a:latin typeface="+mn-lt"/>
                <a:ea typeface="Source Sans Pro Light" panose="020B0403030403020204" pitchFamily="34" charset="0"/>
                <a:cs typeface="Calibri" panose="020F0502020204030204" pitchFamily="34" charset="0"/>
              </a:rPr>
            </a:br>
            <a:r>
              <a:rPr lang="en-NZ" sz="1800" dirty="0">
                <a:latin typeface="+mn-lt"/>
                <a:ea typeface="Source Sans Pro Light" panose="020B0403030403020204" pitchFamily="34" charset="0"/>
                <a:cs typeface="Calibri" panose="020F0502020204030204" pitchFamily="34" charset="0"/>
              </a:rPr>
              <a:t>Make sure data is handled as per the consent forms</a:t>
            </a:r>
            <a:br>
              <a:rPr lang="en-NZ" sz="1800" dirty="0">
                <a:latin typeface="+mn-lt"/>
                <a:ea typeface="Source Sans Pro Light" panose="020B0403030403020204" pitchFamily="34" charset="0"/>
                <a:cs typeface="Calibri" panose="020F0502020204030204" pitchFamily="34" charset="0"/>
              </a:rPr>
            </a:br>
            <a:br>
              <a:rPr lang="en-NZ" sz="1800" dirty="0">
                <a:latin typeface="+mn-lt"/>
                <a:ea typeface="Source Sans Pro Light" panose="020B0403030403020204" pitchFamily="34" charset="0"/>
                <a:cs typeface="Calibri" panose="020F0502020204030204" pitchFamily="34" charset="0"/>
              </a:rPr>
            </a:br>
            <a:r>
              <a:rPr lang="en-NZ" sz="1800" dirty="0">
                <a:latin typeface="+mn-lt"/>
                <a:ea typeface="Source Sans Pro Light" panose="020B0403030403020204" pitchFamily="34" charset="0"/>
                <a:cs typeface="Calibri" panose="020F0502020204030204" pitchFamily="34" charset="0"/>
              </a:rPr>
              <a:t>Put the data in useable format for analysis. I often use spreadsheets and Miro.</a:t>
            </a:r>
            <a:br>
              <a:rPr lang="en-NZ" sz="1800" dirty="0">
                <a:latin typeface="+mn-lt"/>
                <a:ea typeface="Source Sans Pro Light" panose="020B0403030403020204" pitchFamily="34" charset="0"/>
                <a:cs typeface="Calibri" panose="020F0502020204030204" pitchFamily="34" charset="0"/>
              </a:rPr>
            </a:br>
            <a:br>
              <a:rPr lang="en-NZ" sz="1800" dirty="0">
                <a:latin typeface="+mn-lt"/>
                <a:ea typeface="Source Sans Pro Light" panose="020B0403030403020204" pitchFamily="34" charset="0"/>
                <a:cs typeface="Calibri" panose="020F0502020204030204" pitchFamily="34" charset="0"/>
              </a:rPr>
            </a:br>
            <a:r>
              <a:rPr lang="en-NZ" sz="1800" dirty="0">
                <a:latin typeface="+mn-lt"/>
                <a:ea typeface="Source Sans Pro Light" panose="020B0403030403020204" pitchFamily="34" charset="0"/>
                <a:cs typeface="Calibri" panose="020F0502020204030204" pitchFamily="34" charset="0"/>
              </a:rPr>
              <a:t>Rank importance of the findings – how crucial is it to implement the finding? Or is it a nice to have? How easy is it to do? How would it affect users?</a:t>
            </a:r>
            <a:br>
              <a:rPr lang="en-NZ" sz="1800" dirty="0">
                <a:latin typeface="+mn-lt"/>
                <a:ea typeface="Source Sans Pro Light" panose="020B0403030403020204" pitchFamily="34" charset="0"/>
                <a:cs typeface="Calibri" panose="020F0502020204030204" pitchFamily="34" charset="0"/>
              </a:rPr>
            </a:br>
            <a:br>
              <a:rPr lang="en-NZ" sz="1800" dirty="0">
                <a:latin typeface="+mn-lt"/>
                <a:ea typeface="Source Sans Pro Light" panose="020B0403030403020204" pitchFamily="34" charset="0"/>
                <a:cs typeface="Calibri" panose="020F0502020204030204" pitchFamily="34" charset="0"/>
              </a:rPr>
            </a:br>
            <a:r>
              <a:rPr lang="en-NZ" sz="1800" dirty="0">
                <a:latin typeface="+mn-lt"/>
                <a:ea typeface="Source Sans Pro Light" panose="020B0403030403020204" pitchFamily="34" charset="0"/>
                <a:cs typeface="Calibri" panose="020F0502020204030204" pitchFamily="34" charset="0"/>
              </a:rPr>
              <a:t>Use the findings to enhance the actual product/service or prototype where applicable</a:t>
            </a:r>
            <a:br>
              <a:rPr lang="en-NZ" sz="1800" dirty="0">
                <a:latin typeface="+mn-lt"/>
                <a:ea typeface="Source Sans Pro Light" panose="020B0403030403020204" pitchFamily="34" charset="0"/>
                <a:cs typeface="Calibri" panose="020F0502020204030204" pitchFamily="34" charset="0"/>
              </a:rPr>
            </a:br>
            <a:br>
              <a:rPr lang="en-NZ" sz="1800" dirty="0">
                <a:latin typeface="+mn-lt"/>
                <a:ea typeface="Source Sans Pro Light" panose="020B0403030403020204" pitchFamily="34" charset="0"/>
                <a:cs typeface="Calibri" panose="020F0502020204030204" pitchFamily="34" charset="0"/>
              </a:rPr>
            </a:br>
            <a:r>
              <a:rPr lang="en-NZ" sz="1800" dirty="0">
                <a:latin typeface="+mn-lt"/>
                <a:ea typeface="Source Sans Pro Light" panose="020B0403030403020204" pitchFamily="34" charset="0"/>
                <a:cs typeface="Calibri" panose="020F0502020204030204" pitchFamily="34" charset="0"/>
              </a:rPr>
              <a:t>Repeat testing and refine the product/service as needed</a:t>
            </a:r>
            <a:br>
              <a:rPr lang="en-NZ" sz="1800" dirty="0">
                <a:solidFill>
                  <a:srgbClr val="002060"/>
                </a:solidFill>
                <a:latin typeface="+mn-lt"/>
                <a:ea typeface="Source Sans Pro Light" panose="020B0403030403020204" pitchFamily="34" charset="0"/>
                <a:cs typeface="Calibri" panose="020F0502020204030204" pitchFamily="34" charset="0"/>
              </a:rPr>
            </a:br>
            <a:endParaRPr lang="en-NZ" sz="1800" dirty="0">
              <a:solidFill>
                <a:srgbClr val="002060"/>
              </a:solidFill>
              <a:latin typeface="+mn-lt"/>
              <a:ea typeface="Source Sans Pro Light" panose="020B0403030403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8B5A46C-D1CD-8B9F-E67A-BC6894D6BE7D}"/>
              </a:ext>
            </a:extLst>
          </p:cNvPr>
          <p:cNvSpPr txBox="1"/>
          <p:nvPr/>
        </p:nvSpPr>
        <p:spPr>
          <a:xfrm>
            <a:off x="928048" y="1009934"/>
            <a:ext cx="10822674" cy="1015663"/>
          </a:xfrm>
          <a:prstGeom prst="rect">
            <a:avLst/>
          </a:prstGeom>
          <a:noFill/>
        </p:spPr>
        <p:txBody>
          <a:bodyPr wrap="square" rtlCol="0">
            <a:spAutoFit/>
          </a:bodyPr>
          <a:lstStyle/>
          <a:p>
            <a:r>
              <a:rPr lang="en-US" sz="6000" dirty="0"/>
              <a:t>What to do with user testing data</a:t>
            </a:r>
            <a:endParaRPr lang="en-NZ" sz="6000" dirty="0"/>
          </a:p>
        </p:txBody>
      </p:sp>
      <p:sp>
        <p:nvSpPr>
          <p:cNvPr id="5" name="Date Placeholder 4">
            <a:extLst>
              <a:ext uri="{FF2B5EF4-FFF2-40B4-BE49-F238E27FC236}">
                <a16:creationId xmlns:a16="http://schemas.microsoft.com/office/drawing/2014/main" id="{1861923A-121C-1AD7-4708-F0248008FF0B}"/>
              </a:ext>
            </a:extLst>
          </p:cNvPr>
          <p:cNvSpPr>
            <a:spLocks noGrp="1"/>
          </p:cNvSpPr>
          <p:nvPr>
            <p:ph type="dt" sz="half" idx="10"/>
          </p:nvPr>
        </p:nvSpPr>
        <p:spPr/>
        <p:txBody>
          <a:bodyPr/>
          <a:lstStyle/>
          <a:p>
            <a:fld id="{F86386B3-9107-4437-BC8D-174BD1A5FD7D}" type="datetime1">
              <a:rPr lang="en-NZ" smtClean="0"/>
              <a:t>2/08/2024</a:t>
            </a:fld>
            <a:endParaRPr lang="en-NZ"/>
          </a:p>
        </p:txBody>
      </p:sp>
      <p:sp>
        <p:nvSpPr>
          <p:cNvPr id="6" name="Footer Placeholder 5">
            <a:extLst>
              <a:ext uri="{FF2B5EF4-FFF2-40B4-BE49-F238E27FC236}">
                <a16:creationId xmlns:a16="http://schemas.microsoft.com/office/drawing/2014/main" id="{D934A743-92D5-77A9-2BBA-F2750AFA5058}"/>
              </a:ext>
            </a:extLst>
          </p:cNvPr>
          <p:cNvSpPr>
            <a:spLocks noGrp="1"/>
          </p:cNvSpPr>
          <p:nvPr>
            <p:ph type="ftr" sz="quarter" idx="11"/>
          </p:nvPr>
        </p:nvSpPr>
        <p:spPr/>
        <p:txBody>
          <a:bodyPr/>
          <a:lstStyle/>
          <a:p>
            <a:r>
              <a:rPr lang="en-NZ"/>
              <a:t>Krystle Chester</a:t>
            </a:r>
          </a:p>
        </p:txBody>
      </p:sp>
      <p:sp>
        <p:nvSpPr>
          <p:cNvPr id="7" name="Slide Number Placeholder 6">
            <a:extLst>
              <a:ext uri="{FF2B5EF4-FFF2-40B4-BE49-F238E27FC236}">
                <a16:creationId xmlns:a16="http://schemas.microsoft.com/office/drawing/2014/main" id="{BA8507E4-0045-FF4F-AAC5-17F924CB8EA4}"/>
              </a:ext>
            </a:extLst>
          </p:cNvPr>
          <p:cNvSpPr>
            <a:spLocks noGrp="1"/>
          </p:cNvSpPr>
          <p:nvPr>
            <p:ph type="sldNum" sz="quarter" idx="12"/>
          </p:nvPr>
        </p:nvSpPr>
        <p:spPr/>
        <p:txBody>
          <a:bodyPr/>
          <a:lstStyle/>
          <a:p>
            <a:fld id="{B42687D6-F75C-4D44-B25F-9582C3300809}" type="slidenum">
              <a:rPr lang="en-NZ" smtClean="0"/>
              <a:t>10</a:t>
            </a:fld>
            <a:endParaRPr lang="en-NZ"/>
          </a:p>
        </p:txBody>
      </p:sp>
    </p:spTree>
    <p:extLst>
      <p:ext uri="{BB962C8B-B14F-4D97-AF65-F5344CB8AC3E}">
        <p14:creationId xmlns:p14="http://schemas.microsoft.com/office/powerpoint/2010/main" val="2488403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3">
            <a:extLst>
              <a:ext uri="{FF2B5EF4-FFF2-40B4-BE49-F238E27FC236}">
                <a16:creationId xmlns:a16="http://schemas.microsoft.com/office/drawing/2014/main" id="{8081747F-7785-F40F-17A1-A6F5D820C364}"/>
              </a:ext>
            </a:extLst>
          </p:cNvPr>
          <p:cNvSpPr/>
          <p:nvPr/>
        </p:nvSpPr>
        <p:spPr>
          <a:xfrm>
            <a:off x="1" y="0"/>
            <a:ext cx="12192000" cy="6858000"/>
          </a:xfrm>
          <a:prstGeom prst="rect">
            <a:avLst/>
          </a:prstGeom>
          <a:solidFill>
            <a:srgbClr val="E5E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84DEDF1-911C-C75D-A3C6-C07B5734BEFE}"/>
              </a:ext>
            </a:extLst>
          </p:cNvPr>
          <p:cNvSpPr txBox="1"/>
          <p:nvPr/>
        </p:nvSpPr>
        <p:spPr>
          <a:xfrm>
            <a:off x="1326492" y="2698380"/>
            <a:ext cx="9379608" cy="2246769"/>
          </a:xfrm>
          <a:prstGeom prst="rect">
            <a:avLst/>
          </a:prstGeom>
          <a:noFill/>
        </p:spPr>
        <p:txBody>
          <a:bodyPr wrap="square" rtlCol="0">
            <a:spAutoFit/>
          </a:bodyPr>
          <a:lstStyle/>
          <a:p>
            <a:pPr marL="285750" indent="-285750">
              <a:buFont typeface="Arial" panose="020B0604020202020204" pitchFamily="34" charset="0"/>
              <a:buChar char="•"/>
            </a:pPr>
            <a:r>
              <a:rPr lang="en-NZ" sz="2000" dirty="0"/>
              <a:t>Identify the research question/goal</a:t>
            </a:r>
          </a:p>
          <a:p>
            <a:pPr marL="285750" indent="-285750">
              <a:buFont typeface="Arial" panose="020B0604020202020204" pitchFamily="34" charset="0"/>
              <a:buChar char="•"/>
            </a:pPr>
            <a:r>
              <a:rPr lang="en-NZ" sz="2000" dirty="0"/>
              <a:t>Create tasks to answer the research question</a:t>
            </a:r>
          </a:p>
          <a:p>
            <a:pPr marL="285750" indent="-285750">
              <a:buFont typeface="Arial" panose="020B0604020202020204" pitchFamily="34" charset="0"/>
              <a:buChar char="•"/>
            </a:pPr>
            <a:r>
              <a:rPr lang="en-NZ" sz="2000" dirty="0"/>
              <a:t>Pilot the test tasks with your team</a:t>
            </a:r>
          </a:p>
          <a:p>
            <a:pPr marL="285750" indent="-285750">
              <a:buFont typeface="Arial" panose="020B0604020202020204" pitchFamily="34" charset="0"/>
              <a:buChar char="•"/>
            </a:pPr>
            <a:r>
              <a:rPr lang="en-NZ" sz="2000" dirty="0"/>
              <a:t>Recruit realistic users</a:t>
            </a:r>
          </a:p>
          <a:p>
            <a:pPr marL="285750" indent="-285750">
              <a:buFont typeface="Arial" panose="020B0604020202020204" pitchFamily="34" charset="0"/>
              <a:buChar char="•"/>
            </a:pPr>
            <a:r>
              <a:rPr lang="en-NZ" sz="2000" dirty="0"/>
              <a:t>Conduct tests</a:t>
            </a:r>
          </a:p>
          <a:p>
            <a:pPr marL="285750" indent="-285750">
              <a:buFont typeface="Arial" panose="020B0604020202020204" pitchFamily="34" charset="0"/>
              <a:buChar char="•"/>
            </a:pPr>
            <a:r>
              <a:rPr lang="en-NZ" sz="2000" dirty="0"/>
              <a:t>Analyse data</a:t>
            </a:r>
          </a:p>
          <a:p>
            <a:pPr marL="285750" indent="-285750">
              <a:buFont typeface="Arial" panose="020B0604020202020204" pitchFamily="34" charset="0"/>
              <a:buChar char="•"/>
            </a:pPr>
            <a:r>
              <a:rPr lang="en-NZ" sz="2000" dirty="0"/>
              <a:t>Use data to amend actual product/service or prototype</a:t>
            </a:r>
          </a:p>
        </p:txBody>
      </p:sp>
      <p:sp>
        <p:nvSpPr>
          <p:cNvPr id="3" name="TextBox 2">
            <a:extLst>
              <a:ext uri="{FF2B5EF4-FFF2-40B4-BE49-F238E27FC236}">
                <a16:creationId xmlns:a16="http://schemas.microsoft.com/office/drawing/2014/main" id="{A42013AD-8F04-5D3B-B2B4-C95093BF8349}"/>
              </a:ext>
            </a:extLst>
          </p:cNvPr>
          <p:cNvSpPr txBox="1"/>
          <p:nvPr/>
        </p:nvSpPr>
        <p:spPr>
          <a:xfrm>
            <a:off x="1326492" y="759388"/>
            <a:ext cx="10199886" cy="1015663"/>
          </a:xfrm>
          <a:prstGeom prst="rect">
            <a:avLst/>
          </a:prstGeom>
          <a:noFill/>
        </p:spPr>
        <p:txBody>
          <a:bodyPr wrap="square" rtlCol="0">
            <a:spAutoFit/>
          </a:bodyPr>
          <a:lstStyle/>
          <a:p>
            <a:r>
              <a:rPr lang="en-US" sz="6000" dirty="0"/>
              <a:t>Key steps of user testing</a:t>
            </a:r>
            <a:endParaRPr lang="en-NZ" sz="6000" dirty="0"/>
          </a:p>
        </p:txBody>
      </p:sp>
      <p:sp>
        <p:nvSpPr>
          <p:cNvPr id="4" name="Date Placeholder 3">
            <a:extLst>
              <a:ext uri="{FF2B5EF4-FFF2-40B4-BE49-F238E27FC236}">
                <a16:creationId xmlns:a16="http://schemas.microsoft.com/office/drawing/2014/main" id="{9047AC5F-7DFE-C4B9-DEB3-7E8B7B21E58E}"/>
              </a:ext>
            </a:extLst>
          </p:cNvPr>
          <p:cNvSpPr>
            <a:spLocks noGrp="1"/>
          </p:cNvSpPr>
          <p:nvPr>
            <p:ph type="dt" sz="half" idx="10"/>
          </p:nvPr>
        </p:nvSpPr>
        <p:spPr/>
        <p:txBody>
          <a:bodyPr/>
          <a:lstStyle/>
          <a:p>
            <a:fld id="{6E8EB2CE-971B-4CAF-9C93-655ABF1DBFA3}" type="datetime1">
              <a:rPr lang="en-NZ" smtClean="0"/>
              <a:t>2/08/2024</a:t>
            </a:fld>
            <a:endParaRPr lang="en-NZ"/>
          </a:p>
        </p:txBody>
      </p:sp>
      <p:sp>
        <p:nvSpPr>
          <p:cNvPr id="6" name="Footer Placeholder 5">
            <a:extLst>
              <a:ext uri="{FF2B5EF4-FFF2-40B4-BE49-F238E27FC236}">
                <a16:creationId xmlns:a16="http://schemas.microsoft.com/office/drawing/2014/main" id="{B3186210-6D0D-F09B-7828-E53629D19811}"/>
              </a:ext>
            </a:extLst>
          </p:cNvPr>
          <p:cNvSpPr>
            <a:spLocks noGrp="1"/>
          </p:cNvSpPr>
          <p:nvPr>
            <p:ph type="ftr" sz="quarter" idx="11"/>
          </p:nvPr>
        </p:nvSpPr>
        <p:spPr/>
        <p:txBody>
          <a:bodyPr/>
          <a:lstStyle/>
          <a:p>
            <a:r>
              <a:rPr lang="en-NZ"/>
              <a:t>Krystle Chester</a:t>
            </a:r>
          </a:p>
        </p:txBody>
      </p:sp>
      <p:sp>
        <p:nvSpPr>
          <p:cNvPr id="7" name="Slide Number Placeholder 6">
            <a:extLst>
              <a:ext uri="{FF2B5EF4-FFF2-40B4-BE49-F238E27FC236}">
                <a16:creationId xmlns:a16="http://schemas.microsoft.com/office/drawing/2014/main" id="{4FB6A78B-867D-A136-BC0F-30304FF174C9}"/>
              </a:ext>
            </a:extLst>
          </p:cNvPr>
          <p:cNvSpPr>
            <a:spLocks noGrp="1"/>
          </p:cNvSpPr>
          <p:nvPr>
            <p:ph type="sldNum" sz="quarter" idx="12"/>
          </p:nvPr>
        </p:nvSpPr>
        <p:spPr/>
        <p:txBody>
          <a:bodyPr/>
          <a:lstStyle/>
          <a:p>
            <a:fld id="{B42687D6-F75C-4D44-B25F-9582C3300809}" type="slidenum">
              <a:rPr lang="en-NZ" smtClean="0"/>
              <a:t>11</a:t>
            </a:fld>
            <a:endParaRPr lang="en-NZ"/>
          </a:p>
        </p:txBody>
      </p:sp>
    </p:spTree>
    <p:extLst>
      <p:ext uri="{BB962C8B-B14F-4D97-AF65-F5344CB8AC3E}">
        <p14:creationId xmlns:p14="http://schemas.microsoft.com/office/powerpoint/2010/main" val="902830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3">
            <a:extLst>
              <a:ext uri="{FF2B5EF4-FFF2-40B4-BE49-F238E27FC236}">
                <a16:creationId xmlns:a16="http://schemas.microsoft.com/office/drawing/2014/main" id="{B4C73DCA-CC6B-52AD-E7D3-5168AEB2734E}"/>
              </a:ext>
            </a:extLst>
          </p:cNvPr>
          <p:cNvSpPr/>
          <p:nvPr/>
        </p:nvSpPr>
        <p:spPr>
          <a:xfrm>
            <a:off x="0" y="0"/>
            <a:ext cx="12192000"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BEE5829-9AAF-7E11-FF52-603F58575CFA}"/>
              </a:ext>
            </a:extLst>
          </p:cNvPr>
          <p:cNvSpPr txBox="1"/>
          <p:nvPr/>
        </p:nvSpPr>
        <p:spPr>
          <a:xfrm>
            <a:off x="1152939" y="1789043"/>
            <a:ext cx="3942815" cy="2308324"/>
          </a:xfrm>
          <a:prstGeom prst="rect">
            <a:avLst/>
          </a:prstGeom>
          <a:noFill/>
        </p:spPr>
        <p:txBody>
          <a:bodyPr wrap="square" rtlCol="0">
            <a:spAutoFit/>
          </a:bodyPr>
          <a:lstStyle/>
          <a:p>
            <a:r>
              <a:rPr lang="en-NZ" sz="1800" dirty="0"/>
              <a:t>Email </a:t>
            </a:r>
            <a:r>
              <a:rPr lang="en-NZ" sz="1800" dirty="0" err="1"/>
              <a:t>DL_NZFS_Design</a:t>
            </a:r>
            <a:r>
              <a:rPr lang="en-NZ" sz="1800" dirty="0"/>
              <a:t> </a:t>
            </a:r>
            <a:r>
              <a:rPr lang="en-NZ" sz="1800" dirty="0">
                <a:solidFill>
                  <a:schemeClr val="bg1"/>
                </a:solidFill>
                <a:hlinkClick r:id="rId3"/>
              </a:rPr>
              <a:t>DL_NZFS_Design@mpi.govt.nz</a:t>
            </a:r>
            <a:r>
              <a:rPr lang="en-NZ" sz="1800" dirty="0">
                <a:solidFill>
                  <a:schemeClr val="bg1"/>
                </a:solidFill>
              </a:rPr>
              <a:t> </a:t>
            </a:r>
          </a:p>
          <a:p>
            <a:endParaRPr lang="en-NZ" sz="1800" dirty="0">
              <a:solidFill>
                <a:schemeClr val="bg1"/>
              </a:solidFill>
            </a:endParaRPr>
          </a:p>
          <a:p>
            <a:endParaRPr lang="en-NZ" sz="1800" dirty="0">
              <a:solidFill>
                <a:schemeClr val="bg1"/>
              </a:solidFill>
            </a:endParaRPr>
          </a:p>
          <a:p>
            <a:r>
              <a:rPr lang="en-NZ" sz="1800" dirty="0"/>
              <a:t>Or put your feedback into this box  by the coffee machine on  level 8 of Pastoral House</a:t>
            </a:r>
          </a:p>
          <a:p>
            <a:pPr marL="285750" indent="-285750">
              <a:buFont typeface="Arial" panose="020B0604020202020204" pitchFamily="34" charset="0"/>
              <a:buChar char="•"/>
            </a:pPr>
            <a:endParaRPr lang="en-NZ" dirty="0"/>
          </a:p>
        </p:txBody>
      </p:sp>
      <p:pic>
        <p:nvPicPr>
          <p:cNvPr id="3" name="Picture 2" descr="Suggestion box on level 8 of Pastoral House by the coffee machine">
            <a:extLst>
              <a:ext uri="{FF2B5EF4-FFF2-40B4-BE49-F238E27FC236}">
                <a16:creationId xmlns:a16="http://schemas.microsoft.com/office/drawing/2014/main" id="{3AC24128-4045-BC25-CDE6-5D4B3D230237}"/>
              </a:ext>
            </a:extLst>
          </p:cNvPr>
          <p:cNvPicPr>
            <a:picLocks noChangeAspect="1"/>
          </p:cNvPicPr>
          <p:nvPr/>
        </p:nvPicPr>
        <p:blipFill rotWithShape="1">
          <a:blip r:embed="rId4"/>
          <a:srcRect l="10270" t="9786" b="13121"/>
          <a:stretch/>
        </p:blipFill>
        <p:spPr>
          <a:xfrm>
            <a:off x="7315017" y="1482945"/>
            <a:ext cx="3942815" cy="451671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60FC9722-3DD1-3E65-B7F5-11D5F9D7E5F5}"/>
              </a:ext>
            </a:extLst>
          </p:cNvPr>
          <p:cNvSpPr txBox="1"/>
          <p:nvPr/>
        </p:nvSpPr>
        <p:spPr>
          <a:xfrm>
            <a:off x="1152939" y="641445"/>
            <a:ext cx="4469939" cy="1015663"/>
          </a:xfrm>
          <a:prstGeom prst="rect">
            <a:avLst/>
          </a:prstGeom>
          <a:noFill/>
        </p:spPr>
        <p:txBody>
          <a:bodyPr wrap="square" rtlCol="0">
            <a:spAutoFit/>
          </a:bodyPr>
          <a:lstStyle/>
          <a:p>
            <a:r>
              <a:rPr lang="en-NZ" sz="6000" dirty="0"/>
              <a:t>Feedback</a:t>
            </a:r>
          </a:p>
        </p:txBody>
      </p:sp>
      <p:sp>
        <p:nvSpPr>
          <p:cNvPr id="6" name="Date Placeholder 5">
            <a:extLst>
              <a:ext uri="{FF2B5EF4-FFF2-40B4-BE49-F238E27FC236}">
                <a16:creationId xmlns:a16="http://schemas.microsoft.com/office/drawing/2014/main" id="{1E57F1FC-843D-E70E-6EBA-71EAD68342BE}"/>
              </a:ext>
            </a:extLst>
          </p:cNvPr>
          <p:cNvSpPr>
            <a:spLocks noGrp="1"/>
          </p:cNvSpPr>
          <p:nvPr>
            <p:ph type="dt" sz="half" idx="10"/>
          </p:nvPr>
        </p:nvSpPr>
        <p:spPr/>
        <p:txBody>
          <a:bodyPr/>
          <a:lstStyle/>
          <a:p>
            <a:fld id="{A77E47F6-8A3D-4914-BAAF-BD7323875516}" type="datetime1">
              <a:rPr lang="en-NZ" smtClean="0"/>
              <a:t>2/08/2024</a:t>
            </a:fld>
            <a:endParaRPr lang="en-NZ"/>
          </a:p>
        </p:txBody>
      </p:sp>
      <p:sp>
        <p:nvSpPr>
          <p:cNvPr id="7" name="Footer Placeholder 6">
            <a:extLst>
              <a:ext uri="{FF2B5EF4-FFF2-40B4-BE49-F238E27FC236}">
                <a16:creationId xmlns:a16="http://schemas.microsoft.com/office/drawing/2014/main" id="{5D23ECB2-8DB8-8A07-E9D3-93F2AB67A315}"/>
              </a:ext>
            </a:extLst>
          </p:cNvPr>
          <p:cNvSpPr>
            <a:spLocks noGrp="1"/>
          </p:cNvSpPr>
          <p:nvPr>
            <p:ph type="ftr" sz="quarter" idx="11"/>
          </p:nvPr>
        </p:nvSpPr>
        <p:spPr/>
        <p:txBody>
          <a:bodyPr/>
          <a:lstStyle/>
          <a:p>
            <a:r>
              <a:rPr lang="en-NZ"/>
              <a:t>Krystle Chester</a:t>
            </a:r>
          </a:p>
        </p:txBody>
      </p:sp>
      <p:sp>
        <p:nvSpPr>
          <p:cNvPr id="8" name="Slide Number Placeholder 7">
            <a:extLst>
              <a:ext uri="{FF2B5EF4-FFF2-40B4-BE49-F238E27FC236}">
                <a16:creationId xmlns:a16="http://schemas.microsoft.com/office/drawing/2014/main" id="{87EACAAB-A082-75C0-80DC-F9750806A501}"/>
              </a:ext>
            </a:extLst>
          </p:cNvPr>
          <p:cNvSpPr>
            <a:spLocks noGrp="1"/>
          </p:cNvSpPr>
          <p:nvPr>
            <p:ph type="sldNum" sz="quarter" idx="12"/>
          </p:nvPr>
        </p:nvSpPr>
        <p:spPr/>
        <p:txBody>
          <a:bodyPr/>
          <a:lstStyle/>
          <a:p>
            <a:fld id="{B42687D6-F75C-4D44-B25F-9582C3300809}" type="slidenum">
              <a:rPr lang="en-NZ" smtClean="0"/>
              <a:t>12</a:t>
            </a:fld>
            <a:endParaRPr lang="en-NZ"/>
          </a:p>
        </p:txBody>
      </p:sp>
    </p:spTree>
    <p:extLst>
      <p:ext uri="{BB962C8B-B14F-4D97-AF65-F5344CB8AC3E}">
        <p14:creationId xmlns:p14="http://schemas.microsoft.com/office/powerpoint/2010/main" val="1419873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3">
            <a:extLst>
              <a:ext uri="{FF2B5EF4-FFF2-40B4-BE49-F238E27FC236}">
                <a16:creationId xmlns:a16="http://schemas.microsoft.com/office/drawing/2014/main" id="{AEE5E87F-8886-3017-4776-1738744E3255}"/>
              </a:ext>
            </a:extLst>
          </p:cNvPr>
          <p:cNvSpPr/>
          <p:nvPr/>
        </p:nvSpPr>
        <p:spPr>
          <a:xfrm>
            <a:off x="0"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2B008F96-4EF9-0FBD-39DE-04E755B78E6F}"/>
              </a:ext>
            </a:extLst>
          </p:cNvPr>
          <p:cNvSpPr txBox="1"/>
          <p:nvPr/>
        </p:nvSpPr>
        <p:spPr>
          <a:xfrm>
            <a:off x="1536065" y="1411258"/>
            <a:ext cx="9532269" cy="6186309"/>
          </a:xfrm>
          <a:prstGeom prst="rect">
            <a:avLst/>
          </a:prstGeom>
          <a:noFill/>
        </p:spPr>
        <p:txBody>
          <a:bodyPr wrap="square" rtlCol="0">
            <a:spAutoFit/>
          </a:bodyPr>
          <a:lstStyle/>
          <a:p>
            <a:r>
              <a:rPr lang="en-NZ" dirty="0"/>
              <a:t>Usability testing 101</a:t>
            </a:r>
          </a:p>
          <a:p>
            <a:r>
              <a:rPr lang="en-NZ" dirty="0">
                <a:solidFill>
                  <a:schemeClr val="bg1"/>
                </a:solidFill>
                <a:hlinkClick r:id="rId3"/>
              </a:rPr>
              <a:t>https://www.nngroup.com/articles/usability-testing-101/</a:t>
            </a:r>
            <a:r>
              <a:rPr lang="en-NZ" dirty="0">
                <a:solidFill>
                  <a:schemeClr val="bg1"/>
                </a:solidFill>
              </a:rPr>
              <a:t> </a:t>
            </a:r>
          </a:p>
          <a:p>
            <a:endParaRPr lang="en-NZ" dirty="0">
              <a:solidFill>
                <a:schemeClr val="bg1"/>
              </a:solidFill>
            </a:endParaRPr>
          </a:p>
          <a:p>
            <a:r>
              <a:rPr lang="en-NZ" dirty="0"/>
              <a:t>Usability 101: introduction to usability</a:t>
            </a:r>
          </a:p>
          <a:p>
            <a:r>
              <a:rPr lang="en-NZ" dirty="0">
                <a:solidFill>
                  <a:schemeClr val="bg1"/>
                </a:solidFill>
                <a:hlinkClick r:id="rId4"/>
              </a:rPr>
              <a:t>https://www.nngroup.com/articles/usability-101-introduction-to-usability/</a:t>
            </a:r>
            <a:r>
              <a:rPr lang="en-NZ" dirty="0">
                <a:solidFill>
                  <a:schemeClr val="bg1"/>
                </a:solidFill>
              </a:rPr>
              <a:t> </a:t>
            </a:r>
          </a:p>
          <a:p>
            <a:endParaRPr lang="en-NZ" dirty="0">
              <a:solidFill>
                <a:schemeClr val="bg1"/>
              </a:solidFill>
            </a:endParaRPr>
          </a:p>
          <a:p>
            <a:r>
              <a:rPr lang="en-NZ" dirty="0"/>
              <a:t>Testing content with users</a:t>
            </a:r>
          </a:p>
          <a:p>
            <a:r>
              <a:rPr lang="en-NZ" dirty="0">
                <a:solidFill>
                  <a:schemeClr val="bg1"/>
                </a:solidFill>
                <a:hlinkClick r:id="rId5"/>
              </a:rPr>
              <a:t>https://www.nngroup.com/articles/testing-content-websites/</a:t>
            </a:r>
            <a:r>
              <a:rPr lang="en-NZ" dirty="0">
                <a:solidFill>
                  <a:schemeClr val="bg1"/>
                </a:solidFill>
              </a:rPr>
              <a:t> </a:t>
            </a:r>
          </a:p>
          <a:p>
            <a:endParaRPr lang="en-NZ" dirty="0">
              <a:solidFill>
                <a:schemeClr val="bg1"/>
              </a:solidFill>
            </a:endParaRPr>
          </a:p>
          <a:p>
            <a:r>
              <a:rPr lang="en-NZ" dirty="0"/>
              <a:t>Usability</a:t>
            </a:r>
          </a:p>
          <a:p>
            <a:r>
              <a:rPr lang="en-NZ" dirty="0">
                <a:solidFill>
                  <a:schemeClr val="bg1"/>
                </a:solidFill>
                <a:hlinkClick r:id="rId6"/>
              </a:rPr>
              <a:t>https://www.interaction-design.org/literature/topics/usability</a:t>
            </a:r>
            <a:r>
              <a:rPr lang="en-NZ" dirty="0">
                <a:solidFill>
                  <a:schemeClr val="bg1"/>
                </a:solidFill>
              </a:rPr>
              <a:t>  </a:t>
            </a:r>
          </a:p>
          <a:p>
            <a:endParaRPr lang="en-NZ" dirty="0">
              <a:solidFill>
                <a:schemeClr val="bg1"/>
              </a:solidFill>
            </a:endParaRPr>
          </a:p>
          <a:p>
            <a:r>
              <a:rPr lang="en-US" dirty="0"/>
              <a:t>Informed consent</a:t>
            </a:r>
            <a:endParaRPr lang="en-US" dirty="0">
              <a:hlinkClick r:id="rId7">
                <a:extLst>
                  <a:ext uri="{A12FA001-AC4F-418D-AE19-62706E023703}">
                    <ahyp:hlinkClr xmlns:ahyp="http://schemas.microsoft.com/office/drawing/2018/hyperlinkcolor" val="tx"/>
                  </a:ext>
                </a:extLst>
              </a:hlinkClick>
            </a:endParaRPr>
          </a:p>
          <a:p>
            <a:r>
              <a:rPr lang="en-US" dirty="0">
                <a:solidFill>
                  <a:schemeClr val="bg1"/>
                </a:solidFill>
                <a:hlinkClick r:id="rId7"/>
              </a:rPr>
              <a:t>https://www.nngroup.com/articles/informed-consent/</a:t>
            </a:r>
            <a:endParaRPr lang="en-US" dirty="0">
              <a:solidFill>
                <a:schemeClr val="bg1"/>
              </a:solidFill>
            </a:endParaRPr>
          </a:p>
          <a:p>
            <a:endParaRPr lang="en-US" dirty="0"/>
          </a:p>
          <a:p>
            <a:r>
              <a:rPr lang="en-US" dirty="0"/>
              <a:t>Consent form template</a:t>
            </a:r>
          </a:p>
          <a:p>
            <a:r>
              <a:rPr lang="en-US" dirty="0">
                <a:solidFill>
                  <a:schemeClr val="bg1"/>
                </a:solidFill>
                <a:hlinkClick r:id="rId8"/>
              </a:rPr>
              <a:t>https://media.nngroup.com/media/articles/attachments/NNg_Example_Consent_Form.pdf </a:t>
            </a:r>
            <a:endParaRPr lang="en-US" dirty="0">
              <a:solidFill>
                <a:schemeClr val="bg1"/>
              </a:solidFill>
            </a:endParaRPr>
          </a:p>
          <a:p>
            <a:endParaRPr lang="en-NZ" dirty="0">
              <a:solidFill>
                <a:schemeClr val="bg1"/>
              </a:solidFill>
            </a:endParaRPr>
          </a:p>
          <a:p>
            <a:endParaRPr lang="en-NZ" dirty="0">
              <a:solidFill>
                <a:schemeClr val="bg1"/>
              </a:solidFill>
            </a:endParaRPr>
          </a:p>
          <a:p>
            <a:endParaRPr lang="en-NZ" dirty="0">
              <a:solidFill>
                <a:schemeClr val="bg1"/>
              </a:solidFill>
            </a:endParaRPr>
          </a:p>
          <a:p>
            <a:endParaRPr lang="en-NZ" dirty="0">
              <a:solidFill>
                <a:schemeClr val="bg1"/>
              </a:solidFill>
            </a:endParaRPr>
          </a:p>
          <a:p>
            <a:endParaRPr lang="en-NZ" dirty="0">
              <a:solidFill>
                <a:schemeClr val="bg1"/>
              </a:solidFill>
            </a:endParaRPr>
          </a:p>
        </p:txBody>
      </p:sp>
      <p:sp>
        <p:nvSpPr>
          <p:cNvPr id="3" name="TextBox 2">
            <a:extLst>
              <a:ext uri="{FF2B5EF4-FFF2-40B4-BE49-F238E27FC236}">
                <a16:creationId xmlns:a16="http://schemas.microsoft.com/office/drawing/2014/main" id="{B00A4DEC-3654-EFF7-06B7-D204C5F6AEAA}"/>
              </a:ext>
            </a:extLst>
          </p:cNvPr>
          <p:cNvSpPr txBox="1"/>
          <p:nvPr/>
        </p:nvSpPr>
        <p:spPr>
          <a:xfrm>
            <a:off x="1419367" y="259307"/>
            <a:ext cx="7096836" cy="1015663"/>
          </a:xfrm>
          <a:prstGeom prst="rect">
            <a:avLst/>
          </a:prstGeom>
          <a:noFill/>
        </p:spPr>
        <p:txBody>
          <a:bodyPr wrap="square" rtlCol="0">
            <a:spAutoFit/>
          </a:bodyPr>
          <a:lstStyle/>
          <a:p>
            <a:r>
              <a:rPr lang="en-NZ" sz="6000" dirty="0"/>
              <a:t>Resources</a:t>
            </a:r>
          </a:p>
        </p:txBody>
      </p:sp>
      <p:sp>
        <p:nvSpPr>
          <p:cNvPr id="5" name="Date Placeholder 4">
            <a:extLst>
              <a:ext uri="{FF2B5EF4-FFF2-40B4-BE49-F238E27FC236}">
                <a16:creationId xmlns:a16="http://schemas.microsoft.com/office/drawing/2014/main" id="{BA03022B-8F8D-3AA2-3E34-9D1BC63E7430}"/>
              </a:ext>
            </a:extLst>
          </p:cNvPr>
          <p:cNvSpPr>
            <a:spLocks noGrp="1"/>
          </p:cNvSpPr>
          <p:nvPr>
            <p:ph type="dt" sz="half" idx="10"/>
          </p:nvPr>
        </p:nvSpPr>
        <p:spPr/>
        <p:txBody>
          <a:bodyPr/>
          <a:lstStyle/>
          <a:p>
            <a:fld id="{BB2D7A40-8285-41A7-807C-3092B8520BA4}" type="datetime1">
              <a:rPr lang="en-NZ" smtClean="0"/>
              <a:t>2/08/2024</a:t>
            </a:fld>
            <a:endParaRPr lang="en-NZ"/>
          </a:p>
        </p:txBody>
      </p:sp>
      <p:sp>
        <p:nvSpPr>
          <p:cNvPr id="6" name="Footer Placeholder 5">
            <a:extLst>
              <a:ext uri="{FF2B5EF4-FFF2-40B4-BE49-F238E27FC236}">
                <a16:creationId xmlns:a16="http://schemas.microsoft.com/office/drawing/2014/main" id="{8EA602E7-6870-6902-491E-928B00329AFF}"/>
              </a:ext>
            </a:extLst>
          </p:cNvPr>
          <p:cNvSpPr>
            <a:spLocks noGrp="1"/>
          </p:cNvSpPr>
          <p:nvPr>
            <p:ph type="ftr" sz="quarter" idx="11"/>
          </p:nvPr>
        </p:nvSpPr>
        <p:spPr/>
        <p:txBody>
          <a:bodyPr/>
          <a:lstStyle/>
          <a:p>
            <a:r>
              <a:rPr lang="en-NZ" dirty="0"/>
              <a:t>Krystle Chester</a:t>
            </a:r>
          </a:p>
        </p:txBody>
      </p:sp>
      <p:sp>
        <p:nvSpPr>
          <p:cNvPr id="7" name="Slide Number Placeholder 6">
            <a:extLst>
              <a:ext uri="{FF2B5EF4-FFF2-40B4-BE49-F238E27FC236}">
                <a16:creationId xmlns:a16="http://schemas.microsoft.com/office/drawing/2014/main" id="{DA680A24-3A33-2933-ACAC-02C41816F2AA}"/>
              </a:ext>
            </a:extLst>
          </p:cNvPr>
          <p:cNvSpPr>
            <a:spLocks noGrp="1"/>
          </p:cNvSpPr>
          <p:nvPr>
            <p:ph type="sldNum" sz="quarter" idx="12"/>
          </p:nvPr>
        </p:nvSpPr>
        <p:spPr/>
        <p:txBody>
          <a:bodyPr/>
          <a:lstStyle/>
          <a:p>
            <a:fld id="{B42687D6-F75C-4D44-B25F-9582C3300809}" type="slidenum">
              <a:rPr lang="en-NZ" smtClean="0"/>
              <a:t>13</a:t>
            </a:fld>
            <a:endParaRPr lang="en-NZ"/>
          </a:p>
        </p:txBody>
      </p:sp>
    </p:spTree>
    <p:extLst>
      <p:ext uri="{BB962C8B-B14F-4D97-AF65-F5344CB8AC3E}">
        <p14:creationId xmlns:p14="http://schemas.microsoft.com/office/powerpoint/2010/main" val="132399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3">
            <a:extLst>
              <a:ext uri="{FF2B5EF4-FFF2-40B4-BE49-F238E27FC236}">
                <a16:creationId xmlns:a16="http://schemas.microsoft.com/office/drawing/2014/main" id="{A7105258-DC59-85FD-6E50-A5E822BE53DF}"/>
              </a:ext>
            </a:extLst>
          </p:cNvPr>
          <p:cNvSpPr/>
          <p:nvPr/>
        </p:nvSpPr>
        <p:spPr>
          <a:xfrm>
            <a:off x="1" y="0"/>
            <a:ext cx="12192000" cy="6858000"/>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98;p2">
            <a:extLst>
              <a:ext uri="{FF2B5EF4-FFF2-40B4-BE49-F238E27FC236}">
                <a16:creationId xmlns:a16="http://schemas.microsoft.com/office/drawing/2014/main" id="{36866495-FE0E-7769-D653-2360997C3F6E}"/>
              </a:ext>
            </a:extLst>
          </p:cNvPr>
          <p:cNvSpPr txBox="1">
            <a:spLocks/>
          </p:cNvSpPr>
          <p:nvPr/>
        </p:nvSpPr>
        <p:spPr>
          <a:xfrm>
            <a:off x="374134" y="1359569"/>
            <a:ext cx="3342524" cy="800584"/>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2800"/>
              <a:buFont typeface="Arial"/>
              <a:buNone/>
            </a:pPr>
            <a:r>
              <a:rPr lang="en-NZ" sz="3200" b="1" dirty="0">
                <a:solidFill>
                  <a:srgbClr val="002060"/>
                </a:solidFill>
                <a:latin typeface="+mn-lt"/>
                <a:ea typeface="Source Sans Pro" panose="020B0503030403020204" pitchFamily="34" charset="0"/>
                <a:cs typeface="Calibri" panose="020F0502020204030204" pitchFamily="34" charset="0"/>
                <a:sym typeface="Arial"/>
              </a:rPr>
              <a:t>End of talk </a:t>
            </a:r>
          </a:p>
          <a:p>
            <a:pPr>
              <a:spcBef>
                <a:spcPts val="0"/>
              </a:spcBef>
              <a:buClr>
                <a:schemeClr val="dk1"/>
              </a:buClr>
              <a:buSzPts val="2800"/>
              <a:buFont typeface="Arial"/>
              <a:buNone/>
            </a:pPr>
            <a:r>
              <a:rPr lang="en-NZ" sz="3200" b="1" dirty="0">
                <a:solidFill>
                  <a:srgbClr val="002060"/>
                </a:solidFill>
                <a:latin typeface="+mn-lt"/>
                <a:ea typeface="Source Sans Pro" panose="020B0503030403020204" pitchFamily="34" charset="0"/>
                <a:cs typeface="Calibri" panose="020F0502020204030204" pitchFamily="34" charset="0"/>
                <a:sym typeface="Arial"/>
              </a:rPr>
              <a:t>gut check!</a:t>
            </a:r>
            <a:endParaRPr lang="en-NZ" sz="6600" dirty="0">
              <a:solidFill>
                <a:srgbClr val="002060"/>
              </a:solidFill>
              <a:latin typeface="+mn-lt"/>
              <a:ea typeface="Source Sans Pro" panose="020B0503030403020204" pitchFamily="34" charset="0"/>
              <a:cs typeface="Calibri" panose="020F0502020204030204" pitchFamily="34" charset="0"/>
            </a:endParaRPr>
          </a:p>
        </p:txBody>
      </p:sp>
      <p:sp>
        <p:nvSpPr>
          <p:cNvPr id="13" name="Google Shape;99;p2">
            <a:extLst>
              <a:ext uri="{FF2B5EF4-FFF2-40B4-BE49-F238E27FC236}">
                <a16:creationId xmlns:a16="http://schemas.microsoft.com/office/drawing/2014/main" id="{1F0CF28A-736C-CCAA-F9D1-E8C756F476D2}"/>
              </a:ext>
            </a:extLst>
          </p:cNvPr>
          <p:cNvSpPr txBox="1">
            <a:spLocks/>
          </p:cNvSpPr>
          <p:nvPr/>
        </p:nvSpPr>
        <p:spPr>
          <a:xfrm>
            <a:off x="1039965" y="2896889"/>
            <a:ext cx="3156438" cy="2423791"/>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buClr>
                <a:schemeClr val="dk1"/>
              </a:buClr>
              <a:buSzPts val="2400"/>
            </a:pPr>
            <a:r>
              <a:rPr lang="en-US" sz="2000" dirty="0">
                <a:solidFill>
                  <a:srgbClr val="002060"/>
                </a:solidFill>
                <a:ea typeface="Source Sans Pro" panose="020B0503030403020204" pitchFamily="34" charset="0"/>
                <a:cs typeface="Calibri"/>
                <a:sym typeface="Calibri"/>
              </a:rPr>
              <a:t>Which animal resonates with you after my talk today?</a:t>
            </a:r>
          </a:p>
          <a:p>
            <a:pPr algn="l">
              <a:spcBef>
                <a:spcPts val="0"/>
              </a:spcBef>
              <a:buClr>
                <a:schemeClr val="dk1"/>
              </a:buClr>
              <a:buSzPts val="2400"/>
            </a:pPr>
            <a:endParaRPr lang="en-US" sz="2000" dirty="0">
              <a:solidFill>
                <a:srgbClr val="002060"/>
              </a:solidFill>
              <a:ea typeface="Source Sans Pro" panose="020B0503030403020204" pitchFamily="34" charset="0"/>
              <a:cs typeface="Calibri"/>
              <a:sym typeface="Calibri"/>
            </a:endParaRPr>
          </a:p>
          <a:p>
            <a:pPr algn="l">
              <a:spcBef>
                <a:spcPts val="0"/>
              </a:spcBef>
              <a:buClr>
                <a:schemeClr val="dk1"/>
              </a:buClr>
              <a:buSzPts val="2400"/>
            </a:pPr>
            <a:r>
              <a:rPr lang="en-US" sz="2000" dirty="0">
                <a:solidFill>
                  <a:srgbClr val="002060"/>
                </a:solidFill>
                <a:ea typeface="Source Sans Pro" panose="020B0503030403020204" pitchFamily="34" charset="0"/>
                <a:cs typeface="Calibri"/>
                <a:sym typeface="Calibri"/>
              </a:rPr>
              <a:t>Add your number to the chat &amp; a reason why </a:t>
            </a:r>
            <a:r>
              <a:rPr lang="en-US" sz="2000" dirty="0">
                <a:solidFill>
                  <a:srgbClr val="002060"/>
                </a:solidFill>
                <a:ea typeface="Source Sans Pro" panose="020B0503030403020204" pitchFamily="34" charset="0"/>
                <a:cs typeface="Calibri"/>
                <a:sym typeface="Wingdings" panose="05000000000000000000" pitchFamily="2" charset="2"/>
              </a:rPr>
              <a:t></a:t>
            </a:r>
            <a:endParaRPr lang="en-US" sz="2000" dirty="0">
              <a:solidFill>
                <a:srgbClr val="002060"/>
              </a:solidFill>
              <a:ea typeface="Source Sans Pro" panose="020B0503030403020204" pitchFamily="34" charset="0"/>
              <a:cs typeface="Calibri"/>
              <a:sym typeface="Calibri"/>
            </a:endParaRPr>
          </a:p>
        </p:txBody>
      </p:sp>
      <p:pic>
        <p:nvPicPr>
          <p:cNvPr id="5" name="Picture 4" descr="A collage of 9 animals, numbered 1 to 9">
            <a:extLst>
              <a:ext uri="{FF2B5EF4-FFF2-40B4-BE49-F238E27FC236}">
                <a16:creationId xmlns:a16="http://schemas.microsoft.com/office/drawing/2014/main" id="{0061A491-6A4F-CF2B-8B71-85A0F7782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439" y="435704"/>
            <a:ext cx="5986592" cy="5986592"/>
          </a:xfrm>
          <a:prstGeom prst="rect">
            <a:avLst/>
          </a:prstGeom>
          <a:ln>
            <a:noFill/>
          </a:ln>
          <a:effectLst>
            <a:outerShdw blurRad="190500" algn="tl" rotWithShape="0">
              <a:srgbClr val="000000">
                <a:alpha val="70000"/>
              </a:srgbClr>
            </a:outerShdw>
          </a:effectLst>
        </p:spPr>
      </p:pic>
      <p:sp>
        <p:nvSpPr>
          <p:cNvPr id="3" name="Date Placeholder 2">
            <a:extLst>
              <a:ext uri="{FF2B5EF4-FFF2-40B4-BE49-F238E27FC236}">
                <a16:creationId xmlns:a16="http://schemas.microsoft.com/office/drawing/2014/main" id="{01BB523C-727D-5FB2-0E3A-3AC22009EFDE}"/>
              </a:ext>
            </a:extLst>
          </p:cNvPr>
          <p:cNvSpPr>
            <a:spLocks noGrp="1"/>
          </p:cNvSpPr>
          <p:nvPr>
            <p:ph type="dt" sz="half" idx="10"/>
          </p:nvPr>
        </p:nvSpPr>
        <p:spPr/>
        <p:txBody>
          <a:bodyPr/>
          <a:lstStyle/>
          <a:p>
            <a:fld id="{55730335-4CEA-4F3A-93CE-25B5F9918EFD}" type="datetime1">
              <a:rPr lang="en-NZ" smtClean="0"/>
              <a:t>2/08/2024</a:t>
            </a:fld>
            <a:endParaRPr lang="en-NZ"/>
          </a:p>
        </p:txBody>
      </p:sp>
      <p:sp>
        <p:nvSpPr>
          <p:cNvPr id="4" name="Footer Placeholder 3">
            <a:extLst>
              <a:ext uri="{FF2B5EF4-FFF2-40B4-BE49-F238E27FC236}">
                <a16:creationId xmlns:a16="http://schemas.microsoft.com/office/drawing/2014/main" id="{A90168FC-4B92-41D4-3B12-02587758ED1A}"/>
              </a:ext>
            </a:extLst>
          </p:cNvPr>
          <p:cNvSpPr>
            <a:spLocks noGrp="1"/>
          </p:cNvSpPr>
          <p:nvPr>
            <p:ph type="ftr" sz="quarter" idx="11"/>
          </p:nvPr>
        </p:nvSpPr>
        <p:spPr/>
        <p:txBody>
          <a:bodyPr/>
          <a:lstStyle/>
          <a:p>
            <a:r>
              <a:rPr lang="en-NZ"/>
              <a:t>Krystle Chester</a:t>
            </a:r>
          </a:p>
        </p:txBody>
      </p:sp>
      <p:sp>
        <p:nvSpPr>
          <p:cNvPr id="6" name="Slide Number Placeholder 5">
            <a:extLst>
              <a:ext uri="{FF2B5EF4-FFF2-40B4-BE49-F238E27FC236}">
                <a16:creationId xmlns:a16="http://schemas.microsoft.com/office/drawing/2014/main" id="{C1E31310-03D7-B757-994B-B548DB4CEF11}"/>
              </a:ext>
            </a:extLst>
          </p:cNvPr>
          <p:cNvSpPr>
            <a:spLocks noGrp="1"/>
          </p:cNvSpPr>
          <p:nvPr>
            <p:ph type="sldNum" sz="quarter" idx="12"/>
          </p:nvPr>
        </p:nvSpPr>
        <p:spPr/>
        <p:txBody>
          <a:bodyPr/>
          <a:lstStyle/>
          <a:p>
            <a:fld id="{B42687D6-F75C-4D44-B25F-9582C3300809}" type="slidenum">
              <a:rPr lang="en-NZ" smtClean="0"/>
              <a:t>14</a:t>
            </a:fld>
            <a:endParaRPr lang="en-NZ"/>
          </a:p>
        </p:txBody>
      </p:sp>
    </p:spTree>
    <p:extLst>
      <p:ext uri="{BB962C8B-B14F-4D97-AF65-F5344CB8AC3E}">
        <p14:creationId xmlns:p14="http://schemas.microsoft.com/office/powerpoint/2010/main" val="131936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E022C0E0-A609-E874-6D7A-C48DDFD0EB2E}"/>
              </a:ext>
            </a:extLst>
          </p:cNvPr>
          <p:cNvSpPr/>
          <p:nvPr/>
        </p:nvSpPr>
        <p:spPr>
          <a:xfrm>
            <a:off x="2" y="-1"/>
            <a:ext cx="12191998" cy="6966285"/>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itle 1">
            <a:extLst>
              <a:ext uri="{FF2B5EF4-FFF2-40B4-BE49-F238E27FC236}">
                <a16:creationId xmlns:a16="http://schemas.microsoft.com/office/drawing/2014/main" id="{7BFE215D-21C3-17C1-8191-18491821B410}"/>
              </a:ext>
            </a:extLst>
          </p:cNvPr>
          <p:cNvSpPr>
            <a:spLocks noGrp="1"/>
          </p:cNvSpPr>
          <p:nvPr>
            <p:ph type="ctrTitle"/>
          </p:nvPr>
        </p:nvSpPr>
        <p:spPr>
          <a:xfrm>
            <a:off x="1046329" y="3083844"/>
            <a:ext cx="10099342" cy="798593"/>
          </a:xfrm>
        </p:spPr>
        <p:txBody>
          <a:bodyPr wrap="square" lIns="0" tIns="0" rIns="0" bIns="0" anchor="t" anchorCtr="0">
            <a:noAutofit/>
          </a:bodyPr>
          <a:lstStyle/>
          <a:p>
            <a:r>
              <a:rPr lang="en-NZ" sz="5400" dirty="0">
                <a:solidFill>
                  <a:srgbClr val="002060"/>
                </a:solidFill>
                <a:latin typeface="+mn-lt"/>
                <a:ea typeface="Source Sans Pro Light" panose="020B0403030403020204" pitchFamily="34" charset="0"/>
                <a:cs typeface="Calibri" panose="020F0502020204030204" pitchFamily="34" charset="0"/>
              </a:rPr>
              <a:t>Any </a:t>
            </a:r>
            <a:r>
              <a:rPr lang="en-NZ" sz="5400" b="1" dirty="0" err="1">
                <a:solidFill>
                  <a:srgbClr val="002060"/>
                </a:solidFill>
                <a:latin typeface="+mn-lt"/>
                <a:ea typeface="Source Sans Pro SemiBold" panose="020B0603030403020204" pitchFamily="34" charset="0"/>
                <a:cs typeface="Calibri" panose="020F0502020204030204" pitchFamily="34" charset="0"/>
              </a:rPr>
              <a:t>pātai</a:t>
            </a:r>
            <a:r>
              <a:rPr lang="en-NZ" sz="5400" dirty="0">
                <a:solidFill>
                  <a:srgbClr val="002060"/>
                </a:solidFill>
                <a:latin typeface="+mn-lt"/>
                <a:ea typeface="Source Sans Pro Light" panose="020B0403030403020204" pitchFamily="34" charset="0"/>
                <a:cs typeface="Calibri" panose="020F0502020204030204" pitchFamily="34" charset="0"/>
              </a:rPr>
              <a:t> (questions)?</a:t>
            </a:r>
            <a:endParaRPr lang="en-NZ" dirty="0">
              <a:solidFill>
                <a:srgbClr val="002060"/>
              </a:solidFill>
              <a:latin typeface="+mn-lt"/>
              <a:ea typeface="Source Sans Pro Light" panose="020B040303040302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C7B1DCBB-0152-1FE6-7852-C9EEC1FCA8E9}"/>
              </a:ext>
            </a:extLst>
          </p:cNvPr>
          <p:cNvSpPr>
            <a:spLocks noGrp="1"/>
          </p:cNvSpPr>
          <p:nvPr>
            <p:ph type="dt" sz="half" idx="10"/>
          </p:nvPr>
        </p:nvSpPr>
        <p:spPr/>
        <p:txBody>
          <a:bodyPr/>
          <a:lstStyle/>
          <a:p>
            <a:fld id="{76841DCC-5732-4FE1-BB9E-84EE8E2E0ABD}" type="datetime1">
              <a:rPr lang="en-NZ" smtClean="0"/>
              <a:t>2/08/2024</a:t>
            </a:fld>
            <a:endParaRPr lang="en-NZ"/>
          </a:p>
        </p:txBody>
      </p:sp>
      <p:sp>
        <p:nvSpPr>
          <p:cNvPr id="5" name="Footer Placeholder 4">
            <a:extLst>
              <a:ext uri="{FF2B5EF4-FFF2-40B4-BE49-F238E27FC236}">
                <a16:creationId xmlns:a16="http://schemas.microsoft.com/office/drawing/2014/main" id="{5B6326C3-000B-FD28-60DE-0C8469070611}"/>
              </a:ext>
            </a:extLst>
          </p:cNvPr>
          <p:cNvSpPr>
            <a:spLocks noGrp="1"/>
          </p:cNvSpPr>
          <p:nvPr>
            <p:ph type="ftr" sz="quarter" idx="11"/>
          </p:nvPr>
        </p:nvSpPr>
        <p:spPr/>
        <p:txBody>
          <a:bodyPr/>
          <a:lstStyle/>
          <a:p>
            <a:r>
              <a:rPr lang="en-NZ"/>
              <a:t>Krystle Chester</a:t>
            </a:r>
          </a:p>
        </p:txBody>
      </p:sp>
      <p:sp>
        <p:nvSpPr>
          <p:cNvPr id="6" name="Slide Number Placeholder 5">
            <a:extLst>
              <a:ext uri="{FF2B5EF4-FFF2-40B4-BE49-F238E27FC236}">
                <a16:creationId xmlns:a16="http://schemas.microsoft.com/office/drawing/2014/main" id="{46B5B00A-E14C-5477-FF93-B90D683443ED}"/>
              </a:ext>
            </a:extLst>
          </p:cNvPr>
          <p:cNvSpPr>
            <a:spLocks noGrp="1"/>
          </p:cNvSpPr>
          <p:nvPr>
            <p:ph type="sldNum" sz="quarter" idx="12"/>
          </p:nvPr>
        </p:nvSpPr>
        <p:spPr/>
        <p:txBody>
          <a:bodyPr/>
          <a:lstStyle/>
          <a:p>
            <a:fld id="{B42687D6-F75C-4D44-B25F-9582C3300809}" type="slidenum">
              <a:rPr lang="en-NZ" smtClean="0"/>
              <a:t>15</a:t>
            </a:fld>
            <a:endParaRPr lang="en-NZ"/>
          </a:p>
        </p:txBody>
      </p:sp>
    </p:spTree>
    <p:extLst>
      <p:ext uri="{BB962C8B-B14F-4D97-AF65-F5344CB8AC3E}">
        <p14:creationId xmlns:p14="http://schemas.microsoft.com/office/powerpoint/2010/main" val="1833952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D564A258-00AB-F0D5-6F71-9EAFE4E462C7}"/>
              </a:ext>
            </a:extLst>
          </p:cNvPr>
          <p:cNvSpPr/>
          <p:nvPr/>
        </p:nvSpPr>
        <p:spPr>
          <a:xfrm>
            <a:off x="3704438" y="-1"/>
            <a:ext cx="8487562" cy="6966285"/>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1EC6FC9-8B81-72D0-1721-EB650D661C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04438" cy="6858000"/>
          </a:xfrm>
          <a:prstGeom prst="rect">
            <a:avLst/>
          </a:prstGeom>
        </p:spPr>
      </p:pic>
      <p:sp>
        <p:nvSpPr>
          <p:cNvPr id="8" name="TextBox 7">
            <a:extLst>
              <a:ext uri="{FF2B5EF4-FFF2-40B4-BE49-F238E27FC236}">
                <a16:creationId xmlns:a16="http://schemas.microsoft.com/office/drawing/2014/main" id="{42E7084C-3145-4D51-BF90-6B4A03B3B8B7}"/>
              </a:ext>
            </a:extLst>
          </p:cNvPr>
          <p:cNvSpPr txBox="1"/>
          <p:nvPr/>
        </p:nvSpPr>
        <p:spPr>
          <a:xfrm>
            <a:off x="4987534" y="2274838"/>
            <a:ext cx="5507567" cy="2308324"/>
          </a:xfrm>
          <a:prstGeom prst="rect">
            <a:avLst/>
          </a:prstGeom>
          <a:noFill/>
        </p:spPr>
        <p:txBody>
          <a:bodyPr wrap="square">
            <a:spAutoFit/>
          </a:bodyPr>
          <a:lstStyle/>
          <a:p>
            <a:pPr algn="ctr"/>
            <a:r>
              <a:rPr lang="en-NZ" sz="3600" dirty="0" err="1">
                <a:solidFill>
                  <a:srgbClr val="002060"/>
                </a:solidFill>
                <a:ea typeface="Source Sans Pro SemiBold" panose="020B0603030403020204" pitchFamily="34" charset="0"/>
                <a:cs typeface="Calibri" panose="020F0502020204030204" pitchFamily="34" charset="0"/>
              </a:rPr>
              <a:t>T</a:t>
            </a:r>
            <a:r>
              <a:rPr lang="en-NZ" sz="3600" dirty="0" err="1">
                <a:solidFill>
                  <a:srgbClr val="002060"/>
                </a:solidFill>
                <a:effectLst/>
                <a:ea typeface="Source Sans Pro SemiBold" panose="020B0603030403020204" pitchFamily="34" charset="0"/>
              </a:rPr>
              <a:t>ēnā</a:t>
            </a:r>
            <a:r>
              <a:rPr lang="en-NZ" sz="3600" dirty="0">
                <a:solidFill>
                  <a:srgbClr val="002060"/>
                </a:solidFill>
                <a:effectLst/>
                <a:ea typeface="Source Sans Pro SemiBold" panose="020B0603030403020204" pitchFamily="34" charset="0"/>
              </a:rPr>
              <a:t> </a:t>
            </a:r>
            <a:r>
              <a:rPr lang="en-NZ" sz="3600" dirty="0" err="1">
                <a:solidFill>
                  <a:srgbClr val="002060"/>
                </a:solidFill>
                <a:effectLst/>
                <a:ea typeface="Source Sans Pro SemiBold" panose="020B0603030403020204" pitchFamily="34" charset="0"/>
              </a:rPr>
              <a:t>rawa</a:t>
            </a:r>
            <a:r>
              <a:rPr lang="en-NZ" sz="3600" dirty="0">
                <a:solidFill>
                  <a:srgbClr val="002060"/>
                </a:solidFill>
                <a:effectLst/>
                <a:ea typeface="Source Sans Pro SemiBold" panose="020B0603030403020204" pitchFamily="34" charset="0"/>
              </a:rPr>
              <a:t> </a:t>
            </a:r>
            <a:r>
              <a:rPr lang="en-NZ" sz="3600" dirty="0" err="1">
                <a:solidFill>
                  <a:srgbClr val="002060"/>
                </a:solidFill>
                <a:effectLst/>
                <a:ea typeface="Source Sans Pro SemiBold" panose="020B0603030403020204" pitchFamily="34" charset="0"/>
              </a:rPr>
              <a:t>atu</a:t>
            </a:r>
            <a:r>
              <a:rPr lang="en-NZ" sz="3600" dirty="0">
                <a:solidFill>
                  <a:srgbClr val="002060"/>
                </a:solidFill>
                <a:effectLst/>
                <a:ea typeface="Source Sans Pro SemiBold" panose="020B0603030403020204" pitchFamily="34" charset="0"/>
              </a:rPr>
              <a:t> koutou </a:t>
            </a:r>
            <a:r>
              <a:rPr lang="en-NZ" sz="3600" dirty="0">
                <a:solidFill>
                  <a:srgbClr val="002060"/>
                </a:solidFill>
                <a:effectLst/>
                <a:ea typeface="Source Sans Pro Light" panose="020B0403030403020204" pitchFamily="34" charset="0"/>
              </a:rPr>
              <a:t>(thank you very much) for coming along and see you all next time </a:t>
            </a:r>
            <a:r>
              <a:rPr lang="en-NZ" sz="3600" dirty="0">
                <a:solidFill>
                  <a:srgbClr val="002060"/>
                </a:solidFill>
                <a:ea typeface="Source Sans Pro Light" panose="020B0403030403020204" pitchFamily="34" charset="0"/>
                <a:cs typeface="Calibri" panose="020F0502020204030204" pitchFamily="34" charset="0"/>
                <a:sym typeface="Wingdings" panose="05000000000000000000" pitchFamily="2" charset="2"/>
              </a:rPr>
              <a:t></a:t>
            </a:r>
            <a:endParaRPr lang="en-NZ" sz="3600" dirty="0">
              <a:solidFill>
                <a:srgbClr val="002060"/>
              </a:solidFill>
            </a:endParaRPr>
          </a:p>
        </p:txBody>
      </p:sp>
      <p:sp>
        <p:nvSpPr>
          <p:cNvPr id="4" name="Date Placeholder 3">
            <a:extLst>
              <a:ext uri="{FF2B5EF4-FFF2-40B4-BE49-F238E27FC236}">
                <a16:creationId xmlns:a16="http://schemas.microsoft.com/office/drawing/2014/main" id="{75ACCC3A-63C8-E624-64DB-9544500A2133}"/>
              </a:ext>
            </a:extLst>
          </p:cNvPr>
          <p:cNvSpPr>
            <a:spLocks noGrp="1"/>
          </p:cNvSpPr>
          <p:nvPr>
            <p:ph type="dt" sz="half" idx="10"/>
          </p:nvPr>
        </p:nvSpPr>
        <p:spPr/>
        <p:txBody>
          <a:bodyPr/>
          <a:lstStyle/>
          <a:p>
            <a:fld id="{C8C6AD2D-6DA9-4623-AC64-382DB82C9D1B}" type="datetime1">
              <a:rPr lang="en-NZ" smtClean="0"/>
              <a:t>2/08/2024</a:t>
            </a:fld>
            <a:endParaRPr lang="en-NZ"/>
          </a:p>
        </p:txBody>
      </p:sp>
      <p:sp>
        <p:nvSpPr>
          <p:cNvPr id="5" name="Footer Placeholder 4">
            <a:extLst>
              <a:ext uri="{FF2B5EF4-FFF2-40B4-BE49-F238E27FC236}">
                <a16:creationId xmlns:a16="http://schemas.microsoft.com/office/drawing/2014/main" id="{CC178EA5-2E0F-8B47-F36A-5BCF75B4C267}"/>
              </a:ext>
            </a:extLst>
          </p:cNvPr>
          <p:cNvSpPr>
            <a:spLocks noGrp="1"/>
          </p:cNvSpPr>
          <p:nvPr>
            <p:ph type="ftr" sz="quarter" idx="11"/>
          </p:nvPr>
        </p:nvSpPr>
        <p:spPr/>
        <p:txBody>
          <a:bodyPr/>
          <a:lstStyle/>
          <a:p>
            <a:r>
              <a:rPr lang="en-NZ"/>
              <a:t>Krystle Chester</a:t>
            </a:r>
          </a:p>
        </p:txBody>
      </p:sp>
      <p:sp>
        <p:nvSpPr>
          <p:cNvPr id="6" name="Slide Number Placeholder 5">
            <a:extLst>
              <a:ext uri="{FF2B5EF4-FFF2-40B4-BE49-F238E27FC236}">
                <a16:creationId xmlns:a16="http://schemas.microsoft.com/office/drawing/2014/main" id="{2F711243-BB4F-DB93-9940-032D6A221921}"/>
              </a:ext>
            </a:extLst>
          </p:cNvPr>
          <p:cNvSpPr>
            <a:spLocks noGrp="1"/>
          </p:cNvSpPr>
          <p:nvPr>
            <p:ph type="sldNum" sz="quarter" idx="12"/>
          </p:nvPr>
        </p:nvSpPr>
        <p:spPr/>
        <p:txBody>
          <a:bodyPr/>
          <a:lstStyle/>
          <a:p>
            <a:fld id="{B42687D6-F75C-4D44-B25F-9582C3300809}" type="slidenum">
              <a:rPr lang="en-NZ" smtClean="0"/>
              <a:t>16</a:t>
            </a:fld>
            <a:endParaRPr lang="en-NZ"/>
          </a:p>
        </p:txBody>
      </p:sp>
    </p:spTree>
    <p:extLst>
      <p:ext uri="{BB962C8B-B14F-4D97-AF65-F5344CB8AC3E}">
        <p14:creationId xmlns:p14="http://schemas.microsoft.com/office/powerpoint/2010/main" val="62670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F6B5B9C8-E7BC-8F8F-DB79-D97D6A3F51C7}"/>
              </a:ext>
            </a:extLst>
          </p:cNvPr>
          <p:cNvSpPr/>
          <p:nvPr/>
        </p:nvSpPr>
        <p:spPr>
          <a:xfrm>
            <a:off x="2" y="-1"/>
            <a:ext cx="8380016" cy="6966285"/>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835FE33-CF86-AD94-65A4-EBAADDFBC97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0018" y="0"/>
            <a:ext cx="3867912" cy="6858000"/>
          </a:xfrm>
          <a:prstGeom prst="rect">
            <a:avLst/>
          </a:prstGeom>
        </p:spPr>
      </p:pic>
      <p:sp>
        <p:nvSpPr>
          <p:cNvPr id="4" name="Title 1">
            <a:extLst>
              <a:ext uri="{FF2B5EF4-FFF2-40B4-BE49-F238E27FC236}">
                <a16:creationId xmlns:a16="http://schemas.microsoft.com/office/drawing/2014/main" id="{B3993828-AC66-381C-43FC-54EB5E957054}"/>
              </a:ext>
            </a:extLst>
          </p:cNvPr>
          <p:cNvSpPr txBox="1">
            <a:spLocks/>
          </p:cNvSpPr>
          <p:nvPr/>
        </p:nvSpPr>
        <p:spPr>
          <a:xfrm>
            <a:off x="777922" y="2006353"/>
            <a:ext cx="6756353" cy="856118"/>
          </a:xfrm>
          <a:prstGeom prst="rect">
            <a:avLst/>
          </a:prstGeom>
        </p:spPr>
        <p:txBody>
          <a:bodyPr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6000" dirty="0">
                <a:solidFill>
                  <a:schemeClr val="accent6">
                    <a:lumMod val="50000"/>
                  </a:schemeClr>
                </a:solidFill>
                <a:latin typeface="+mn-lt"/>
                <a:ea typeface="Source Sans Pro Light" panose="020B0403030403020204" pitchFamily="34" charset="0"/>
                <a:cs typeface="Calibri" panose="020F0502020204030204" pitchFamily="34" charset="0"/>
              </a:rPr>
              <a:t>Agenda</a:t>
            </a:r>
          </a:p>
          <a:p>
            <a:pPr algn="ctr"/>
            <a:endParaRPr lang="en-NZ" b="1" dirty="0">
              <a:solidFill>
                <a:schemeClr val="accent6">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3438BB7-41F6-A7C9-E514-5DAADAB57F28}"/>
              </a:ext>
            </a:extLst>
          </p:cNvPr>
          <p:cNvSpPr txBox="1"/>
          <p:nvPr/>
        </p:nvSpPr>
        <p:spPr>
          <a:xfrm>
            <a:off x="755374" y="3233530"/>
            <a:ext cx="7036904" cy="3139321"/>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mn-lt"/>
              </a:rPr>
              <a:t>About me</a:t>
            </a:r>
          </a:p>
          <a:p>
            <a:pPr marL="342900" indent="-342900">
              <a:buFont typeface="Arial" panose="020B0604020202020204" pitchFamily="34" charset="0"/>
              <a:buChar char="•"/>
            </a:pPr>
            <a:r>
              <a:rPr lang="en-US" sz="1800" dirty="0">
                <a:latin typeface="+mn-lt"/>
              </a:rPr>
              <a:t>What is user testing</a:t>
            </a:r>
          </a:p>
          <a:p>
            <a:pPr marL="342900" indent="-342900">
              <a:buFont typeface="Arial" panose="020B0604020202020204" pitchFamily="34" charset="0"/>
              <a:buChar char="•"/>
            </a:pPr>
            <a:r>
              <a:rPr lang="en-US" sz="1800" dirty="0">
                <a:latin typeface="+mn-lt"/>
              </a:rPr>
              <a:t>What is usability</a:t>
            </a:r>
          </a:p>
          <a:p>
            <a:pPr marL="342900" indent="-342900">
              <a:buFont typeface="Arial" panose="020B0604020202020204" pitchFamily="34" charset="0"/>
              <a:buChar char="•"/>
            </a:pPr>
            <a:r>
              <a:rPr lang="en-US" sz="1800" dirty="0">
                <a:latin typeface="+mn-lt"/>
              </a:rPr>
              <a:t>What is a user</a:t>
            </a:r>
          </a:p>
          <a:p>
            <a:pPr marL="342900" indent="-342900">
              <a:buFont typeface="Arial" panose="020B0604020202020204" pitchFamily="34" charset="0"/>
              <a:buChar char="•"/>
            </a:pPr>
            <a:r>
              <a:rPr lang="en-US" sz="1800" dirty="0">
                <a:latin typeface="+mn-lt"/>
              </a:rPr>
              <a:t>What can you test with users</a:t>
            </a:r>
          </a:p>
          <a:p>
            <a:pPr marL="342900" indent="-342900">
              <a:buFont typeface="Arial" panose="020B0604020202020204" pitchFamily="34" charset="0"/>
              <a:buChar char="•"/>
            </a:pPr>
            <a:r>
              <a:rPr lang="en-US" sz="1800" dirty="0">
                <a:latin typeface="+mn-lt"/>
              </a:rPr>
              <a:t>Why you should do user testing</a:t>
            </a:r>
          </a:p>
          <a:p>
            <a:pPr marL="342900" indent="-342900">
              <a:buFont typeface="Arial" panose="020B0604020202020204" pitchFamily="34" charset="0"/>
              <a:buChar char="•"/>
            </a:pPr>
            <a:r>
              <a:rPr lang="en-NZ" sz="1800" dirty="0">
                <a:latin typeface="+mn-lt"/>
              </a:rPr>
              <a:t>When should you do user testing</a:t>
            </a:r>
          </a:p>
          <a:p>
            <a:pPr marL="342900" indent="-342900">
              <a:buFont typeface="Arial" panose="020B0604020202020204" pitchFamily="34" charset="0"/>
              <a:buChar char="•"/>
            </a:pPr>
            <a:r>
              <a:rPr lang="en-NZ" sz="1800" dirty="0">
                <a:latin typeface="+mn-lt"/>
              </a:rPr>
              <a:t>Key steps to user testing</a:t>
            </a:r>
          </a:p>
          <a:p>
            <a:pPr marL="342900" indent="-342900">
              <a:buFont typeface="Arial" panose="020B0604020202020204" pitchFamily="34" charset="0"/>
              <a:buChar char="•"/>
            </a:pPr>
            <a:r>
              <a:rPr lang="en-NZ" sz="1800" dirty="0">
                <a:latin typeface="+mn-lt"/>
              </a:rPr>
              <a:t>What to do with user testing results</a:t>
            </a:r>
          </a:p>
          <a:p>
            <a:pPr marL="342900" indent="-342900">
              <a:buFont typeface="Arial" panose="020B0604020202020204" pitchFamily="34" charset="0"/>
              <a:buChar char="•"/>
            </a:pPr>
            <a:endParaRPr lang="en-US" sz="1800" dirty="0">
              <a:latin typeface="+mn-lt"/>
            </a:endParaRPr>
          </a:p>
          <a:p>
            <a:endParaRPr lang="en-NZ" dirty="0"/>
          </a:p>
        </p:txBody>
      </p:sp>
      <p:sp>
        <p:nvSpPr>
          <p:cNvPr id="6" name="Date Placeholder 5">
            <a:extLst>
              <a:ext uri="{FF2B5EF4-FFF2-40B4-BE49-F238E27FC236}">
                <a16:creationId xmlns:a16="http://schemas.microsoft.com/office/drawing/2014/main" id="{D0F76A5A-70D5-ED47-CDD0-908629A22B7D}"/>
              </a:ext>
            </a:extLst>
          </p:cNvPr>
          <p:cNvSpPr>
            <a:spLocks noGrp="1"/>
          </p:cNvSpPr>
          <p:nvPr>
            <p:ph type="dt" sz="half" idx="10"/>
          </p:nvPr>
        </p:nvSpPr>
        <p:spPr/>
        <p:txBody>
          <a:bodyPr/>
          <a:lstStyle/>
          <a:p>
            <a:fld id="{B3801039-4516-4DDF-A615-C91A450034CA}" type="datetime1">
              <a:rPr lang="en-NZ" smtClean="0"/>
              <a:t>2/08/2024</a:t>
            </a:fld>
            <a:endParaRPr lang="en-NZ"/>
          </a:p>
        </p:txBody>
      </p:sp>
      <p:sp>
        <p:nvSpPr>
          <p:cNvPr id="7" name="Footer Placeholder 6">
            <a:extLst>
              <a:ext uri="{FF2B5EF4-FFF2-40B4-BE49-F238E27FC236}">
                <a16:creationId xmlns:a16="http://schemas.microsoft.com/office/drawing/2014/main" id="{65BDC35A-1D37-213C-11E9-68F8A70BBC1C}"/>
              </a:ext>
            </a:extLst>
          </p:cNvPr>
          <p:cNvSpPr>
            <a:spLocks noGrp="1"/>
          </p:cNvSpPr>
          <p:nvPr>
            <p:ph type="ftr" sz="quarter" idx="11"/>
          </p:nvPr>
        </p:nvSpPr>
        <p:spPr/>
        <p:txBody>
          <a:bodyPr/>
          <a:lstStyle/>
          <a:p>
            <a:r>
              <a:rPr lang="en-NZ"/>
              <a:t>Krystle Chester</a:t>
            </a:r>
          </a:p>
        </p:txBody>
      </p:sp>
      <p:sp>
        <p:nvSpPr>
          <p:cNvPr id="8" name="Slide Number Placeholder 7">
            <a:extLst>
              <a:ext uri="{FF2B5EF4-FFF2-40B4-BE49-F238E27FC236}">
                <a16:creationId xmlns:a16="http://schemas.microsoft.com/office/drawing/2014/main" id="{44C95C84-3F14-EB27-F58B-E30DDAF03DDB}"/>
              </a:ext>
            </a:extLst>
          </p:cNvPr>
          <p:cNvSpPr>
            <a:spLocks noGrp="1"/>
          </p:cNvSpPr>
          <p:nvPr>
            <p:ph type="sldNum" sz="quarter" idx="12"/>
          </p:nvPr>
        </p:nvSpPr>
        <p:spPr/>
        <p:txBody>
          <a:bodyPr/>
          <a:lstStyle/>
          <a:p>
            <a:fld id="{9C85F6A0-723A-4188-81A5-B6835917249E}" type="slidenum">
              <a:rPr lang="en-NZ" smtClean="0"/>
              <a:t>2</a:t>
            </a:fld>
            <a:endParaRPr lang="en-NZ"/>
          </a:p>
        </p:txBody>
      </p:sp>
    </p:spTree>
    <p:extLst>
      <p:ext uri="{BB962C8B-B14F-4D97-AF65-F5344CB8AC3E}">
        <p14:creationId xmlns:p14="http://schemas.microsoft.com/office/powerpoint/2010/main" val="2258973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96;p2">
            <a:extLst>
              <a:ext uri="{FF2B5EF4-FFF2-40B4-BE49-F238E27FC236}">
                <a16:creationId xmlns:a16="http://schemas.microsoft.com/office/drawing/2014/main" id="{0CE51990-0426-B403-4126-02A67B5EA49C}"/>
              </a:ext>
            </a:extLst>
          </p:cNvPr>
          <p:cNvSpPr/>
          <p:nvPr/>
        </p:nvSpPr>
        <p:spPr>
          <a:xfrm>
            <a:off x="3619000" y="0"/>
            <a:ext cx="8572999" cy="6966285"/>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99;p2">
            <a:extLst>
              <a:ext uri="{FF2B5EF4-FFF2-40B4-BE49-F238E27FC236}">
                <a16:creationId xmlns:a16="http://schemas.microsoft.com/office/drawing/2014/main" id="{CAB1EDEE-C7C0-4CB2-D053-78958AAB7C4D}"/>
              </a:ext>
            </a:extLst>
          </p:cNvPr>
          <p:cNvSpPr txBox="1">
            <a:spLocks/>
          </p:cNvSpPr>
          <p:nvPr/>
        </p:nvSpPr>
        <p:spPr>
          <a:xfrm>
            <a:off x="7273904" y="2660254"/>
            <a:ext cx="4034588" cy="1537492"/>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buClr>
                <a:schemeClr val="dk1"/>
              </a:buClr>
              <a:buSzPts val="2400"/>
            </a:pPr>
            <a:r>
              <a:rPr lang="en-US" dirty="0">
                <a:solidFill>
                  <a:schemeClr val="accent2">
                    <a:lumMod val="50000"/>
                  </a:schemeClr>
                </a:solidFill>
                <a:ea typeface="Source Sans Pro" panose="020B0503030403020204" pitchFamily="34" charset="0"/>
                <a:cs typeface="Calibri"/>
                <a:sym typeface="Calibri"/>
              </a:rPr>
              <a:t>My name is Krystle and I am a service designer in the Food Risk Management Directorate</a:t>
            </a:r>
          </a:p>
        </p:txBody>
      </p:sp>
      <p:pic>
        <p:nvPicPr>
          <p:cNvPr id="2" name="Picture 1" descr="A cartoon of a person and a cat">
            <a:extLst>
              <a:ext uri="{FF2B5EF4-FFF2-40B4-BE49-F238E27FC236}">
                <a16:creationId xmlns:a16="http://schemas.microsoft.com/office/drawing/2014/main" id="{2A930F3E-003A-E31B-030D-67030CF9D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737" y="1061816"/>
            <a:ext cx="4724525" cy="4734368"/>
          </a:xfrm>
          <a:prstGeom prst="rect">
            <a:avLst/>
          </a:prstGeom>
          <a:ln>
            <a:noFill/>
          </a:ln>
          <a:effectLst>
            <a:outerShdw blurRad="190500" algn="tl" rotWithShape="0">
              <a:srgbClr val="000000">
                <a:alpha val="70000"/>
              </a:srgbClr>
            </a:outerShdw>
          </a:effectLst>
        </p:spPr>
      </p:pic>
      <p:sp>
        <p:nvSpPr>
          <p:cNvPr id="3" name="Date Placeholder 2">
            <a:extLst>
              <a:ext uri="{FF2B5EF4-FFF2-40B4-BE49-F238E27FC236}">
                <a16:creationId xmlns:a16="http://schemas.microsoft.com/office/drawing/2014/main" id="{98E8E440-E376-729D-BC15-E5824D424B56}"/>
              </a:ext>
            </a:extLst>
          </p:cNvPr>
          <p:cNvSpPr>
            <a:spLocks noGrp="1"/>
          </p:cNvSpPr>
          <p:nvPr>
            <p:ph type="dt" sz="half" idx="10"/>
          </p:nvPr>
        </p:nvSpPr>
        <p:spPr/>
        <p:txBody>
          <a:bodyPr/>
          <a:lstStyle/>
          <a:p>
            <a:fld id="{87FEFFC2-EA51-4A89-AF78-727872114366}" type="datetime1">
              <a:rPr lang="en-NZ" smtClean="0"/>
              <a:t>2/08/2024</a:t>
            </a:fld>
            <a:endParaRPr lang="en-NZ"/>
          </a:p>
        </p:txBody>
      </p:sp>
      <p:sp>
        <p:nvSpPr>
          <p:cNvPr id="4" name="Footer Placeholder 3">
            <a:extLst>
              <a:ext uri="{FF2B5EF4-FFF2-40B4-BE49-F238E27FC236}">
                <a16:creationId xmlns:a16="http://schemas.microsoft.com/office/drawing/2014/main" id="{C57C4A03-77D2-74EB-29F7-44B8132AB0AC}"/>
              </a:ext>
            </a:extLst>
          </p:cNvPr>
          <p:cNvSpPr>
            <a:spLocks noGrp="1"/>
          </p:cNvSpPr>
          <p:nvPr>
            <p:ph type="ftr" sz="quarter" idx="11"/>
          </p:nvPr>
        </p:nvSpPr>
        <p:spPr/>
        <p:txBody>
          <a:bodyPr/>
          <a:lstStyle/>
          <a:p>
            <a:r>
              <a:rPr lang="en-NZ"/>
              <a:t>Krystle Chester</a:t>
            </a:r>
          </a:p>
        </p:txBody>
      </p:sp>
      <p:sp>
        <p:nvSpPr>
          <p:cNvPr id="5" name="Slide Number Placeholder 4">
            <a:extLst>
              <a:ext uri="{FF2B5EF4-FFF2-40B4-BE49-F238E27FC236}">
                <a16:creationId xmlns:a16="http://schemas.microsoft.com/office/drawing/2014/main" id="{218343C1-9DC1-6F8C-E8AC-A1FA300D864E}"/>
              </a:ext>
            </a:extLst>
          </p:cNvPr>
          <p:cNvSpPr>
            <a:spLocks noGrp="1"/>
          </p:cNvSpPr>
          <p:nvPr>
            <p:ph type="sldNum" sz="quarter" idx="12"/>
          </p:nvPr>
        </p:nvSpPr>
        <p:spPr/>
        <p:txBody>
          <a:bodyPr/>
          <a:lstStyle/>
          <a:p>
            <a:fld id="{B42687D6-F75C-4D44-B25F-9582C3300809}" type="slidenum">
              <a:rPr lang="en-NZ" smtClean="0"/>
              <a:t>3</a:t>
            </a:fld>
            <a:endParaRPr lang="en-NZ"/>
          </a:p>
        </p:txBody>
      </p:sp>
    </p:spTree>
    <p:extLst>
      <p:ext uri="{BB962C8B-B14F-4D97-AF65-F5344CB8AC3E}">
        <p14:creationId xmlns:p14="http://schemas.microsoft.com/office/powerpoint/2010/main" val="366343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3">
            <a:extLst>
              <a:ext uri="{FF2B5EF4-FFF2-40B4-BE49-F238E27FC236}">
                <a16:creationId xmlns:a16="http://schemas.microsoft.com/office/drawing/2014/main" id="{B4C73DCA-CC6B-52AD-E7D3-5168AEB2734E}"/>
              </a:ext>
            </a:extLst>
          </p:cNvPr>
          <p:cNvSpPr/>
          <p:nvPr/>
        </p:nvSpPr>
        <p:spPr>
          <a:xfrm>
            <a:off x="0" y="0"/>
            <a:ext cx="12192000"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BEE5829-9AAF-7E11-FF52-603F58575CFA}"/>
              </a:ext>
            </a:extLst>
          </p:cNvPr>
          <p:cNvSpPr txBox="1"/>
          <p:nvPr/>
        </p:nvSpPr>
        <p:spPr>
          <a:xfrm>
            <a:off x="1287241" y="2130237"/>
            <a:ext cx="9594574" cy="1754326"/>
          </a:xfrm>
          <a:prstGeom prst="rect">
            <a:avLst/>
          </a:prstGeom>
          <a:noFill/>
        </p:spPr>
        <p:txBody>
          <a:bodyPr wrap="square" rtlCol="0">
            <a:spAutoFit/>
          </a:bodyPr>
          <a:lstStyle/>
          <a:p>
            <a:pPr marL="285750" indent="-285750">
              <a:buFont typeface="Arial" panose="020B0604020202020204" pitchFamily="34" charset="0"/>
              <a:buChar char="•"/>
            </a:pPr>
            <a:r>
              <a:rPr lang="en-NZ" dirty="0"/>
              <a:t>Also called usability testing</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Type of research conducted with users (i.e., people using the product or service). The purpose of this research is to identify usability issues a product or service has.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Usability  = user friendliness and functionality </a:t>
            </a:r>
          </a:p>
        </p:txBody>
      </p:sp>
      <p:sp>
        <p:nvSpPr>
          <p:cNvPr id="6" name="TextBox 5">
            <a:extLst>
              <a:ext uri="{FF2B5EF4-FFF2-40B4-BE49-F238E27FC236}">
                <a16:creationId xmlns:a16="http://schemas.microsoft.com/office/drawing/2014/main" id="{1D04B111-96D6-9B68-E172-241F567873A1}"/>
              </a:ext>
            </a:extLst>
          </p:cNvPr>
          <p:cNvSpPr txBox="1"/>
          <p:nvPr/>
        </p:nvSpPr>
        <p:spPr>
          <a:xfrm>
            <a:off x="1310185" y="941696"/>
            <a:ext cx="5390866" cy="830997"/>
          </a:xfrm>
          <a:prstGeom prst="rect">
            <a:avLst/>
          </a:prstGeom>
          <a:noFill/>
        </p:spPr>
        <p:txBody>
          <a:bodyPr wrap="square" rtlCol="0">
            <a:spAutoFit/>
          </a:bodyPr>
          <a:lstStyle/>
          <a:p>
            <a:r>
              <a:rPr lang="en-NZ" sz="4800" dirty="0"/>
              <a:t>What is user testing?</a:t>
            </a:r>
          </a:p>
        </p:txBody>
      </p:sp>
      <p:sp>
        <p:nvSpPr>
          <p:cNvPr id="7" name="Date Placeholder 6">
            <a:extLst>
              <a:ext uri="{FF2B5EF4-FFF2-40B4-BE49-F238E27FC236}">
                <a16:creationId xmlns:a16="http://schemas.microsoft.com/office/drawing/2014/main" id="{E397B825-3294-CE0C-4EF1-C6A2B4F55E1B}"/>
              </a:ext>
            </a:extLst>
          </p:cNvPr>
          <p:cNvSpPr>
            <a:spLocks noGrp="1"/>
          </p:cNvSpPr>
          <p:nvPr>
            <p:ph type="dt" sz="half" idx="10"/>
          </p:nvPr>
        </p:nvSpPr>
        <p:spPr/>
        <p:txBody>
          <a:bodyPr/>
          <a:lstStyle/>
          <a:p>
            <a:fld id="{403CB01F-E38F-4FC4-BE40-24153BB6DE1B}" type="datetime1">
              <a:rPr lang="en-NZ" smtClean="0"/>
              <a:t>2/08/2024</a:t>
            </a:fld>
            <a:endParaRPr lang="en-NZ"/>
          </a:p>
        </p:txBody>
      </p:sp>
      <p:sp>
        <p:nvSpPr>
          <p:cNvPr id="8" name="Footer Placeholder 7">
            <a:extLst>
              <a:ext uri="{FF2B5EF4-FFF2-40B4-BE49-F238E27FC236}">
                <a16:creationId xmlns:a16="http://schemas.microsoft.com/office/drawing/2014/main" id="{7F6F06BB-EC93-85D4-35D4-AE350B49EC89}"/>
              </a:ext>
            </a:extLst>
          </p:cNvPr>
          <p:cNvSpPr>
            <a:spLocks noGrp="1"/>
          </p:cNvSpPr>
          <p:nvPr>
            <p:ph type="ftr" sz="quarter" idx="11"/>
          </p:nvPr>
        </p:nvSpPr>
        <p:spPr/>
        <p:txBody>
          <a:bodyPr/>
          <a:lstStyle/>
          <a:p>
            <a:r>
              <a:rPr lang="en-NZ"/>
              <a:t>Krystle Chester</a:t>
            </a:r>
          </a:p>
        </p:txBody>
      </p:sp>
      <p:sp>
        <p:nvSpPr>
          <p:cNvPr id="9" name="Slide Number Placeholder 8">
            <a:extLst>
              <a:ext uri="{FF2B5EF4-FFF2-40B4-BE49-F238E27FC236}">
                <a16:creationId xmlns:a16="http://schemas.microsoft.com/office/drawing/2014/main" id="{67E5C31B-5486-DADE-85F7-1D7348F53204}"/>
              </a:ext>
            </a:extLst>
          </p:cNvPr>
          <p:cNvSpPr>
            <a:spLocks noGrp="1"/>
          </p:cNvSpPr>
          <p:nvPr>
            <p:ph type="sldNum" sz="quarter" idx="12"/>
          </p:nvPr>
        </p:nvSpPr>
        <p:spPr/>
        <p:txBody>
          <a:bodyPr/>
          <a:lstStyle/>
          <a:p>
            <a:fld id="{B42687D6-F75C-4D44-B25F-9582C3300809}" type="slidenum">
              <a:rPr lang="en-NZ" smtClean="0"/>
              <a:t>4</a:t>
            </a:fld>
            <a:endParaRPr lang="en-NZ"/>
          </a:p>
        </p:txBody>
      </p:sp>
    </p:spTree>
    <p:extLst>
      <p:ext uri="{BB962C8B-B14F-4D97-AF65-F5344CB8AC3E}">
        <p14:creationId xmlns:p14="http://schemas.microsoft.com/office/powerpoint/2010/main" val="4219986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3">
            <a:extLst>
              <a:ext uri="{FF2B5EF4-FFF2-40B4-BE49-F238E27FC236}">
                <a16:creationId xmlns:a16="http://schemas.microsoft.com/office/drawing/2014/main" id="{AEE5E87F-8886-3017-4776-1738744E3255}"/>
              </a:ext>
            </a:extLst>
          </p:cNvPr>
          <p:cNvSpPr/>
          <p:nvPr/>
        </p:nvSpPr>
        <p:spPr>
          <a:xfrm>
            <a:off x="1"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2B008F96-4EF9-0FBD-39DE-04E755B78E6F}"/>
              </a:ext>
            </a:extLst>
          </p:cNvPr>
          <p:cNvSpPr txBox="1"/>
          <p:nvPr/>
        </p:nvSpPr>
        <p:spPr>
          <a:xfrm>
            <a:off x="1310185" y="2007022"/>
            <a:ext cx="7924800" cy="2308324"/>
          </a:xfrm>
          <a:prstGeom prst="rect">
            <a:avLst/>
          </a:prstGeom>
          <a:noFill/>
        </p:spPr>
        <p:txBody>
          <a:bodyPr wrap="square" rtlCol="0">
            <a:spAutoFit/>
          </a:bodyPr>
          <a:lstStyle/>
          <a:p>
            <a:endParaRPr lang="en-NZ" dirty="0"/>
          </a:p>
          <a:p>
            <a:r>
              <a:rPr lang="en-NZ" dirty="0"/>
              <a:t>Usability is how easy it is to use a product or service</a:t>
            </a:r>
          </a:p>
          <a:p>
            <a:endParaRPr lang="en-NZ" dirty="0"/>
          </a:p>
          <a:p>
            <a:pPr marL="285750" indent="-285750">
              <a:buFont typeface="Arial" panose="020B0604020202020204" pitchFamily="34" charset="0"/>
              <a:buChar char="•"/>
            </a:pPr>
            <a:r>
              <a:rPr lang="en-NZ" dirty="0"/>
              <a:t>Is it easily understood? Intuitive to use?</a:t>
            </a:r>
          </a:p>
          <a:p>
            <a:pPr marL="285750" indent="-285750">
              <a:buFont typeface="Arial" panose="020B0604020202020204" pitchFamily="34" charset="0"/>
              <a:buChar char="•"/>
            </a:pPr>
            <a:r>
              <a:rPr lang="en-NZ" dirty="0"/>
              <a:t>Is it error proof?</a:t>
            </a:r>
          </a:p>
          <a:p>
            <a:pPr marL="285750" indent="-285750">
              <a:buFont typeface="Arial" panose="020B0604020202020204" pitchFamily="34" charset="0"/>
              <a:buChar char="•"/>
            </a:pPr>
            <a:r>
              <a:rPr lang="en-NZ" dirty="0"/>
              <a:t>Can users remember how to use it?</a:t>
            </a:r>
          </a:p>
          <a:p>
            <a:pPr marL="285750" indent="-285750">
              <a:buFont typeface="Arial" panose="020B0604020202020204" pitchFamily="34" charset="0"/>
              <a:buChar char="•"/>
            </a:pPr>
            <a:r>
              <a:rPr lang="en-NZ" dirty="0"/>
              <a:t>Can users efficiently use it?</a:t>
            </a:r>
          </a:p>
          <a:p>
            <a:pPr marL="285750" indent="-285750">
              <a:buFont typeface="Arial" panose="020B0604020202020204" pitchFamily="34" charset="0"/>
              <a:buChar char="•"/>
            </a:pPr>
            <a:r>
              <a:rPr lang="en-NZ" dirty="0"/>
              <a:t>Is it pleasant to use?</a:t>
            </a:r>
          </a:p>
        </p:txBody>
      </p:sp>
      <p:sp>
        <p:nvSpPr>
          <p:cNvPr id="5" name="TextBox 4">
            <a:extLst>
              <a:ext uri="{FF2B5EF4-FFF2-40B4-BE49-F238E27FC236}">
                <a16:creationId xmlns:a16="http://schemas.microsoft.com/office/drawing/2014/main" id="{BFD92077-7EDB-2F20-99A1-A7037226237E}"/>
              </a:ext>
            </a:extLst>
          </p:cNvPr>
          <p:cNvSpPr txBox="1"/>
          <p:nvPr/>
        </p:nvSpPr>
        <p:spPr>
          <a:xfrm>
            <a:off x="1310185" y="941696"/>
            <a:ext cx="5390866" cy="830997"/>
          </a:xfrm>
          <a:prstGeom prst="rect">
            <a:avLst/>
          </a:prstGeom>
          <a:noFill/>
        </p:spPr>
        <p:txBody>
          <a:bodyPr wrap="square" rtlCol="0">
            <a:spAutoFit/>
          </a:bodyPr>
          <a:lstStyle/>
          <a:p>
            <a:r>
              <a:rPr lang="en-NZ" sz="4800" dirty="0"/>
              <a:t>What is usability?</a:t>
            </a:r>
          </a:p>
        </p:txBody>
      </p:sp>
      <p:sp>
        <p:nvSpPr>
          <p:cNvPr id="6" name="Date Placeholder 5">
            <a:extLst>
              <a:ext uri="{FF2B5EF4-FFF2-40B4-BE49-F238E27FC236}">
                <a16:creationId xmlns:a16="http://schemas.microsoft.com/office/drawing/2014/main" id="{C40722DC-FD1E-2BF4-2EFC-1AB7558A55DC}"/>
              </a:ext>
            </a:extLst>
          </p:cNvPr>
          <p:cNvSpPr>
            <a:spLocks noGrp="1"/>
          </p:cNvSpPr>
          <p:nvPr>
            <p:ph type="dt" sz="half" idx="10"/>
          </p:nvPr>
        </p:nvSpPr>
        <p:spPr/>
        <p:txBody>
          <a:bodyPr/>
          <a:lstStyle/>
          <a:p>
            <a:fld id="{2FAE8CF0-2616-4688-A1EE-26FD77FFA260}" type="datetime1">
              <a:rPr lang="en-NZ" smtClean="0"/>
              <a:t>2/08/2024</a:t>
            </a:fld>
            <a:endParaRPr lang="en-NZ"/>
          </a:p>
        </p:txBody>
      </p:sp>
      <p:sp>
        <p:nvSpPr>
          <p:cNvPr id="7" name="Footer Placeholder 6">
            <a:extLst>
              <a:ext uri="{FF2B5EF4-FFF2-40B4-BE49-F238E27FC236}">
                <a16:creationId xmlns:a16="http://schemas.microsoft.com/office/drawing/2014/main" id="{CE08136E-8CE2-C8BC-1F3F-5AC95C8D1A86}"/>
              </a:ext>
            </a:extLst>
          </p:cNvPr>
          <p:cNvSpPr>
            <a:spLocks noGrp="1"/>
          </p:cNvSpPr>
          <p:nvPr>
            <p:ph type="ftr" sz="quarter" idx="11"/>
          </p:nvPr>
        </p:nvSpPr>
        <p:spPr/>
        <p:txBody>
          <a:bodyPr/>
          <a:lstStyle/>
          <a:p>
            <a:r>
              <a:rPr lang="en-NZ"/>
              <a:t>Krystle Chester</a:t>
            </a:r>
          </a:p>
        </p:txBody>
      </p:sp>
      <p:sp>
        <p:nvSpPr>
          <p:cNvPr id="8" name="Slide Number Placeholder 7">
            <a:extLst>
              <a:ext uri="{FF2B5EF4-FFF2-40B4-BE49-F238E27FC236}">
                <a16:creationId xmlns:a16="http://schemas.microsoft.com/office/drawing/2014/main" id="{D77DB3DB-FC18-480F-67A0-2E3B8826D273}"/>
              </a:ext>
            </a:extLst>
          </p:cNvPr>
          <p:cNvSpPr>
            <a:spLocks noGrp="1"/>
          </p:cNvSpPr>
          <p:nvPr>
            <p:ph type="sldNum" sz="quarter" idx="12"/>
          </p:nvPr>
        </p:nvSpPr>
        <p:spPr/>
        <p:txBody>
          <a:bodyPr/>
          <a:lstStyle/>
          <a:p>
            <a:fld id="{B42687D6-F75C-4D44-B25F-9582C3300809}" type="slidenum">
              <a:rPr lang="en-NZ" smtClean="0"/>
              <a:t>5</a:t>
            </a:fld>
            <a:endParaRPr lang="en-NZ"/>
          </a:p>
        </p:txBody>
      </p:sp>
    </p:spTree>
    <p:extLst>
      <p:ext uri="{BB962C8B-B14F-4D97-AF65-F5344CB8AC3E}">
        <p14:creationId xmlns:p14="http://schemas.microsoft.com/office/powerpoint/2010/main" val="1466028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3">
            <a:extLst>
              <a:ext uri="{FF2B5EF4-FFF2-40B4-BE49-F238E27FC236}">
                <a16:creationId xmlns:a16="http://schemas.microsoft.com/office/drawing/2014/main" id="{8081747F-7785-F40F-17A1-A6F5D820C364}"/>
              </a:ext>
            </a:extLst>
          </p:cNvPr>
          <p:cNvSpPr/>
          <p:nvPr/>
        </p:nvSpPr>
        <p:spPr>
          <a:xfrm>
            <a:off x="1" y="0"/>
            <a:ext cx="12192000" cy="6858000"/>
          </a:xfrm>
          <a:prstGeom prst="rect">
            <a:avLst/>
          </a:prstGeom>
          <a:solidFill>
            <a:srgbClr val="E5E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84DEDF1-911C-C75D-A3C6-C07B5734BEFE}"/>
              </a:ext>
            </a:extLst>
          </p:cNvPr>
          <p:cNvSpPr txBox="1"/>
          <p:nvPr/>
        </p:nvSpPr>
        <p:spPr>
          <a:xfrm>
            <a:off x="1244606" y="2505670"/>
            <a:ext cx="10199886" cy="923330"/>
          </a:xfrm>
          <a:prstGeom prst="rect">
            <a:avLst/>
          </a:prstGeom>
          <a:noFill/>
        </p:spPr>
        <p:txBody>
          <a:bodyPr wrap="square" rtlCol="0">
            <a:spAutoFit/>
          </a:bodyPr>
          <a:lstStyle/>
          <a:p>
            <a:r>
              <a:rPr lang="en-NZ" dirty="0"/>
              <a:t>User = someone who uses a product or service.</a:t>
            </a:r>
          </a:p>
          <a:p>
            <a:r>
              <a:rPr lang="en-NZ" dirty="0"/>
              <a:t> </a:t>
            </a:r>
          </a:p>
          <a:p>
            <a:r>
              <a:rPr lang="en-NZ" dirty="0"/>
              <a:t>Users can be your colleagues, consumers, food businesses, co-regulators</a:t>
            </a:r>
          </a:p>
        </p:txBody>
      </p:sp>
      <p:sp>
        <p:nvSpPr>
          <p:cNvPr id="6" name="TextBox 5">
            <a:extLst>
              <a:ext uri="{FF2B5EF4-FFF2-40B4-BE49-F238E27FC236}">
                <a16:creationId xmlns:a16="http://schemas.microsoft.com/office/drawing/2014/main" id="{BEB2E481-F4EB-FBF8-6C11-4335F47B22C9}"/>
              </a:ext>
            </a:extLst>
          </p:cNvPr>
          <p:cNvSpPr txBox="1"/>
          <p:nvPr/>
        </p:nvSpPr>
        <p:spPr>
          <a:xfrm>
            <a:off x="1244606" y="1213008"/>
            <a:ext cx="8156042" cy="1292662"/>
          </a:xfrm>
          <a:prstGeom prst="rect">
            <a:avLst/>
          </a:prstGeom>
          <a:noFill/>
        </p:spPr>
        <p:txBody>
          <a:bodyPr wrap="square" rtlCol="0">
            <a:spAutoFit/>
          </a:bodyPr>
          <a:lstStyle/>
          <a:p>
            <a:r>
              <a:rPr lang="en-NZ" sz="6000" dirty="0"/>
              <a:t>What is a ‘user’?</a:t>
            </a:r>
          </a:p>
          <a:p>
            <a:endParaRPr lang="en-NZ" dirty="0"/>
          </a:p>
        </p:txBody>
      </p:sp>
      <p:sp>
        <p:nvSpPr>
          <p:cNvPr id="7" name="Date Placeholder 6">
            <a:extLst>
              <a:ext uri="{FF2B5EF4-FFF2-40B4-BE49-F238E27FC236}">
                <a16:creationId xmlns:a16="http://schemas.microsoft.com/office/drawing/2014/main" id="{ECFB3379-CD32-7E61-B43A-17636FB7C5A4}"/>
              </a:ext>
            </a:extLst>
          </p:cNvPr>
          <p:cNvSpPr>
            <a:spLocks noGrp="1"/>
          </p:cNvSpPr>
          <p:nvPr>
            <p:ph type="dt" sz="half" idx="10"/>
          </p:nvPr>
        </p:nvSpPr>
        <p:spPr/>
        <p:txBody>
          <a:bodyPr/>
          <a:lstStyle/>
          <a:p>
            <a:fld id="{B2B2A4E1-6226-4F84-AD1D-2E5F5C5C759A}" type="datetime1">
              <a:rPr lang="en-NZ" smtClean="0"/>
              <a:t>2/08/2024</a:t>
            </a:fld>
            <a:endParaRPr lang="en-NZ"/>
          </a:p>
        </p:txBody>
      </p:sp>
      <p:sp>
        <p:nvSpPr>
          <p:cNvPr id="8" name="Footer Placeholder 7">
            <a:extLst>
              <a:ext uri="{FF2B5EF4-FFF2-40B4-BE49-F238E27FC236}">
                <a16:creationId xmlns:a16="http://schemas.microsoft.com/office/drawing/2014/main" id="{F0597C7A-CD07-3EB9-C206-F656065946DD}"/>
              </a:ext>
            </a:extLst>
          </p:cNvPr>
          <p:cNvSpPr>
            <a:spLocks noGrp="1"/>
          </p:cNvSpPr>
          <p:nvPr>
            <p:ph type="ftr" sz="quarter" idx="11"/>
          </p:nvPr>
        </p:nvSpPr>
        <p:spPr/>
        <p:txBody>
          <a:bodyPr/>
          <a:lstStyle/>
          <a:p>
            <a:r>
              <a:rPr lang="en-NZ"/>
              <a:t>Krystle Chester</a:t>
            </a:r>
          </a:p>
        </p:txBody>
      </p:sp>
      <p:sp>
        <p:nvSpPr>
          <p:cNvPr id="9" name="Slide Number Placeholder 8">
            <a:extLst>
              <a:ext uri="{FF2B5EF4-FFF2-40B4-BE49-F238E27FC236}">
                <a16:creationId xmlns:a16="http://schemas.microsoft.com/office/drawing/2014/main" id="{1D98269F-F989-11D2-9A58-820FAFE31A19}"/>
              </a:ext>
            </a:extLst>
          </p:cNvPr>
          <p:cNvSpPr>
            <a:spLocks noGrp="1"/>
          </p:cNvSpPr>
          <p:nvPr>
            <p:ph type="sldNum" sz="quarter" idx="12"/>
          </p:nvPr>
        </p:nvSpPr>
        <p:spPr/>
        <p:txBody>
          <a:bodyPr/>
          <a:lstStyle/>
          <a:p>
            <a:fld id="{B42687D6-F75C-4D44-B25F-9582C3300809}" type="slidenum">
              <a:rPr lang="en-NZ" smtClean="0"/>
              <a:t>6</a:t>
            </a:fld>
            <a:endParaRPr lang="en-NZ"/>
          </a:p>
        </p:txBody>
      </p:sp>
    </p:spTree>
    <p:extLst>
      <p:ext uri="{BB962C8B-B14F-4D97-AF65-F5344CB8AC3E}">
        <p14:creationId xmlns:p14="http://schemas.microsoft.com/office/powerpoint/2010/main" val="84187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5;p3">
            <a:extLst>
              <a:ext uri="{FF2B5EF4-FFF2-40B4-BE49-F238E27FC236}">
                <a16:creationId xmlns:a16="http://schemas.microsoft.com/office/drawing/2014/main" id="{92F960C3-879E-5205-014F-2EC296F85869}"/>
              </a:ext>
            </a:extLst>
          </p:cNvPr>
          <p:cNvSpPr/>
          <p:nvPr/>
        </p:nvSpPr>
        <p:spPr>
          <a:xfrm>
            <a:off x="1"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D1339A2B-6BE4-6F14-0041-3C308D97CC78}"/>
              </a:ext>
            </a:extLst>
          </p:cNvPr>
          <p:cNvSpPr txBox="1"/>
          <p:nvPr/>
        </p:nvSpPr>
        <p:spPr>
          <a:xfrm>
            <a:off x="1709530" y="2014330"/>
            <a:ext cx="8216348" cy="2585323"/>
          </a:xfrm>
          <a:prstGeom prst="rect">
            <a:avLst/>
          </a:prstGeom>
          <a:noFill/>
        </p:spPr>
        <p:txBody>
          <a:bodyPr wrap="square" rtlCol="0">
            <a:spAutoFit/>
          </a:bodyPr>
          <a:lstStyle/>
          <a:p>
            <a:r>
              <a:rPr lang="en-NZ" b="1" dirty="0"/>
              <a:t>Product and service:</a:t>
            </a:r>
          </a:p>
          <a:p>
            <a:r>
              <a:rPr lang="en-NZ" dirty="0"/>
              <a:t>In our case, we create training materials for verifiers, Food Act/Wine Act, Animal Product Act templates, notices, content for webpages, guidance materials (</a:t>
            </a:r>
            <a:r>
              <a:rPr lang="en-NZ" dirty="0" err="1"/>
              <a:t>eg</a:t>
            </a:r>
            <a:r>
              <a:rPr lang="en-NZ" dirty="0"/>
              <a:t> videos, posters, written web content, recall guidance)</a:t>
            </a:r>
          </a:p>
          <a:p>
            <a:endParaRPr lang="en-NZ" dirty="0"/>
          </a:p>
          <a:p>
            <a:endParaRPr lang="en-NZ" b="1" dirty="0"/>
          </a:p>
          <a:p>
            <a:r>
              <a:rPr lang="en-NZ" b="1" dirty="0"/>
              <a:t>Prototypes</a:t>
            </a:r>
          </a:p>
          <a:p>
            <a:r>
              <a:rPr lang="en-NZ" dirty="0"/>
              <a:t>These are mock ups of products and services, which are like draft  product or trial version of a service </a:t>
            </a:r>
          </a:p>
        </p:txBody>
      </p:sp>
      <p:sp>
        <p:nvSpPr>
          <p:cNvPr id="3" name="TextBox 2">
            <a:extLst>
              <a:ext uri="{FF2B5EF4-FFF2-40B4-BE49-F238E27FC236}">
                <a16:creationId xmlns:a16="http://schemas.microsoft.com/office/drawing/2014/main" id="{C22899D6-223D-FFC5-9D41-A4E104336A80}"/>
              </a:ext>
            </a:extLst>
          </p:cNvPr>
          <p:cNvSpPr txBox="1"/>
          <p:nvPr/>
        </p:nvSpPr>
        <p:spPr>
          <a:xfrm>
            <a:off x="1709530" y="862142"/>
            <a:ext cx="10082136" cy="1015663"/>
          </a:xfrm>
          <a:prstGeom prst="rect">
            <a:avLst/>
          </a:prstGeom>
          <a:noFill/>
        </p:spPr>
        <p:txBody>
          <a:bodyPr wrap="square" rtlCol="0">
            <a:spAutoFit/>
          </a:bodyPr>
          <a:lstStyle/>
          <a:p>
            <a:r>
              <a:rPr lang="en-US" sz="6000" dirty="0"/>
              <a:t>What can you test with users</a:t>
            </a:r>
            <a:endParaRPr lang="en-NZ" sz="6000" dirty="0"/>
          </a:p>
        </p:txBody>
      </p:sp>
      <p:sp>
        <p:nvSpPr>
          <p:cNvPr id="5" name="Date Placeholder 4">
            <a:extLst>
              <a:ext uri="{FF2B5EF4-FFF2-40B4-BE49-F238E27FC236}">
                <a16:creationId xmlns:a16="http://schemas.microsoft.com/office/drawing/2014/main" id="{8A682A2C-7C9F-36B2-27F4-A29DD1AEB4C9}"/>
              </a:ext>
            </a:extLst>
          </p:cNvPr>
          <p:cNvSpPr>
            <a:spLocks noGrp="1"/>
          </p:cNvSpPr>
          <p:nvPr>
            <p:ph type="dt" sz="half" idx="10"/>
          </p:nvPr>
        </p:nvSpPr>
        <p:spPr/>
        <p:txBody>
          <a:bodyPr/>
          <a:lstStyle/>
          <a:p>
            <a:fld id="{A962E87B-3133-465D-910D-09C73228C4A1}" type="datetime1">
              <a:rPr lang="en-NZ" smtClean="0"/>
              <a:t>2/08/2024</a:t>
            </a:fld>
            <a:endParaRPr lang="en-NZ"/>
          </a:p>
        </p:txBody>
      </p:sp>
      <p:sp>
        <p:nvSpPr>
          <p:cNvPr id="6" name="Footer Placeholder 5">
            <a:extLst>
              <a:ext uri="{FF2B5EF4-FFF2-40B4-BE49-F238E27FC236}">
                <a16:creationId xmlns:a16="http://schemas.microsoft.com/office/drawing/2014/main" id="{B3F6A015-8248-7BCA-3CB3-EFA0521006B3}"/>
              </a:ext>
            </a:extLst>
          </p:cNvPr>
          <p:cNvSpPr>
            <a:spLocks noGrp="1"/>
          </p:cNvSpPr>
          <p:nvPr>
            <p:ph type="ftr" sz="quarter" idx="11"/>
          </p:nvPr>
        </p:nvSpPr>
        <p:spPr/>
        <p:txBody>
          <a:bodyPr/>
          <a:lstStyle/>
          <a:p>
            <a:r>
              <a:rPr lang="en-NZ"/>
              <a:t>Krystle Chester</a:t>
            </a:r>
          </a:p>
        </p:txBody>
      </p:sp>
      <p:sp>
        <p:nvSpPr>
          <p:cNvPr id="7" name="Slide Number Placeholder 6">
            <a:extLst>
              <a:ext uri="{FF2B5EF4-FFF2-40B4-BE49-F238E27FC236}">
                <a16:creationId xmlns:a16="http://schemas.microsoft.com/office/drawing/2014/main" id="{9F5C460C-0C79-53DD-66B5-112EA2B365A1}"/>
              </a:ext>
            </a:extLst>
          </p:cNvPr>
          <p:cNvSpPr>
            <a:spLocks noGrp="1"/>
          </p:cNvSpPr>
          <p:nvPr>
            <p:ph type="sldNum" sz="quarter" idx="12"/>
          </p:nvPr>
        </p:nvSpPr>
        <p:spPr/>
        <p:txBody>
          <a:bodyPr/>
          <a:lstStyle/>
          <a:p>
            <a:fld id="{B42687D6-F75C-4D44-B25F-9582C3300809}" type="slidenum">
              <a:rPr lang="en-NZ" smtClean="0"/>
              <a:t>7</a:t>
            </a:fld>
            <a:endParaRPr lang="en-NZ"/>
          </a:p>
        </p:txBody>
      </p:sp>
    </p:spTree>
    <p:extLst>
      <p:ext uri="{BB962C8B-B14F-4D97-AF65-F5344CB8AC3E}">
        <p14:creationId xmlns:p14="http://schemas.microsoft.com/office/powerpoint/2010/main" val="1244133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3">
            <a:extLst>
              <a:ext uri="{FF2B5EF4-FFF2-40B4-BE49-F238E27FC236}">
                <a16:creationId xmlns:a16="http://schemas.microsoft.com/office/drawing/2014/main" id="{B4C73DCA-CC6B-52AD-E7D3-5168AEB2734E}"/>
              </a:ext>
            </a:extLst>
          </p:cNvPr>
          <p:cNvSpPr/>
          <p:nvPr/>
        </p:nvSpPr>
        <p:spPr>
          <a:xfrm>
            <a:off x="0" y="0"/>
            <a:ext cx="12192000"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BEE5829-9AAF-7E11-FF52-603F58575CFA}"/>
              </a:ext>
            </a:extLst>
          </p:cNvPr>
          <p:cNvSpPr txBox="1"/>
          <p:nvPr/>
        </p:nvSpPr>
        <p:spPr>
          <a:xfrm>
            <a:off x="1152939" y="2280363"/>
            <a:ext cx="9594574" cy="2031325"/>
          </a:xfrm>
          <a:prstGeom prst="rect">
            <a:avLst/>
          </a:prstGeom>
          <a:noFill/>
        </p:spPr>
        <p:txBody>
          <a:bodyPr wrap="square" rtlCol="0">
            <a:spAutoFit/>
          </a:bodyPr>
          <a:lstStyle/>
          <a:p>
            <a:pPr marL="285750" indent="-285750">
              <a:buFont typeface="Arial" panose="020B0604020202020204" pitchFamily="34" charset="0"/>
              <a:buChar char="•"/>
            </a:pPr>
            <a:r>
              <a:rPr lang="en-NZ" sz="1800" dirty="0"/>
              <a:t>At the start of a project, test the old product/service (</a:t>
            </a:r>
            <a:r>
              <a:rPr lang="en-NZ" sz="1800" dirty="0" err="1"/>
              <a:t>ie</a:t>
            </a:r>
            <a:r>
              <a:rPr lang="en-NZ" sz="1800" dirty="0"/>
              <a:t> design)</a:t>
            </a:r>
          </a:p>
          <a:p>
            <a:pPr marL="285750" indent="-285750">
              <a:buFont typeface="Arial" panose="020B0604020202020204" pitchFamily="34" charset="0"/>
              <a:buChar char="•"/>
            </a:pPr>
            <a:endParaRPr lang="en-NZ" sz="1800" dirty="0"/>
          </a:p>
          <a:p>
            <a:pPr marL="285750" indent="-285750">
              <a:buFont typeface="Arial" panose="020B0604020202020204" pitchFamily="34" charset="0"/>
              <a:buChar char="•"/>
            </a:pPr>
            <a:r>
              <a:rPr lang="en-NZ" sz="1800" dirty="0"/>
              <a:t>Test the prototypes created during development</a:t>
            </a:r>
          </a:p>
          <a:p>
            <a:pPr marL="285750" indent="-285750">
              <a:buFont typeface="Arial" panose="020B0604020202020204" pitchFamily="34" charset="0"/>
              <a:buChar char="•"/>
            </a:pPr>
            <a:endParaRPr lang="en-NZ" sz="1800" dirty="0"/>
          </a:p>
          <a:p>
            <a:pPr marL="285750" indent="-285750">
              <a:buFont typeface="Arial" panose="020B0604020202020204" pitchFamily="34" charset="0"/>
              <a:buChar char="•"/>
            </a:pPr>
            <a:r>
              <a:rPr lang="en-NZ" sz="1800" dirty="0"/>
              <a:t>Test new iterations of the prototype</a:t>
            </a:r>
          </a:p>
          <a:p>
            <a:pPr marL="285750" indent="-285750">
              <a:buFont typeface="Arial" panose="020B0604020202020204" pitchFamily="34" charset="0"/>
              <a:buChar char="•"/>
            </a:pPr>
            <a:endParaRPr lang="en-NZ" sz="1800" dirty="0"/>
          </a:p>
          <a:p>
            <a:pPr marL="285750" indent="-285750">
              <a:buFont typeface="Arial" panose="020B0604020202020204" pitchFamily="34" charset="0"/>
              <a:buChar char="•"/>
            </a:pPr>
            <a:r>
              <a:rPr lang="en-NZ" sz="1800" dirty="0"/>
              <a:t>Test implemented products/services to identify issues/problems</a:t>
            </a:r>
          </a:p>
        </p:txBody>
      </p:sp>
      <p:sp>
        <p:nvSpPr>
          <p:cNvPr id="3" name="TextBox 2">
            <a:extLst>
              <a:ext uri="{FF2B5EF4-FFF2-40B4-BE49-F238E27FC236}">
                <a16:creationId xmlns:a16="http://schemas.microsoft.com/office/drawing/2014/main" id="{A5506F3F-0986-5D99-9498-3A6911CB1562}"/>
              </a:ext>
            </a:extLst>
          </p:cNvPr>
          <p:cNvSpPr txBox="1"/>
          <p:nvPr/>
        </p:nvSpPr>
        <p:spPr>
          <a:xfrm>
            <a:off x="1241946" y="996287"/>
            <a:ext cx="9580729" cy="1015663"/>
          </a:xfrm>
          <a:prstGeom prst="rect">
            <a:avLst/>
          </a:prstGeom>
          <a:noFill/>
        </p:spPr>
        <p:txBody>
          <a:bodyPr wrap="square" rtlCol="0">
            <a:spAutoFit/>
          </a:bodyPr>
          <a:lstStyle/>
          <a:p>
            <a:r>
              <a:rPr lang="en-NZ" sz="6000" dirty="0"/>
              <a:t>When should you user test</a:t>
            </a:r>
          </a:p>
        </p:txBody>
      </p:sp>
      <p:sp>
        <p:nvSpPr>
          <p:cNvPr id="4" name="Date Placeholder 3">
            <a:extLst>
              <a:ext uri="{FF2B5EF4-FFF2-40B4-BE49-F238E27FC236}">
                <a16:creationId xmlns:a16="http://schemas.microsoft.com/office/drawing/2014/main" id="{6FDAE5CC-C429-4C1D-9D24-461395EC7CB8}"/>
              </a:ext>
            </a:extLst>
          </p:cNvPr>
          <p:cNvSpPr>
            <a:spLocks noGrp="1"/>
          </p:cNvSpPr>
          <p:nvPr>
            <p:ph type="dt" sz="half" idx="10"/>
          </p:nvPr>
        </p:nvSpPr>
        <p:spPr/>
        <p:txBody>
          <a:bodyPr/>
          <a:lstStyle/>
          <a:p>
            <a:fld id="{AF67E0E9-7DBA-449B-9363-B66A4E807F8B}" type="datetime1">
              <a:rPr lang="en-NZ" smtClean="0"/>
              <a:t>2/08/2024</a:t>
            </a:fld>
            <a:endParaRPr lang="en-NZ"/>
          </a:p>
        </p:txBody>
      </p:sp>
      <p:sp>
        <p:nvSpPr>
          <p:cNvPr id="6" name="Footer Placeholder 5">
            <a:extLst>
              <a:ext uri="{FF2B5EF4-FFF2-40B4-BE49-F238E27FC236}">
                <a16:creationId xmlns:a16="http://schemas.microsoft.com/office/drawing/2014/main" id="{9C68D158-0A7F-617C-66BD-4EC113406ABB}"/>
              </a:ext>
            </a:extLst>
          </p:cNvPr>
          <p:cNvSpPr>
            <a:spLocks noGrp="1"/>
          </p:cNvSpPr>
          <p:nvPr>
            <p:ph type="ftr" sz="quarter" idx="11"/>
          </p:nvPr>
        </p:nvSpPr>
        <p:spPr/>
        <p:txBody>
          <a:bodyPr/>
          <a:lstStyle/>
          <a:p>
            <a:r>
              <a:rPr lang="en-NZ"/>
              <a:t>Krystle Chester</a:t>
            </a:r>
          </a:p>
        </p:txBody>
      </p:sp>
      <p:sp>
        <p:nvSpPr>
          <p:cNvPr id="7" name="Slide Number Placeholder 6">
            <a:extLst>
              <a:ext uri="{FF2B5EF4-FFF2-40B4-BE49-F238E27FC236}">
                <a16:creationId xmlns:a16="http://schemas.microsoft.com/office/drawing/2014/main" id="{ADCAE293-477E-DC31-4CB4-93FC694984D0}"/>
              </a:ext>
            </a:extLst>
          </p:cNvPr>
          <p:cNvSpPr>
            <a:spLocks noGrp="1"/>
          </p:cNvSpPr>
          <p:nvPr>
            <p:ph type="sldNum" sz="quarter" idx="12"/>
          </p:nvPr>
        </p:nvSpPr>
        <p:spPr/>
        <p:txBody>
          <a:bodyPr/>
          <a:lstStyle/>
          <a:p>
            <a:fld id="{B42687D6-F75C-4D44-B25F-9582C3300809}" type="slidenum">
              <a:rPr lang="en-NZ" smtClean="0"/>
              <a:t>8</a:t>
            </a:fld>
            <a:endParaRPr lang="en-NZ"/>
          </a:p>
        </p:txBody>
      </p:sp>
    </p:spTree>
    <p:extLst>
      <p:ext uri="{BB962C8B-B14F-4D97-AF65-F5344CB8AC3E}">
        <p14:creationId xmlns:p14="http://schemas.microsoft.com/office/powerpoint/2010/main" val="2338158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3">
            <a:extLst>
              <a:ext uri="{FF2B5EF4-FFF2-40B4-BE49-F238E27FC236}">
                <a16:creationId xmlns:a16="http://schemas.microsoft.com/office/drawing/2014/main" id="{AEE5E87F-8886-3017-4776-1738744E3255}"/>
              </a:ext>
            </a:extLst>
          </p:cNvPr>
          <p:cNvSpPr/>
          <p:nvPr/>
        </p:nvSpPr>
        <p:spPr>
          <a:xfrm>
            <a:off x="-1"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2B008F96-4EF9-0FBD-39DE-04E755B78E6F}"/>
              </a:ext>
            </a:extLst>
          </p:cNvPr>
          <p:cNvSpPr txBox="1"/>
          <p:nvPr/>
        </p:nvSpPr>
        <p:spPr>
          <a:xfrm>
            <a:off x="1602326" y="1859339"/>
            <a:ext cx="7924800" cy="3139321"/>
          </a:xfrm>
          <a:prstGeom prst="rect">
            <a:avLst/>
          </a:prstGeom>
          <a:noFill/>
        </p:spPr>
        <p:txBody>
          <a:bodyPr wrap="square" rtlCol="0">
            <a:spAutoFit/>
          </a:bodyPr>
          <a:lstStyle/>
          <a:p>
            <a:endParaRPr lang="en-NZ" dirty="0"/>
          </a:p>
          <a:p>
            <a:r>
              <a:rPr lang="en-NZ" dirty="0"/>
              <a:t>You are not the user. You know too much about how the product/service works. Testing takes away the guess work.</a:t>
            </a:r>
          </a:p>
          <a:p>
            <a:endParaRPr lang="en-NZ" dirty="0"/>
          </a:p>
          <a:p>
            <a:r>
              <a:rPr lang="en-NZ" dirty="0"/>
              <a:t>User testing can help you:</a:t>
            </a:r>
          </a:p>
          <a:p>
            <a:pPr marL="285750" indent="-285750">
              <a:buFont typeface="Arial" panose="020B0604020202020204" pitchFamily="34" charset="0"/>
              <a:buChar char="•"/>
            </a:pPr>
            <a:r>
              <a:rPr lang="en-NZ" dirty="0"/>
              <a:t>Identify problems </a:t>
            </a:r>
          </a:p>
          <a:p>
            <a:pPr marL="285750" indent="-285750">
              <a:buFont typeface="Arial" panose="020B0604020202020204" pitchFamily="34" charset="0"/>
              <a:buChar char="•"/>
            </a:pPr>
            <a:r>
              <a:rPr lang="en-NZ" dirty="0"/>
              <a:t>Identify areas for improvement</a:t>
            </a:r>
          </a:p>
          <a:p>
            <a:pPr marL="285750" indent="-285750">
              <a:buFont typeface="Arial" panose="020B0604020202020204" pitchFamily="34" charset="0"/>
              <a:buChar char="•"/>
            </a:pPr>
            <a:r>
              <a:rPr lang="en-NZ" dirty="0"/>
              <a:t>Understand how users use your product/service</a:t>
            </a:r>
          </a:p>
          <a:p>
            <a:pPr marL="285750" indent="-285750">
              <a:buFont typeface="Arial" panose="020B0604020202020204" pitchFamily="34" charset="0"/>
              <a:buChar char="•"/>
            </a:pPr>
            <a:r>
              <a:rPr lang="en-NZ" dirty="0"/>
              <a:t>Understand user preferences</a:t>
            </a:r>
          </a:p>
          <a:p>
            <a:endParaRPr lang="en-NZ" dirty="0"/>
          </a:p>
          <a:p>
            <a:r>
              <a:rPr lang="en-NZ" dirty="0"/>
              <a:t>User testing provides evidence for what needs to be improved</a:t>
            </a:r>
          </a:p>
        </p:txBody>
      </p:sp>
      <p:sp>
        <p:nvSpPr>
          <p:cNvPr id="3" name="TextBox 2">
            <a:extLst>
              <a:ext uri="{FF2B5EF4-FFF2-40B4-BE49-F238E27FC236}">
                <a16:creationId xmlns:a16="http://schemas.microsoft.com/office/drawing/2014/main" id="{8C7D62A0-072D-EC5B-864C-7FF6F625B3F3}"/>
              </a:ext>
            </a:extLst>
          </p:cNvPr>
          <p:cNvSpPr txBox="1"/>
          <p:nvPr/>
        </p:nvSpPr>
        <p:spPr>
          <a:xfrm>
            <a:off x="1602326" y="731816"/>
            <a:ext cx="10271225" cy="1015663"/>
          </a:xfrm>
          <a:prstGeom prst="rect">
            <a:avLst/>
          </a:prstGeom>
          <a:noFill/>
        </p:spPr>
        <p:txBody>
          <a:bodyPr wrap="square" rtlCol="0">
            <a:spAutoFit/>
          </a:bodyPr>
          <a:lstStyle/>
          <a:p>
            <a:r>
              <a:rPr lang="en-US" sz="6000" dirty="0"/>
              <a:t>Why should we do user testing?</a:t>
            </a:r>
            <a:endParaRPr lang="en-NZ" sz="6000" dirty="0"/>
          </a:p>
        </p:txBody>
      </p:sp>
      <p:sp>
        <p:nvSpPr>
          <p:cNvPr id="5" name="Date Placeholder 4">
            <a:extLst>
              <a:ext uri="{FF2B5EF4-FFF2-40B4-BE49-F238E27FC236}">
                <a16:creationId xmlns:a16="http://schemas.microsoft.com/office/drawing/2014/main" id="{60190A07-C0E0-2D95-D57D-3AA296CBFFDC}"/>
              </a:ext>
            </a:extLst>
          </p:cNvPr>
          <p:cNvSpPr>
            <a:spLocks noGrp="1"/>
          </p:cNvSpPr>
          <p:nvPr>
            <p:ph type="dt" sz="half" idx="10"/>
          </p:nvPr>
        </p:nvSpPr>
        <p:spPr/>
        <p:txBody>
          <a:bodyPr/>
          <a:lstStyle/>
          <a:p>
            <a:fld id="{A3FEFA79-9D0E-46AD-A538-EE29F26E47E6}" type="datetime1">
              <a:rPr lang="en-NZ" smtClean="0"/>
              <a:t>2/08/2024</a:t>
            </a:fld>
            <a:endParaRPr lang="en-NZ"/>
          </a:p>
        </p:txBody>
      </p:sp>
      <p:sp>
        <p:nvSpPr>
          <p:cNvPr id="6" name="Footer Placeholder 5">
            <a:extLst>
              <a:ext uri="{FF2B5EF4-FFF2-40B4-BE49-F238E27FC236}">
                <a16:creationId xmlns:a16="http://schemas.microsoft.com/office/drawing/2014/main" id="{D14341A5-A483-4AB4-984A-6B7A4578D04C}"/>
              </a:ext>
            </a:extLst>
          </p:cNvPr>
          <p:cNvSpPr>
            <a:spLocks noGrp="1"/>
          </p:cNvSpPr>
          <p:nvPr>
            <p:ph type="ftr" sz="quarter" idx="11"/>
          </p:nvPr>
        </p:nvSpPr>
        <p:spPr/>
        <p:txBody>
          <a:bodyPr/>
          <a:lstStyle/>
          <a:p>
            <a:r>
              <a:rPr lang="en-NZ"/>
              <a:t>Krystle Chester</a:t>
            </a:r>
          </a:p>
        </p:txBody>
      </p:sp>
      <p:sp>
        <p:nvSpPr>
          <p:cNvPr id="7" name="Slide Number Placeholder 6">
            <a:extLst>
              <a:ext uri="{FF2B5EF4-FFF2-40B4-BE49-F238E27FC236}">
                <a16:creationId xmlns:a16="http://schemas.microsoft.com/office/drawing/2014/main" id="{26533FC1-156B-396C-A03A-9D9C2D460BC8}"/>
              </a:ext>
            </a:extLst>
          </p:cNvPr>
          <p:cNvSpPr>
            <a:spLocks noGrp="1"/>
          </p:cNvSpPr>
          <p:nvPr>
            <p:ph type="sldNum" sz="quarter" idx="12"/>
          </p:nvPr>
        </p:nvSpPr>
        <p:spPr/>
        <p:txBody>
          <a:bodyPr/>
          <a:lstStyle/>
          <a:p>
            <a:fld id="{B42687D6-F75C-4D44-B25F-9582C3300809}" type="slidenum">
              <a:rPr lang="en-NZ" smtClean="0"/>
              <a:t>9</a:t>
            </a:fld>
            <a:endParaRPr lang="en-NZ"/>
          </a:p>
        </p:txBody>
      </p:sp>
    </p:spTree>
    <p:extLst>
      <p:ext uri="{BB962C8B-B14F-4D97-AF65-F5344CB8AC3E}">
        <p14:creationId xmlns:p14="http://schemas.microsoft.com/office/powerpoint/2010/main" val="1442034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694</TotalTime>
  <Words>1289</Words>
  <Application>Microsoft Office PowerPoint</Application>
  <PresentationFormat>Widescreen</PresentationFormat>
  <Paragraphs>214</Paragraphs>
  <Slides>16</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Courier New</vt:lpstr>
      <vt:lpstr>Roboto</vt:lpstr>
      <vt:lpstr>Source Sans Pro</vt:lpstr>
      <vt:lpstr>Source Sans Pro Light</vt:lpstr>
      <vt:lpstr>Source Sans Pro SemiBold</vt:lpstr>
      <vt:lpstr>Office Theme</vt:lpstr>
      <vt:lpstr>Office Theme</vt:lpstr>
      <vt:lpstr>Nau mai (welcome)  to the ‘What on Earth is Design’ drop-in: User testing 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Make sure data is handled as per the consent forms  Put the data in useable format for analysis. I often use spreadsheets and Miro.  Rank importance of the findings – how crucial is it to implement the finding? Or is it a nice to have? How easy is it to do? How would it affect users?  Use the findings to enhance the actual product/service or prototype where applicable  Repeat testing and refine the product/service as needed </vt:lpstr>
      <vt:lpstr>PowerPoint Presentation</vt:lpstr>
      <vt:lpstr>PowerPoint Presentation</vt:lpstr>
      <vt:lpstr>PowerPoint Presentation</vt:lpstr>
      <vt:lpstr>PowerPoint Presentation</vt:lpstr>
      <vt:lpstr>Any pātai (questions)?</vt:lpstr>
      <vt:lpstr>PowerPoint Presentation</vt:lpstr>
    </vt:vector>
  </TitlesOfParts>
  <Company>Ministry for Primary Industries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Nau mai (welcome)  to the ‘What on Earth is Design’ drop-in</dc:title>
  <dc:creator>Krystle Chester</dc:creator>
  <cp:lastModifiedBy>Krystle Chester</cp:lastModifiedBy>
  <cp:revision>14</cp:revision>
  <dcterms:created xsi:type="dcterms:W3CDTF">2024-06-30T23:55:30Z</dcterms:created>
  <dcterms:modified xsi:type="dcterms:W3CDTF">2024-08-02T02:46:17Z</dcterms:modified>
</cp:coreProperties>
</file>