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 id="214748366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y="6858000" cx="12192000"/>
  <p:notesSz cx="6858000" cy="9144000"/>
  <p:embeddedFontLst>
    <p:embeddedFont>
      <p:font typeface="Roboto"/>
      <p:regular r:id="rId39"/>
      <p:bold r:id="rId40"/>
      <p:italic r:id="rId41"/>
      <p:boldItalic r:id="rId42"/>
    </p:embeddedFont>
    <p:embeddedFont>
      <p:font typeface="Montserrat"/>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7" roundtripDataSignature="AMtx7mi3rM11WBfvuoVAZJVgtZGyk0F5O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29A501C-3917-4D13-BB0C-7F1DADF69DF9}">
  <a:tblStyle styleId="{129A501C-3917-4D13-BB0C-7F1DADF69DF9}"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Roboto-bold.fntdata"/><Relationship Id="rId20" Type="http://schemas.openxmlformats.org/officeDocument/2006/relationships/slide" Target="slides/slide13.xml"/><Relationship Id="rId42" Type="http://schemas.openxmlformats.org/officeDocument/2006/relationships/font" Target="fonts/Roboto-boldItalic.fntdata"/><Relationship Id="rId41" Type="http://schemas.openxmlformats.org/officeDocument/2006/relationships/font" Target="fonts/Roboto-italic.fntdata"/><Relationship Id="rId22" Type="http://schemas.openxmlformats.org/officeDocument/2006/relationships/slide" Target="slides/slide15.xml"/><Relationship Id="rId44" Type="http://schemas.openxmlformats.org/officeDocument/2006/relationships/font" Target="fonts/Montserrat-bold.fntdata"/><Relationship Id="rId21" Type="http://schemas.openxmlformats.org/officeDocument/2006/relationships/slide" Target="slides/slide14.xml"/><Relationship Id="rId43" Type="http://schemas.openxmlformats.org/officeDocument/2006/relationships/font" Target="fonts/Montserrat-regular.fntdata"/><Relationship Id="rId24" Type="http://schemas.openxmlformats.org/officeDocument/2006/relationships/slide" Target="slides/slide17.xml"/><Relationship Id="rId46" Type="http://schemas.openxmlformats.org/officeDocument/2006/relationships/font" Target="fonts/Montserrat-boldItalic.fntdata"/><Relationship Id="rId23" Type="http://schemas.openxmlformats.org/officeDocument/2006/relationships/slide" Target="slides/slide16.xml"/><Relationship Id="rId45" Type="http://schemas.openxmlformats.org/officeDocument/2006/relationships/font" Target="fonts/Montserrat-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47" Type="http://customschemas.google.com/relationships/presentationmetadata" Target="metadata"/><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slide" Target="slides/slide30.xml"/><Relationship Id="rId14" Type="http://schemas.openxmlformats.org/officeDocument/2006/relationships/slide" Target="slides/slide7.xml"/><Relationship Id="rId36" Type="http://schemas.openxmlformats.org/officeDocument/2006/relationships/slide" Target="slides/slide29.xml"/><Relationship Id="rId17" Type="http://schemas.openxmlformats.org/officeDocument/2006/relationships/slide" Target="slides/slide10.xml"/><Relationship Id="rId39" Type="http://schemas.openxmlformats.org/officeDocument/2006/relationships/font" Target="fonts/Roboto-regular.fntdata"/><Relationship Id="rId16" Type="http://schemas.openxmlformats.org/officeDocument/2006/relationships/slide" Target="slides/slide9.xml"/><Relationship Id="rId38" Type="http://schemas.openxmlformats.org/officeDocument/2006/relationships/slide" Target="slides/slide31.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NZ"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lainlanguage.gov/guidelines/words/use-simple-words-phrases/"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ylemanual.gov.au/node/122"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ltogetherautism.org.nz/autism-prevalence-in-new-zealand/" TargetMode="External"/><Relationship Id="rId3" Type="http://schemas.openxmlformats.org/officeDocument/2006/relationships/hyperlink" Target="https://www.rnz.co.nz/news/in-depth/457283/the-health-system-s-attention-deficit-when-it-comes-to-adhd" TargetMode="External"/><Relationship Id="rId4" Type="http://schemas.openxmlformats.org/officeDocument/2006/relationships/hyperlink" Target="https://www.rnz.co.nz/news/in-depth/457283/the-health-system-s-attention-deficit-when-it-comes-to-adhd" TargetMode="External"/><Relationship Id="rId9" Type="http://schemas.openxmlformats.org/officeDocument/2006/relationships/hyperlink" Target="https://dfnz.org.nz/wellbeing/" TargetMode="External"/><Relationship Id="rId5" Type="http://schemas.openxmlformats.org/officeDocument/2006/relationships/hyperlink" Target="https://www.rnz.co.nz/news/in-depth/457283/the-health-system-s-attention-deficit-when-it-comes-to-adhd" TargetMode="External"/><Relationship Id="rId6" Type="http://schemas.openxmlformats.org/officeDocument/2006/relationships/hyperlink" Target="https://www.adhd.org.nz/adhd-is-more-common-than-you-think.html" TargetMode="External"/><Relationship Id="rId7" Type="http://schemas.openxmlformats.org/officeDocument/2006/relationships/hyperlink" Target="https://www.altogetherautism.org.nz/autism-prevalence-in-new-zealand/" TargetMode="External"/><Relationship Id="rId8" Type="http://schemas.openxmlformats.org/officeDocument/2006/relationships/hyperlink" Target="https://www.adhd.org.nz/adhd-is-more-common-than-you-think.html"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None/>
            </a:pPr>
            <a:r>
              <a:rPr lang="en-NZ" sz="1800">
                <a:latin typeface="Calibri"/>
                <a:ea typeface="Calibri"/>
                <a:cs typeface="Calibri"/>
                <a:sym typeface="Calibri"/>
              </a:rPr>
              <a:t>Kia ora koutou and welcome to today’s talk.</a:t>
            </a:r>
            <a:endParaRPr/>
          </a:p>
          <a:p>
            <a:pPr indent="0" lvl="0" marL="0" rtl="0" algn="l">
              <a:lnSpc>
                <a:spcPct val="107000"/>
              </a:lnSpc>
              <a:spcBef>
                <a:spcPts val="800"/>
              </a:spcBef>
              <a:spcAft>
                <a:spcPts val="0"/>
              </a:spcAft>
              <a:buNone/>
            </a:pPr>
            <a:r>
              <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NZ" sz="1800">
                <a:latin typeface="Calibri"/>
                <a:ea typeface="Calibri"/>
                <a:cs typeface="Calibri"/>
                <a:sym typeface="Calibri"/>
              </a:rPr>
              <a:t>Today’s topic is enhancing accessibility. Krystle and I/Alesha and I will be sharing what accessibility means, why it is important and sharing some practical tips to enhance the work you do to make content more accessible and inclusive.</a:t>
            </a:r>
            <a:endParaRPr/>
          </a:p>
          <a:p>
            <a:pPr indent="0" lvl="0" marL="0" rtl="0" algn="l">
              <a:spcBef>
                <a:spcPts val="800"/>
              </a:spcBef>
              <a:spcAft>
                <a:spcPts val="0"/>
              </a:spcAft>
              <a:buNone/>
            </a:pPr>
            <a:r>
              <a:t/>
            </a:r>
            <a:endParaRPr/>
          </a:p>
        </p:txBody>
      </p:sp>
      <p:sp>
        <p:nvSpPr>
          <p:cNvPr id="111" name="Google Shape;111;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 name="Google Shape;26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None/>
            </a:pPr>
            <a:r>
              <a:t/>
            </a:r>
            <a:endParaRPr b="0" sz="1200">
              <a:latin typeface="Arial"/>
              <a:ea typeface="Arial"/>
              <a:cs typeface="Arial"/>
              <a:sym typeface="Arial"/>
            </a:endParaRPr>
          </a:p>
        </p:txBody>
      </p:sp>
      <p:sp>
        <p:nvSpPr>
          <p:cNvPr id="261" name="Google Shape;261;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None/>
            </a:pPr>
            <a:r>
              <a:t/>
            </a:r>
            <a:endParaRPr b="1" sz="1200">
              <a:latin typeface="Arial"/>
              <a:ea typeface="Arial"/>
              <a:cs typeface="Arial"/>
              <a:sym typeface="Arial"/>
            </a:endParaRPr>
          </a:p>
        </p:txBody>
      </p:sp>
      <p:sp>
        <p:nvSpPr>
          <p:cNvPr id="274" name="Google Shape;274;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None/>
            </a:pPr>
            <a:r>
              <a:t/>
            </a:r>
            <a:endParaRPr sz="1800">
              <a:latin typeface="Calibri"/>
              <a:ea typeface="Calibri"/>
              <a:cs typeface="Calibri"/>
              <a:sym typeface="Calibri"/>
            </a:endParaRPr>
          </a:p>
          <a:p>
            <a:pPr indent="-171450" lvl="0" marL="171450" rtl="0" algn="l">
              <a:spcBef>
                <a:spcPts val="800"/>
              </a:spcBef>
              <a:spcAft>
                <a:spcPts val="0"/>
              </a:spcAft>
              <a:buClr>
                <a:schemeClr val="dk1"/>
              </a:buClr>
              <a:buSzPts val="1200"/>
              <a:buFont typeface="Arial"/>
              <a:buChar char="•"/>
            </a:pPr>
            <a:r>
              <a:rPr lang="en-NZ" sz="1200"/>
              <a:t>Large walls of text are difficult for most people to read.  Autistic &amp; ADHD people may struggle to focus on long passages of text, causing frustration. </a:t>
            </a:r>
            <a:endParaRPr/>
          </a:p>
          <a:p>
            <a:pPr indent="-171450" lvl="0" marL="171450" rtl="0" algn="l">
              <a:spcBef>
                <a:spcPts val="0"/>
              </a:spcBef>
              <a:spcAft>
                <a:spcPts val="0"/>
              </a:spcAft>
              <a:buClr>
                <a:schemeClr val="dk1"/>
              </a:buClr>
              <a:buSzPts val="1200"/>
              <a:buFont typeface="Arial"/>
              <a:buChar char="•"/>
            </a:pPr>
            <a:r>
              <a:rPr lang="en-NZ" sz="1200"/>
              <a:t>Use headings, subheadings, and bullet points to break up your text &amp; make them descriptve </a:t>
            </a:r>
            <a:endParaRPr/>
          </a:p>
          <a:p>
            <a:pPr indent="-171450" lvl="0" marL="171450" rtl="0" algn="l">
              <a:spcBef>
                <a:spcPts val="0"/>
              </a:spcBef>
              <a:spcAft>
                <a:spcPts val="0"/>
              </a:spcAft>
              <a:buClr>
                <a:schemeClr val="dk1"/>
              </a:buClr>
              <a:buSzPts val="1200"/>
              <a:buFont typeface="Arial"/>
              <a:buChar char="•"/>
            </a:pPr>
            <a:r>
              <a:rPr lang="en-NZ" sz="1200"/>
              <a:t>Distinguish important information by highlighting it in some way (eg with bold letters or colour).</a:t>
            </a:r>
            <a:endParaRPr/>
          </a:p>
          <a:p>
            <a:pPr indent="-171450" lvl="0" marL="171450" rtl="0" algn="l">
              <a:spcBef>
                <a:spcPts val="0"/>
              </a:spcBef>
              <a:spcAft>
                <a:spcPts val="0"/>
              </a:spcAft>
              <a:buClr>
                <a:schemeClr val="dk1"/>
              </a:buClr>
              <a:buSzPts val="1200"/>
              <a:buFont typeface="Arial"/>
              <a:buChar char="•"/>
            </a:pPr>
            <a:r>
              <a:rPr lang="en-NZ" sz="1200"/>
              <a:t>Signpost sections and group related information</a:t>
            </a:r>
            <a:endParaRPr/>
          </a:p>
          <a:p>
            <a:pPr indent="-171450" lvl="0" marL="171450" rtl="0" algn="l">
              <a:spcBef>
                <a:spcPts val="0"/>
              </a:spcBef>
              <a:spcAft>
                <a:spcPts val="0"/>
              </a:spcAft>
              <a:buClr>
                <a:schemeClr val="dk1"/>
              </a:buClr>
              <a:buSzPts val="1200"/>
              <a:buFont typeface="Arial"/>
              <a:buChar char="•"/>
            </a:pPr>
            <a:r>
              <a:rPr lang="en-NZ"/>
              <a:t>Use styles</a:t>
            </a:r>
            <a:endParaRPr/>
          </a:p>
          <a:p>
            <a:pPr indent="-171450" lvl="0" marL="171450" rtl="0" algn="l">
              <a:spcBef>
                <a:spcPts val="0"/>
              </a:spcBef>
              <a:spcAft>
                <a:spcPts val="0"/>
              </a:spcAft>
              <a:buClr>
                <a:schemeClr val="dk1"/>
              </a:buClr>
              <a:buSzPts val="1200"/>
              <a:buFont typeface="Arial"/>
              <a:buChar char="•"/>
            </a:pPr>
            <a:r>
              <a:rPr b="1" lang="en-NZ" sz="1200">
                <a:latin typeface="Arial"/>
                <a:ea typeface="Arial"/>
                <a:cs typeface="Arial"/>
                <a:sym typeface="Arial"/>
              </a:rPr>
              <a:t>Text size, </a:t>
            </a:r>
            <a:endParaRPr/>
          </a:p>
          <a:p>
            <a:pPr indent="-171450" lvl="0" marL="171450" rtl="0" algn="l">
              <a:spcBef>
                <a:spcPts val="0"/>
              </a:spcBef>
              <a:spcAft>
                <a:spcPts val="0"/>
              </a:spcAft>
              <a:buClr>
                <a:schemeClr val="dk1"/>
              </a:buClr>
              <a:buSzPts val="1200"/>
              <a:buFont typeface="Arial"/>
              <a:buChar char="•"/>
            </a:pPr>
            <a:r>
              <a:rPr b="1" lang="en-NZ" sz="1200">
                <a:latin typeface="Arial"/>
                <a:ea typeface="Arial"/>
                <a:cs typeface="Arial"/>
                <a:sym typeface="Arial"/>
              </a:rPr>
              <a:t>type face &amp;</a:t>
            </a:r>
            <a:endParaRPr/>
          </a:p>
          <a:p>
            <a:pPr indent="-171450" lvl="0" marL="171450" rtl="0" algn="l">
              <a:spcBef>
                <a:spcPts val="0"/>
              </a:spcBef>
              <a:spcAft>
                <a:spcPts val="0"/>
              </a:spcAft>
              <a:buClr>
                <a:schemeClr val="dk1"/>
              </a:buClr>
              <a:buSzPts val="1200"/>
              <a:buFont typeface="Arial"/>
              <a:buChar char="•"/>
            </a:pPr>
            <a:r>
              <a:rPr b="1" lang="en-NZ" sz="1200">
                <a:latin typeface="Arial"/>
                <a:ea typeface="Arial"/>
                <a:cs typeface="Arial"/>
                <a:sym typeface="Arial"/>
              </a:rPr>
              <a:t> line spacing, </a:t>
            </a:r>
            <a:endParaRPr/>
          </a:p>
        </p:txBody>
      </p:sp>
      <p:sp>
        <p:nvSpPr>
          <p:cNvPr id="284" name="Google Shape;284;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None/>
            </a:pPr>
            <a:r>
              <a:t/>
            </a:r>
            <a:endParaRPr sz="1800">
              <a:latin typeface="Calibri"/>
              <a:ea typeface="Calibri"/>
              <a:cs typeface="Calibri"/>
              <a:sym typeface="Calibri"/>
            </a:endParaRPr>
          </a:p>
          <a:p>
            <a:pPr indent="-171450" lvl="0" marL="171450" rtl="0" algn="l">
              <a:spcBef>
                <a:spcPts val="800"/>
              </a:spcBef>
              <a:spcAft>
                <a:spcPts val="0"/>
              </a:spcAft>
              <a:buClr>
                <a:schemeClr val="dk1"/>
              </a:buClr>
              <a:buSzPts val="1200"/>
              <a:buFont typeface="Arial"/>
              <a:buChar char="•"/>
            </a:pPr>
            <a:r>
              <a:rPr lang="en-NZ" sz="1200"/>
              <a:t>Large walls of text are difficult for most people to read.  Autistic &amp; ADHD people may struggle to focus on long passages of text, causing frustration. </a:t>
            </a:r>
            <a:endParaRPr/>
          </a:p>
          <a:p>
            <a:pPr indent="-171450" lvl="0" marL="171450" rtl="0" algn="l">
              <a:spcBef>
                <a:spcPts val="0"/>
              </a:spcBef>
              <a:spcAft>
                <a:spcPts val="0"/>
              </a:spcAft>
              <a:buClr>
                <a:schemeClr val="dk1"/>
              </a:buClr>
              <a:buSzPts val="1200"/>
              <a:buFont typeface="Arial"/>
              <a:buChar char="•"/>
            </a:pPr>
            <a:r>
              <a:rPr lang="en-NZ" sz="1200"/>
              <a:t>Use headings, subheadings, and bullet points to break up your text &amp; make them descriptve </a:t>
            </a:r>
            <a:endParaRPr/>
          </a:p>
          <a:p>
            <a:pPr indent="-171450" lvl="0" marL="171450" rtl="0" algn="l">
              <a:spcBef>
                <a:spcPts val="0"/>
              </a:spcBef>
              <a:spcAft>
                <a:spcPts val="0"/>
              </a:spcAft>
              <a:buClr>
                <a:schemeClr val="dk1"/>
              </a:buClr>
              <a:buSzPts val="1200"/>
              <a:buFont typeface="Arial"/>
              <a:buChar char="•"/>
            </a:pPr>
            <a:r>
              <a:rPr lang="en-NZ" sz="1200"/>
              <a:t>Distinguish important information by highlighting it in some way (eg with bold letters or colour).</a:t>
            </a:r>
            <a:endParaRPr/>
          </a:p>
          <a:p>
            <a:pPr indent="-171450" lvl="0" marL="171450" rtl="0" algn="l">
              <a:spcBef>
                <a:spcPts val="0"/>
              </a:spcBef>
              <a:spcAft>
                <a:spcPts val="0"/>
              </a:spcAft>
              <a:buClr>
                <a:schemeClr val="dk1"/>
              </a:buClr>
              <a:buSzPts val="1200"/>
              <a:buFont typeface="Arial"/>
              <a:buChar char="•"/>
            </a:pPr>
            <a:r>
              <a:rPr lang="en-NZ" sz="1200"/>
              <a:t>Signpost sections and group related information</a:t>
            </a:r>
            <a:endParaRPr/>
          </a:p>
          <a:p>
            <a:pPr indent="-171450" lvl="0" marL="171450" rtl="0" algn="l">
              <a:spcBef>
                <a:spcPts val="0"/>
              </a:spcBef>
              <a:spcAft>
                <a:spcPts val="0"/>
              </a:spcAft>
              <a:buClr>
                <a:schemeClr val="dk1"/>
              </a:buClr>
              <a:buSzPts val="1200"/>
              <a:buFont typeface="Arial"/>
              <a:buChar char="•"/>
            </a:pPr>
            <a:r>
              <a:rPr lang="en-NZ"/>
              <a:t>Use styles</a:t>
            </a:r>
            <a:endParaRPr/>
          </a:p>
          <a:p>
            <a:pPr indent="-171450" lvl="0" marL="171450" rtl="0" algn="l">
              <a:spcBef>
                <a:spcPts val="0"/>
              </a:spcBef>
              <a:spcAft>
                <a:spcPts val="0"/>
              </a:spcAft>
              <a:buClr>
                <a:schemeClr val="dk1"/>
              </a:buClr>
              <a:buSzPts val="1200"/>
              <a:buFont typeface="Arial"/>
              <a:buChar char="•"/>
            </a:pPr>
            <a:r>
              <a:rPr b="1" lang="en-NZ" sz="1200">
                <a:latin typeface="Arial"/>
                <a:ea typeface="Arial"/>
                <a:cs typeface="Arial"/>
                <a:sym typeface="Arial"/>
              </a:rPr>
              <a:t>Text size, </a:t>
            </a:r>
            <a:endParaRPr/>
          </a:p>
          <a:p>
            <a:pPr indent="-171450" lvl="0" marL="171450" rtl="0" algn="l">
              <a:spcBef>
                <a:spcPts val="0"/>
              </a:spcBef>
              <a:spcAft>
                <a:spcPts val="0"/>
              </a:spcAft>
              <a:buClr>
                <a:schemeClr val="dk1"/>
              </a:buClr>
              <a:buSzPts val="1200"/>
              <a:buFont typeface="Arial"/>
              <a:buChar char="•"/>
            </a:pPr>
            <a:r>
              <a:rPr b="1" lang="en-NZ" sz="1200">
                <a:latin typeface="Arial"/>
                <a:ea typeface="Arial"/>
                <a:cs typeface="Arial"/>
                <a:sym typeface="Arial"/>
              </a:rPr>
              <a:t>type face &amp;</a:t>
            </a:r>
            <a:endParaRPr/>
          </a:p>
          <a:p>
            <a:pPr indent="-171450" lvl="0" marL="171450" rtl="0" algn="l">
              <a:spcBef>
                <a:spcPts val="0"/>
              </a:spcBef>
              <a:spcAft>
                <a:spcPts val="0"/>
              </a:spcAft>
              <a:buClr>
                <a:schemeClr val="dk1"/>
              </a:buClr>
              <a:buSzPts val="1200"/>
              <a:buFont typeface="Arial"/>
              <a:buChar char="•"/>
            </a:pPr>
            <a:r>
              <a:rPr b="1" lang="en-NZ" sz="1200">
                <a:latin typeface="Arial"/>
                <a:ea typeface="Arial"/>
                <a:cs typeface="Arial"/>
                <a:sym typeface="Arial"/>
              </a:rPr>
              <a:t> line spacing, </a:t>
            </a:r>
            <a:endParaRPr/>
          </a:p>
        </p:txBody>
      </p:sp>
      <p:sp>
        <p:nvSpPr>
          <p:cNvPr id="293" name="Google Shape;293;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85750" lvl="0" marL="285750" rtl="0" algn="l">
              <a:spcBef>
                <a:spcPts val="0"/>
              </a:spcBef>
              <a:spcAft>
                <a:spcPts val="0"/>
              </a:spcAft>
              <a:buClr>
                <a:schemeClr val="dk1"/>
              </a:buClr>
              <a:buSzPts val="1800"/>
              <a:buFont typeface="Arial"/>
              <a:buChar char="•"/>
            </a:pPr>
            <a:r>
              <a:rPr lang="en-NZ" sz="1800"/>
              <a:t>Using complex, metaphoric language and marketing jargon can create barriers to understanding. Particularly for autistic people are more likely to take phrases and expressions literally.</a:t>
            </a:r>
            <a:endParaRPr/>
          </a:p>
          <a:p>
            <a:pPr indent="-285750" lvl="0" marL="285750" rtl="0" algn="l">
              <a:spcBef>
                <a:spcPts val="0"/>
              </a:spcBef>
              <a:spcAft>
                <a:spcPts val="0"/>
              </a:spcAft>
              <a:buClr>
                <a:schemeClr val="dk1"/>
              </a:buClr>
              <a:buSzPts val="1800"/>
              <a:buFont typeface="Arial"/>
              <a:buChar char="•"/>
            </a:pPr>
            <a:r>
              <a:rPr lang="en-NZ" sz="1800"/>
              <a:t>Avoid words and expressions that may have more than one meaning. “Engagement” for example, is a term often used to describe a work meeting. But for people who have a literal understanding of language might think of marriage. A way to check is to Google the word and if it has multiple meanings, consider using a different word</a:t>
            </a:r>
            <a:endParaRPr/>
          </a:p>
          <a:p>
            <a:pPr indent="-285750" lvl="0" marL="285750" rtl="0" algn="l">
              <a:spcBef>
                <a:spcPts val="0"/>
              </a:spcBef>
              <a:spcAft>
                <a:spcPts val="0"/>
              </a:spcAft>
              <a:buClr>
                <a:schemeClr val="dk1"/>
              </a:buClr>
              <a:buSzPts val="1800"/>
              <a:buFont typeface="Arial"/>
              <a:buChar char="•"/>
            </a:pPr>
            <a:r>
              <a:rPr lang="en-NZ" sz="1800"/>
              <a:t>Be as clear and specific as possible. </a:t>
            </a:r>
            <a:endParaRPr/>
          </a:p>
          <a:p>
            <a:pPr indent="-285750" lvl="0" marL="285750" rtl="0" algn="l">
              <a:spcBef>
                <a:spcPts val="0"/>
              </a:spcBef>
              <a:spcAft>
                <a:spcPts val="0"/>
              </a:spcAft>
              <a:buClr>
                <a:schemeClr val="dk1"/>
              </a:buClr>
              <a:buSzPts val="1800"/>
              <a:buFont typeface="Arial"/>
              <a:buChar char="•"/>
            </a:pPr>
            <a:r>
              <a:rPr lang="en-NZ" sz="1800"/>
              <a:t>Write to level 2, that is, year 7 (12 years old) – readability tools like Hemingway and Readability tool can help you</a:t>
            </a:r>
            <a:endParaRPr/>
          </a:p>
          <a:p>
            <a:pPr indent="-285750" lvl="0" marL="285750" rtl="0" algn="l">
              <a:spcBef>
                <a:spcPts val="0"/>
              </a:spcBef>
              <a:spcAft>
                <a:spcPts val="0"/>
              </a:spcAft>
              <a:buClr>
                <a:schemeClr val="dk1"/>
              </a:buClr>
              <a:buSzPts val="1800"/>
              <a:buFont typeface="Arial"/>
              <a:buChar char="•"/>
            </a:pPr>
            <a:r>
              <a:rPr lang="en-NZ" sz="1800"/>
              <a:t>Mention Hemingway App &amp; Readability Tool</a:t>
            </a:r>
            <a:endParaRPr/>
          </a:p>
          <a:p>
            <a:pPr indent="0" lvl="0" marL="0" rtl="0" algn="l">
              <a:lnSpc>
                <a:spcPct val="107000"/>
              </a:lnSpc>
              <a:spcBef>
                <a:spcPts val="0"/>
              </a:spcBef>
              <a:spcAft>
                <a:spcPts val="0"/>
              </a:spcAft>
              <a:buNone/>
            </a:pPr>
            <a:r>
              <a:t/>
            </a:r>
            <a:endParaRPr sz="1800">
              <a:latin typeface="Calibri"/>
              <a:ea typeface="Calibri"/>
              <a:cs typeface="Calibri"/>
              <a:sym typeface="Calibri"/>
            </a:endParaRPr>
          </a:p>
          <a:p>
            <a:pPr indent="0" lvl="0" marL="0" rtl="0" algn="l">
              <a:spcBef>
                <a:spcPts val="80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NZ"/>
              <a:t>Sources</a:t>
            </a:r>
            <a:endParaRPr/>
          </a:p>
          <a:p>
            <a:pPr indent="0" lvl="0" marL="0" rtl="0" algn="l">
              <a:spcBef>
                <a:spcPts val="0"/>
              </a:spcBef>
              <a:spcAft>
                <a:spcPts val="0"/>
              </a:spcAft>
              <a:buNone/>
            </a:pPr>
            <a:r>
              <a:rPr lang="en-NZ"/>
              <a:t>https://www.stylemanual.gov.au/writing-and-designing-content/clear-language-and-writing-style/plain-language-and-word-choice</a:t>
            </a:r>
            <a:endParaRPr/>
          </a:p>
          <a:p>
            <a:pPr indent="0" lvl="0" marL="0" rtl="0" algn="l">
              <a:spcBef>
                <a:spcPts val="0"/>
              </a:spcBef>
              <a:spcAft>
                <a:spcPts val="0"/>
              </a:spcAft>
              <a:buNone/>
            </a:pPr>
            <a:r>
              <a:rPr lang="en-NZ" u="sng">
                <a:solidFill>
                  <a:schemeClr val="hlink"/>
                </a:solidFill>
                <a:hlinkClick r:id="rId2"/>
              </a:rPr>
              <a:t>Use simple words and phrases (plainlanguage.gov)</a:t>
            </a:r>
            <a:endParaRPr/>
          </a:p>
        </p:txBody>
      </p:sp>
      <p:sp>
        <p:nvSpPr>
          <p:cNvPr id="328" name="Google Shape;328;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07950" lvl="0" marL="285750" rtl="0" algn="l">
              <a:spcBef>
                <a:spcPts val="0"/>
              </a:spcBef>
              <a:spcAft>
                <a:spcPts val="0"/>
              </a:spcAft>
              <a:buClr>
                <a:schemeClr val="dk1"/>
              </a:buClr>
              <a:buSzPts val="2800"/>
              <a:buFont typeface="Arial"/>
              <a:buNone/>
            </a:pPr>
            <a:r>
              <a:t/>
            </a:r>
            <a:endParaRPr sz="2800"/>
          </a:p>
          <a:p>
            <a:pPr indent="-285750" lvl="0" marL="285750" rtl="0" algn="l">
              <a:spcBef>
                <a:spcPts val="0"/>
              </a:spcBef>
              <a:spcAft>
                <a:spcPts val="0"/>
              </a:spcAft>
              <a:buClr>
                <a:schemeClr val="dk1"/>
              </a:buClr>
              <a:buSzPts val="1800"/>
              <a:buFont typeface="Arial"/>
              <a:buChar char="•"/>
            </a:pPr>
            <a:r>
              <a:rPr lang="en-NZ" sz="1800"/>
              <a:t>Be as clear and specific as possible. </a:t>
            </a:r>
            <a:endParaRPr/>
          </a:p>
          <a:p>
            <a:pPr indent="-107950" lvl="0" marL="285750" rtl="0" algn="l">
              <a:spcBef>
                <a:spcPts val="0"/>
              </a:spcBef>
              <a:spcAft>
                <a:spcPts val="0"/>
              </a:spcAft>
              <a:buClr>
                <a:schemeClr val="dk1"/>
              </a:buClr>
              <a:buSzPts val="2800"/>
              <a:buFont typeface="Arial"/>
              <a:buNone/>
            </a:pPr>
            <a:r>
              <a:t/>
            </a:r>
            <a:endParaRPr sz="2800"/>
          </a:p>
          <a:p>
            <a:pPr indent="-285750" lvl="0" marL="285750" rtl="0" algn="l">
              <a:spcBef>
                <a:spcPts val="0"/>
              </a:spcBef>
              <a:spcAft>
                <a:spcPts val="0"/>
              </a:spcAft>
              <a:buClr>
                <a:schemeClr val="dk1"/>
              </a:buClr>
              <a:buSzPts val="1800"/>
              <a:buFont typeface="Arial"/>
              <a:buChar char="•"/>
            </a:pPr>
            <a:r>
              <a:rPr lang="en-NZ" sz="1800"/>
              <a:t>Use active  voice </a:t>
            </a:r>
            <a:endParaRPr/>
          </a:p>
          <a:p>
            <a:pPr indent="0" lvl="0" marL="0" rtl="0" algn="l">
              <a:spcBef>
                <a:spcPts val="0"/>
              </a:spcBef>
              <a:spcAft>
                <a:spcPts val="0"/>
              </a:spcAft>
              <a:buNone/>
            </a:pPr>
            <a:r>
              <a:t/>
            </a:r>
            <a:endParaRPr sz="2800"/>
          </a:p>
          <a:p>
            <a:pPr indent="-285750" lvl="0" marL="285750" rtl="0" algn="l">
              <a:spcBef>
                <a:spcPts val="0"/>
              </a:spcBef>
              <a:spcAft>
                <a:spcPts val="0"/>
              </a:spcAft>
              <a:buClr>
                <a:schemeClr val="dk1"/>
              </a:buClr>
              <a:buSzPts val="1800"/>
              <a:buFont typeface="Arial"/>
              <a:buChar char="•"/>
            </a:pPr>
            <a:r>
              <a:rPr lang="en-NZ" sz="1800"/>
              <a:t>First person  (</a:t>
            </a:r>
            <a:r>
              <a:rPr lang="en-NZ" sz="2800"/>
              <a:t>e.g.</a:t>
            </a:r>
            <a:r>
              <a:rPr lang="en-NZ" sz="1800"/>
              <a:t> you, me, we, our etc)</a:t>
            </a:r>
            <a:endParaRPr/>
          </a:p>
          <a:p>
            <a:pPr indent="-107950" lvl="0" marL="285750" rtl="0" algn="l">
              <a:spcBef>
                <a:spcPts val="0"/>
              </a:spcBef>
              <a:spcAft>
                <a:spcPts val="0"/>
              </a:spcAft>
              <a:buClr>
                <a:schemeClr val="dk1"/>
              </a:buClr>
              <a:buSzPts val="2800"/>
              <a:buFont typeface="Arial"/>
              <a:buNone/>
            </a:pPr>
            <a:r>
              <a:t/>
            </a:r>
            <a:endParaRPr sz="2800"/>
          </a:p>
          <a:p>
            <a:pPr indent="-285750" lvl="0" marL="285750" rtl="0" algn="l">
              <a:spcBef>
                <a:spcPts val="0"/>
              </a:spcBef>
              <a:spcAft>
                <a:spcPts val="0"/>
              </a:spcAft>
              <a:buClr>
                <a:schemeClr val="dk1"/>
              </a:buClr>
              <a:buSzPts val="1800"/>
              <a:buFont typeface="Arial"/>
              <a:buChar char="•"/>
            </a:pPr>
            <a:r>
              <a:rPr lang="en-NZ" sz="1800"/>
              <a:t>Short sentences</a:t>
            </a:r>
            <a:endParaRPr/>
          </a:p>
          <a:p>
            <a:pPr indent="0" lvl="0" marL="0" rtl="0" algn="l">
              <a:spcBef>
                <a:spcPts val="0"/>
              </a:spcBef>
              <a:spcAft>
                <a:spcPts val="0"/>
              </a:spcAft>
              <a:buNone/>
            </a:pPr>
            <a:r>
              <a:t/>
            </a:r>
            <a:endParaRPr sz="1800"/>
          </a:p>
          <a:p>
            <a:pPr indent="-171450" lvl="0" marL="285750" rtl="0" algn="l">
              <a:spcBef>
                <a:spcPts val="0"/>
              </a:spcBef>
              <a:spcAft>
                <a:spcPts val="0"/>
              </a:spcAft>
              <a:buClr>
                <a:schemeClr val="dk1"/>
              </a:buClr>
              <a:buSzPts val="1800"/>
              <a:buFont typeface="Arial"/>
              <a:buNone/>
            </a:pPr>
            <a:r>
              <a:t/>
            </a:r>
            <a:endParaRPr sz="1800"/>
          </a:p>
          <a:p>
            <a:pPr indent="-285750" lvl="0" marL="285750" rtl="0" algn="l">
              <a:spcBef>
                <a:spcPts val="0"/>
              </a:spcBef>
              <a:spcAft>
                <a:spcPts val="0"/>
              </a:spcAft>
              <a:buClr>
                <a:schemeClr val="dk1"/>
              </a:buClr>
              <a:buSzPts val="2800"/>
              <a:buFont typeface="Arial"/>
              <a:buChar char="•"/>
            </a:pPr>
            <a:r>
              <a:rPr lang="en-NZ" sz="2800"/>
              <a:t>Simple, every  day words. Avoid words and expressions that may have more than one meaning. “Engagement” for example, is a term often used to describe a work meeting. But for people who have a literal understanding of language might think of marriage. A way to check is to Google the word and if it has multiple meanings, consider using a different word/phrase.</a:t>
            </a:r>
            <a:endParaRPr/>
          </a:p>
          <a:p>
            <a:pPr indent="0" lvl="0" marL="0" rtl="0" algn="l">
              <a:spcBef>
                <a:spcPts val="0"/>
              </a:spcBef>
              <a:spcAft>
                <a:spcPts val="0"/>
              </a:spcAft>
              <a:buNone/>
            </a:pPr>
            <a:r>
              <a:t/>
            </a:r>
            <a:endParaRPr sz="1800"/>
          </a:p>
          <a:p>
            <a:pPr indent="-285750" lvl="0" marL="285750" rtl="0" algn="l">
              <a:spcBef>
                <a:spcPts val="0"/>
              </a:spcBef>
              <a:spcAft>
                <a:spcPts val="0"/>
              </a:spcAft>
              <a:buClr>
                <a:schemeClr val="dk1"/>
              </a:buClr>
              <a:buSzPts val="1800"/>
              <a:buFont typeface="Arial"/>
              <a:buChar char="•"/>
            </a:pPr>
            <a:r>
              <a:rPr lang="en-NZ" sz="1800"/>
              <a:t>Write to level 2, that is, year 7 (12 years old). Use Hemingway App &amp; Readability Tool are helpful for checking the readability of writing </a:t>
            </a:r>
            <a:endParaRPr/>
          </a:p>
          <a:p>
            <a:pPr indent="0" lvl="0" marL="0" rtl="0" algn="l">
              <a:lnSpc>
                <a:spcPct val="107000"/>
              </a:lnSpc>
              <a:spcBef>
                <a:spcPts val="0"/>
              </a:spcBef>
              <a:spcAft>
                <a:spcPts val="0"/>
              </a:spcAft>
              <a:buNone/>
            </a:pPr>
            <a:r>
              <a:t/>
            </a:r>
            <a:endParaRPr sz="1800">
              <a:latin typeface="Calibri"/>
              <a:ea typeface="Calibri"/>
              <a:cs typeface="Calibri"/>
              <a:sym typeface="Calibri"/>
            </a:endParaRPr>
          </a:p>
          <a:p>
            <a:pPr indent="0" lvl="0" marL="0" rtl="0" algn="l">
              <a:spcBef>
                <a:spcPts val="80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NZ"/>
              <a:t>Sources</a:t>
            </a:r>
            <a:endParaRPr/>
          </a:p>
          <a:p>
            <a:pPr indent="0" lvl="0" marL="0" rtl="0" algn="l">
              <a:spcBef>
                <a:spcPts val="0"/>
              </a:spcBef>
              <a:spcAft>
                <a:spcPts val="0"/>
              </a:spcAft>
              <a:buNone/>
            </a:pPr>
            <a:r>
              <a:rPr lang="en-NZ"/>
              <a:t>https://www.stylemanual.gov.au/writing-and-designing-content/clear-language-and-writing-style/plain-language-and-word-choice</a:t>
            </a:r>
            <a:endParaRPr/>
          </a:p>
          <a:p>
            <a:pPr indent="0" lvl="0" marL="0" rtl="0" algn="l">
              <a:spcBef>
                <a:spcPts val="0"/>
              </a:spcBef>
              <a:spcAft>
                <a:spcPts val="0"/>
              </a:spcAft>
              <a:buNone/>
            </a:pPr>
            <a:r>
              <a:rPr lang="en-NZ"/>
              <a:t>https://www.stylemanual.gov.au/writing-and-designing-content/clear-language-and-writing-style/</a:t>
            </a:r>
            <a:endParaRPr/>
          </a:p>
        </p:txBody>
      </p:sp>
      <p:sp>
        <p:nvSpPr>
          <p:cNvPr id="338" name="Google Shape;338;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4" name="Google Shape;374;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07950" lvl="0" marL="285750" rtl="0" algn="l">
              <a:spcBef>
                <a:spcPts val="0"/>
              </a:spcBef>
              <a:spcAft>
                <a:spcPts val="0"/>
              </a:spcAft>
              <a:buClr>
                <a:schemeClr val="dk1"/>
              </a:buClr>
              <a:buSzPts val="2800"/>
              <a:buFont typeface="Arial"/>
              <a:buNone/>
            </a:pPr>
            <a:r>
              <a:t/>
            </a:r>
            <a:endParaRPr sz="2800"/>
          </a:p>
          <a:p>
            <a:pPr indent="-285750" lvl="0" marL="285750" rtl="0" algn="l">
              <a:spcBef>
                <a:spcPts val="0"/>
              </a:spcBef>
              <a:spcAft>
                <a:spcPts val="0"/>
              </a:spcAft>
              <a:buClr>
                <a:schemeClr val="dk1"/>
              </a:buClr>
              <a:buSzPts val="1800"/>
              <a:buFont typeface="Arial"/>
              <a:buChar char="•"/>
            </a:pPr>
            <a:r>
              <a:rPr lang="en-NZ" sz="1800"/>
              <a:t>Be as clear and specific as possible. </a:t>
            </a:r>
            <a:endParaRPr/>
          </a:p>
          <a:p>
            <a:pPr indent="-107950" lvl="0" marL="285750" rtl="0" algn="l">
              <a:spcBef>
                <a:spcPts val="0"/>
              </a:spcBef>
              <a:spcAft>
                <a:spcPts val="0"/>
              </a:spcAft>
              <a:buClr>
                <a:schemeClr val="dk1"/>
              </a:buClr>
              <a:buSzPts val="2800"/>
              <a:buFont typeface="Arial"/>
              <a:buNone/>
            </a:pPr>
            <a:r>
              <a:t/>
            </a:r>
            <a:endParaRPr sz="2800"/>
          </a:p>
          <a:p>
            <a:pPr indent="-285750" lvl="0" marL="285750" rtl="0" algn="l">
              <a:spcBef>
                <a:spcPts val="0"/>
              </a:spcBef>
              <a:spcAft>
                <a:spcPts val="0"/>
              </a:spcAft>
              <a:buClr>
                <a:schemeClr val="dk1"/>
              </a:buClr>
              <a:buSzPts val="1800"/>
              <a:buFont typeface="Arial"/>
              <a:buChar char="•"/>
            </a:pPr>
            <a:r>
              <a:rPr lang="en-NZ" sz="1800"/>
              <a:t>Use active  voice </a:t>
            </a:r>
            <a:endParaRPr/>
          </a:p>
          <a:p>
            <a:pPr indent="0" lvl="0" marL="0" rtl="0" algn="l">
              <a:spcBef>
                <a:spcPts val="0"/>
              </a:spcBef>
              <a:spcAft>
                <a:spcPts val="0"/>
              </a:spcAft>
              <a:buNone/>
            </a:pPr>
            <a:r>
              <a:t/>
            </a:r>
            <a:endParaRPr sz="2800"/>
          </a:p>
          <a:p>
            <a:pPr indent="-285750" lvl="0" marL="285750" rtl="0" algn="l">
              <a:spcBef>
                <a:spcPts val="0"/>
              </a:spcBef>
              <a:spcAft>
                <a:spcPts val="0"/>
              </a:spcAft>
              <a:buClr>
                <a:schemeClr val="dk1"/>
              </a:buClr>
              <a:buSzPts val="1800"/>
              <a:buFont typeface="Arial"/>
              <a:buChar char="•"/>
            </a:pPr>
            <a:r>
              <a:rPr lang="en-NZ" sz="1800"/>
              <a:t>First person  (</a:t>
            </a:r>
            <a:r>
              <a:rPr lang="en-NZ" sz="2800"/>
              <a:t>e.g.</a:t>
            </a:r>
            <a:r>
              <a:rPr lang="en-NZ" sz="1800"/>
              <a:t> you, me, we, our etc)</a:t>
            </a:r>
            <a:endParaRPr/>
          </a:p>
          <a:p>
            <a:pPr indent="-107950" lvl="0" marL="285750" rtl="0" algn="l">
              <a:spcBef>
                <a:spcPts val="0"/>
              </a:spcBef>
              <a:spcAft>
                <a:spcPts val="0"/>
              </a:spcAft>
              <a:buClr>
                <a:schemeClr val="dk1"/>
              </a:buClr>
              <a:buSzPts val="2800"/>
              <a:buFont typeface="Arial"/>
              <a:buNone/>
            </a:pPr>
            <a:r>
              <a:t/>
            </a:r>
            <a:endParaRPr sz="2800"/>
          </a:p>
          <a:p>
            <a:pPr indent="-285750" lvl="0" marL="285750" rtl="0" algn="l">
              <a:spcBef>
                <a:spcPts val="0"/>
              </a:spcBef>
              <a:spcAft>
                <a:spcPts val="0"/>
              </a:spcAft>
              <a:buClr>
                <a:schemeClr val="dk1"/>
              </a:buClr>
              <a:buSzPts val="1800"/>
              <a:buFont typeface="Arial"/>
              <a:buChar char="•"/>
            </a:pPr>
            <a:r>
              <a:rPr lang="en-NZ" sz="1800"/>
              <a:t>Short sentences</a:t>
            </a:r>
            <a:endParaRPr/>
          </a:p>
          <a:p>
            <a:pPr indent="0" lvl="0" marL="0" rtl="0" algn="l">
              <a:spcBef>
                <a:spcPts val="0"/>
              </a:spcBef>
              <a:spcAft>
                <a:spcPts val="0"/>
              </a:spcAft>
              <a:buNone/>
            </a:pPr>
            <a:r>
              <a:t/>
            </a:r>
            <a:endParaRPr sz="1800"/>
          </a:p>
          <a:p>
            <a:pPr indent="-171450" lvl="0" marL="285750" rtl="0" algn="l">
              <a:spcBef>
                <a:spcPts val="0"/>
              </a:spcBef>
              <a:spcAft>
                <a:spcPts val="0"/>
              </a:spcAft>
              <a:buClr>
                <a:schemeClr val="dk1"/>
              </a:buClr>
              <a:buSzPts val="1800"/>
              <a:buFont typeface="Arial"/>
              <a:buNone/>
            </a:pPr>
            <a:r>
              <a:t/>
            </a:r>
            <a:endParaRPr sz="1800"/>
          </a:p>
          <a:p>
            <a:pPr indent="-285750" lvl="0" marL="285750" rtl="0" algn="l">
              <a:spcBef>
                <a:spcPts val="0"/>
              </a:spcBef>
              <a:spcAft>
                <a:spcPts val="0"/>
              </a:spcAft>
              <a:buClr>
                <a:schemeClr val="dk1"/>
              </a:buClr>
              <a:buSzPts val="2800"/>
              <a:buFont typeface="Arial"/>
              <a:buChar char="•"/>
            </a:pPr>
            <a:r>
              <a:rPr lang="en-NZ" sz="2800"/>
              <a:t>Simple, every  day words. Avoid words and expressions that may have more than one meaning. “Engagement” for example, is a term often used to describe a work meeting. But for people who have a literal understanding of language might think of marriage. A way to check is to Google the word and if it has multiple meanings, consider using a different word/phrase.</a:t>
            </a:r>
            <a:endParaRPr/>
          </a:p>
          <a:p>
            <a:pPr indent="0" lvl="0" marL="0" rtl="0" algn="l">
              <a:spcBef>
                <a:spcPts val="0"/>
              </a:spcBef>
              <a:spcAft>
                <a:spcPts val="0"/>
              </a:spcAft>
              <a:buNone/>
            </a:pPr>
            <a:r>
              <a:t/>
            </a:r>
            <a:endParaRPr sz="1800"/>
          </a:p>
          <a:p>
            <a:pPr indent="-285750" lvl="0" marL="285750" rtl="0" algn="l">
              <a:spcBef>
                <a:spcPts val="0"/>
              </a:spcBef>
              <a:spcAft>
                <a:spcPts val="0"/>
              </a:spcAft>
              <a:buClr>
                <a:schemeClr val="dk1"/>
              </a:buClr>
              <a:buSzPts val="1800"/>
              <a:buFont typeface="Arial"/>
              <a:buChar char="•"/>
            </a:pPr>
            <a:r>
              <a:rPr lang="en-NZ" sz="1800"/>
              <a:t>Write to level 2, that is, year 7 (12 years old). Use Hemingway App &amp; Readability Tool are helpful for checking the readability of writing </a:t>
            </a:r>
            <a:endParaRPr/>
          </a:p>
          <a:p>
            <a:pPr indent="0" lvl="0" marL="0" rtl="0" algn="l">
              <a:lnSpc>
                <a:spcPct val="107000"/>
              </a:lnSpc>
              <a:spcBef>
                <a:spcPts val="0"/>
              </a:spcBef>
              <a:spcAft>
                <a:spcPts val="0"/>
              </a:spcAft>
              <a:buNone/>
            </a:pPr>
            <a:r>
              <a:t/>
            </a:r>
            <a:endParaRPr sz="1800">
              <a:latin typeface="Calibri"/>
              <a:ea typeface="Calibri"/>
              <a:cs typeface="Calibri"/>
              <a:sym typeface="Calibri"/>
            </a:endParaRPr>
          </a:p>
          <a:p>
            <a:pPr indent="0" lvl="0" marL="0" rtl="0" algn="l">
              <a:spcBef>
                <a:spcPts val="80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NZ"/>
              <a:t>Sources</a:t>
            </a:r>
            <a:endParaRPr/>
          </a:p>
          <a:p>
            <a:pPr indent="0" lvl="0" marL="0" rtl="0" algn="l">
              <a:spcBef>
                <a:spcPts val="0"/>
              </a:spcBef>
              <a:spcAft>
                <a:spcPts val="0"/>
              </a:spcAft>
              <a:buNone/>
            </a:pPr>
            <a:r>
              <a:rPr lang="en-NZ"/>
              <a:t>https://www.stylemanual.gov.au/writing-and-designing-content/clear-language-and-writing-style/plain-language-and-word-choice</a:t>
            </a:r>
            <a:endParaRPr/>
          </a:p>
          <a:p>
            <a:pPr indent="0" lvl="0" marL="0" rtl="0" algn="l">
              <a:spcBef>
                <a:spcPts val="0"/>
              </a:spcBef>
              <a:spcAft>
                <a:spcPts val="0"/>
              </a:spcAft>
              <a:buNone/>
            </a:pPr>
            <a:r>
              <a:rPr lang="en-NZ"/>
              <a:t>https://www.stylemanual.gov.au/writing-and-designing-content/clear-language-and-writing-style/</a:t>
            </a:r>
            <a:endParaRPr/>
          </a:p>
        </p:txBody>
      </p:sp>
      <p:sp>
        <p:nvSpPr>
          <p:cNvPr id="375" name="Google Shape;375;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None/>
            </a:pPr>
            <a:r>
              <a:t/>
            </a:r>
            <a:endParaRPr sz="1800">
              <a:latin typeface="Calibri"/>
              <a:ea typeface="Calibri"/>
              <a:cs typeface="Calibri"/>
              <a:sym typeface="Calibri"/>
            </a:endParaRPr>
          </a:p>
          <a:p>
            <a:pPr indent="0" lvl="0" marL="0" rtl="0" algn="l">
              <a:spcBef>
                <a:spcPts val="800"/>
              </a:spcBef>
              <a:spcAft>
                <a:spcPts val="0"/>
              </a:spcAft>
              <a:buNone/>
            </a:pPr>
            <a:r>
              <a:rPr lang="en-NZ"/>
              <a:t>Try to keep tables to one page</a:t>
            </a:r>
            <a:endParaRPr/>
          </a:p>
          <a:p>
            <a:pPr indent="0" lvl="0" marL="0" rtl="0" algn="l">
              <a:spcBef>
                <a:spcPts val="0"/>
              </a:spcBef>
              <a:spcAft>
                <a:spcPts val="0"/>
              </a:spcAft>
              <a:buNone/>
            </a:pPr>
            <a:r>
              <a:rPr lang="en-NZ"/>
              <a:t>If they carry across make sure that headers carry across too</a:t>
            </a:r>
            <a:endParaRPr/>
          </a:p>
          <a:p>
            <a:pPr indent="0" lvl="0" marL="0" rtl="0" algn="l">
              <a:spcBef>
                <a:spcPts val="0"/>
              </a:spcBef>
              <a:spcAft>
                <a:spcPts val="0"/>
              </a:spcAft>
              <a:buNone/>
            </a:pPr>
            <a:r>
              <a:t/>
            </a:r>
            <a:endParaRPr/>
          </a:p>
          <a:p>
            <a:pPr indent="0" lvl="0" marL="0" rtl="0" algn="l">
              <a:spcBef>
                <a:spcPts val="0"/>
              </a:spcBef>
              <a:spcAft>
                <a:spcPts val="0"/>
              </a:spcAft>
              <a:buNone/>
            </a:pPr>
            <a:r>
              <a:rPr b="1" i="0" lang="en-NZ">
                <a:solidFill>
                  <a:srgbClr val="333333"/>
                </a:solidFill>
                <a:latin typeface="Roboto"/>
                <a:ea typeface="Roboto"/>
                <a:cs typeface="Roboto"/>
                <a:sym typeface="Roboto"/>
              </a:rPr>
              <a:t>Use tables if you want to enable readers to look up specific information.</a:t>
            </a:r>
            <a:r>
              <a:rPr b="0" i="0" lang="en-NZ">
                <a:solidFill>
                  <a:srgbClr val="333333"/>
                </a:solidFill>
                <a:latin typeface="Roboto"/>
                <a:ea typeface="Roboto"/>
                <a:cs typeface="Roboto"/>
                <a:sym typeface="Roboto"/>
              </a:rPr>
              <a:t> Readers will be able to find the data that applies to them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NZ"/>
              <a:t>https://www.stylemanual.gov.au/structuring-content/tables </a:t>
            </a:r>
            <a:endParaRPr/>
          </a:p>
          <a:p>
            <a:pPr indent="0" lvl="0" marL="0" rtl="0" algn="l">
              <a:spcBef>
                <a:spcPts val="0"/>
              </a:spcBef>
              <a:spcAft>
                <a:spcPts val="0"/>
              </a:spcAft>
              <a:buNone/>
            </a:pPr>
            <a:r>
              <a:rPr lang="en-NZ"/>
              <a:t>https://taras-bakusevych.medium.com/data-tables-design-3c705b106a64</a:t>
            </a:r>
            <a:endParaRPr/>
          </a:p>
        </p:txBody>
      </p:sp>
      <p:sp>
        <p:nvSpPr>
          <p:cNvPr id="383" name="Google Shape;383;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None/>
            </a:pPr>
            <a:r>
              <a:t/>
            </a:r>
            <a:endParaRPr sz="1800">
              <a:latin typeface="Calibri"/>
              <a:ea typeface="Calibri"/>
              <a:cs typeface="Calibri"/>
              <a:sym typeface="Calibri"/>
            </a:endParaRPr>
          </a:p>
          <a:p>
            <a:pPr indent="0" lvl="0" marL="0" rtl="0" algn="l">
              <a:spcBef>
                <a:spcPts val="800"/>
              </a:spcBef>
              <a:spcAft>
                <a:spcPts val="0"/>
              </a:spcAft>
              <a:buNone/>
            </a:pPr>
            <a:r>
              <a:rPr lang="en-NZ"/>
              <a:t>Try to keep tables to one page</a:t>
            </a:r>
            <a:endParaRPr/>
          </a:p>
          <a:p>
            <a:pPr indent="0" lvl="0" marL="0" rtl="0" algn="l">
              <a:spcBef>
                <a:spcPts val="0"/>
              </a:spcBef>
              <a:spcAft>
                <a:spcPts val="0"/>
              </a:spcAft>
              <a:buNone/>
            </a:pPr>
            <a:r>
              <a:rPr lang="en-NZ"/>
              <a:t>If they carry across make sure that headers carry across too</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NZ"/>
              <a:t>https://www.stylemanual.gov.au/structuring-content/tables </a:t>
            </a:r>
            <a:endParaRPr/>
          </a:p>
        </p:txBody>
      </p:sp>
      <p:sp>
        <p:nvSpPr>
          <p:cNvPr id="392" name="Google Shape;392;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4" name="Google Shape;424;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None/>
            </a:pPr>
            <a:r>
              <a:t/>
            </a:r>
            <a:endParaRPr sz="1800">
              <a:latin typeface="Calibri"/>
              <a:ea typeface="Calibri"/>
              <a:cs typeface="Calibri"/>
              <a:sym typeface="Calibri"/>
            </a:endParaRPr>
          </a:p>
          <a:p>
            <a:pPr indent="0" lvl="0" marL="0" rtl="0" algn="l">
              <a:spcBef>
                <a:spcPts val="800"/>
              </a:spcBef>
              <a:spcAft>
                <a:spcPts val="0"/>
              </a:spcAft>
              <a:buNone/>
            </a:pPr>
            <a:r>
              <a:rPr lang="en-NZ"/>
              <a:t>Try to keep tables to one page</a:t>
            </a:r>
            <a:endParaRPr/>
          </a:p>
          <a:p>
            <a:pPr indent="0" lvl="0" marL="0" rtl="0" algn="l">
              <a:spcBef>
                <a:spcPts val="0"/>
              </a:spcBef>
              <a:spcAft>
                <a:spcPts val="0"/>
              </a:spcAft>
              <a:buNone/>
            </a:pPr>
            <a:r>
              <a:rPr lang="en-NZ"/>
              <a:t>If they carry across make sure that headers carry across too</a:t>
            </a:r>
            <a:endParaRPr/>
          </a:p>
          <a:p>
            <a:pPr indent="0" lvl="0" marL="0" rtl="0" algn="l">
              <a:spcBef>
                <a:spcPts val="0"/>
              </a:spcBef>
              <a:spcAft>
                <a:spcPts val="0"/>
              </a:spcAft>
              <a:buNone/>
            </a:pPr>
            <a:r>
              <a:rPr lang="en-NZ"/>
              <a:t>There’s other rules, see below. Would be good if you can show them on the image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NZ"/>
              <a:t>https://www.stylemanual.gov.au/structuring-content/tables </a:t>
            </a:r>
            <a:endParaRPr/>
          </a:p>
        </p:txBody>
      </p:sp>
      <p:sp>
        <p:nvSpPr>
          <p:cNvPr id="425" name="Google Shape;425;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 name="Google Shape;11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None/>
            </a:pPr>
            <a:r>
              <a:rPr i="1" lang="en-NZ" sz="1800">
                <a:latin typeface="Calibri"/>
                <a:ea typeface="Calibri"/>
                <a:cs typeface="Calibri"/>
                <a:sym typeface="Calibri"/>
              </a:rPr>
              <a:t>Who am I?</a:t>
            </a:r>
            <a:endParaRPr/>
          </a:p>
          <a:p>
            <a:pPr indent="0" lvl="0" marL="0" rtl="0" algn="l">
              <a:spcBef>
                <a:spcPts val="800"/>
              </a:spcBef>
              <a:spcAft>
                <a:spcPts val="0"/>
              </a:spcAft>
              <a:buClr>
                <a:schemeClr val="dk1"/>
              </a:buClr>
              <a:buSzPts val="2800"/>
              <a:buFont typeface="Calibri"/>
              <a:buNone/>
            </a:pPr>
            <a:r>
              <a:rPr lang="en-NZ" sz="2800">
                <a:latin typeface="Calibri"/>
                <a:ea typeface="Calibri"/>
                <a:cs typeface="Calibri"/>
                <a:sym typeface="Calibri"/>
              </a:rPr>
              <a:t>My name is Krystle Chester</a:t>
            </a:r>
            <a:br>
              <a:rPr lang="en-NZ" sz="2800">
                <a:latin typeface="Calibri"/>
                <a:ea typeface="Calibri"/>
                <a:cs typeface="Calibri"/>
                <a:sym typeface="Calibri"/>
              </a:rPr>
            </a:br>
            <a:endParaRPr sz="2800">
              <a:latin typeface="Calibri"/>
              <a:ea typeface="Calibri"/>
              <a:cs typeface="Calibri"/>
              <a:sym typeface="Calibri"/>
            </a:endParaRPr>
          </a:p>
          <a:p>
            <a:pPr indent="0" lvl="0" marL="0" rtl="0" algn="l">
              <a:spcBef>
                <a:spcPts val="0"/>
              </a:spcBef>
              <a:spcAft>
                <a:spcPts val="0"/>
              </a:spcAft>
              <a:buNone/>
            </a:pPr>
            <a:r>
              <a:rPr lang="en-NZ" sz="2800">
                <a:latin typeface="Calibri"/>
                <a:ea typeface="Calibri"/>
                <a:cs typeface="Calibri"/>
                <a:sym typeface="Calibri"/>
              </a:rPr>
              <a:t>Neurodivergent</a:t>
            </a:r>
            <a:endParaRPr/>
          </a:p>
          <a:p>
            <a:pPr indent="0" lvl="0" marL="0" rtl="0" algn="l">
              <a:spcBef>
                <a:spcPts val="0"/>
              </a:spcBef>
              <a:spcAft>
                <a:spcPts val="0"/>
              </a:spcAft>
              <a:buNone/>
            </a:pPr>
            <a:r>
              <a:rPr lang="en-NZ" sz="2800">
                <a:latin typeface="Calibri"/>
                <a:ea typeface="Calibri"/>
                <a:cs typeface="Calibri"/>
                <a:sym typeface="Calibri"/>
              </a:rPr>
              <a:t>Masters in psych</a:t>
            </a:r>
            <a:endParaRPr sz="2800">
              <a:latin typeface="Calibri"/>
              <a:ea typeface="Calibri"/>
              <a:cs typeface="Calibri"/>
              <a:sym typeface="Calibri"/>
            </a:endParaRPr>
          </a:p>
          <a:p>
            <a:pPr indent="0" lvl="0" marL="0" rtl="0" algn="l">
              <a:spcBef>
                <a:spcPts val="0"/>
              </a:spcBef>
              <a:spcAft>
                <a:spcPts val="0"/>
              </a:spcAft>
              <a:buNone/>
            </a:pPr>
            <a:r>
              <a:rPr lang="en-NZ" sz="2800">
                <a:latin typeface="Calibri"/>
                <a:ea typeface="Calibri"/>
                <a:cs typeface="Calibri"/>
                <a:sym typeface="Calibri"/>
              </a:rPr>
              <a:t>Service designer</a:t>
            </a:r>
            <a:endParaRPr sz="2800">
              <a:latin typeface="Calibri"/>
              <a:ea typeface="Calibri"/>
              <a:cs typeface="Calibri"/>
              <a:sym typeface="Calibri"/>
            </a:endParaRPr>
          </a:p>
          <a:p>
            <a:pPr indent="0" lvl="0" marL="0" rtl="0" algn="l">
              <a:spcBef>
                <a:spcPts val="0"/>
              </a:spcBef>
              <a:spcAft>
                <a:spcPts val="0"/>
              </a:spcAft>
              <a:buClr>
                <a:schemeClr val="dk1"/>
              </a:buClr>
              <a:buSzPts val="2400"/>
              <a:buFont typeface="Calibri"/>
              <a:buNone/>
            </a:pPr>
            <a:r>
              <a:rPr lang="en-NZ" sz="2400">
                <a:latin typeface="Calibri"/>
                <a:ea typeface="Calibri"/>
                <a:cs typeface="Calibri"/>
                <a:sym typeface="Calibri"/>
              </a:rPr>
              <a:t>Designing products and services with users in mind. This means advocating for the user by understanding their needs through research and involving them in the design process as much as possible!</a:t>
            </a:r>
            <a:endParaRPr/>
          </a:p>
          <a:p>
            <a:pPr indent="0" lvl="0" marL="0" rtl="0" algn="l">
              <a:spcBef>
                <a:spcPts val="0"/>
              </a:spcBef>
              <a:spcAft>
                <a:spcPts val="0"/>
              </a:spcAft>
              <a:buNone/>
            </a:pPr>
            <a:r>
              <a:t/>
            </a:r>
            <a:endParaRPr/>
          </a:p>
        </p:txBody>
      </p:sp>
      <p:sp>
        <p:nvSpPr>
          <p:cNvPr id="119" name="Google Shape;11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9" name="Google Shape;439;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NZ"/>
              <a:t>You can use images to demonstrate a point, describe a complex idea. Images are great way to complement written content and are helpful to visual learners , people with lower literacy, autistic  people.</a:t>
            </a:r>
            <a:endParaRPr/>
          </a:p>
          <a:p>
            <a:pPr indent="0" lvl="0" marL="0" rtl="0" algn="l">
              <a:spcBef>
                <a:spcPts val="0"/>
              </a:spcBef>
              <a:spcAft>
                <a:spcPts val="0"/>
              </a:spcAft>
              <a:buNone/>
            </a:pPr>
            <a:r>
              <a:t/>
            </a:r>
            <a:endParaRPr/>
          </a:p>
          <a:p>
            <a:pPr indent="0" lvl="0" marL="0" rtl="0" algn="l">
              <a:spcBef>
                <a:spcPts val="0"/>
              </a:spcBef>
              <a:spcAft>
                <a:spcPts val="0"/>
              </a:spcAft>
              <a:buNone/>
            </a:pPr>
            <a:r>
              <a:rPr lang="en-NZ"/>
              <a:t>Images support understanding of complex ideas (SSS survey results, images increased understanding of complex ideas – 82% found the cooling food image easy to understand)</a:t>
            </a:r>
            <a:endParaRPr/>
          </a:p>
        </p:txBody>
      </p:sp>
      <p:sp>
        <p:nvSpPr>
          <p:cNvPr id="440" name="Google Shape;440;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8" name="Google Shape;448;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None/>
            </a:pPr>
            <a:r>
              <a:rPr lang="en-NZ"/>
              <a:t>You can Use images to demonstrate a point, describe a ;complex idea. These could be images found online.</a:t>
            </a:r>
            <a:endParaRPr/>
          </a:p>
          <a:p>
            <a:pPr indent="0" lvl="0" marL="0" rtl="0" algn="l">
              <a:lnSpc>
                <a:spcPct val="107000"/>
              </a:lnSpc>
              <a:spcBef>
                <a:spcPts val="800"/>
              </a:spcBef>
              <a:spcAft>
                <a:spcPts val="0"/>
              </a:spcAft>
              <a:buNone/>
            </a:pPr>
            <a:r>
              <a:rPr lang="en-NZ"/>
              <a:t>However, </a:t>
            </a:r>
            <a:endParaRPr/>
          </a:p>
          <a:p>
            <a:pPr indent="-171450" lvl="0" marL="171450" rtl="0" algn="l">
              <a:lnSpc>
                <a:spcPct val="107000"/>
              </a:lnSpc>
              <a:spcBef>
                <a:spcPts val="800"/>
              </a:spcBef>
              <a:spcAft>
                <a:spcPts val="0"/>
              </a:spcAft>
              <a:buClr>
                <a:schemeClr val="dk1"/>
              </a:buClr>
              <a:buSzPts val="1200"/>
              <a:buFont typeface="Arial"/>
              <a:buChar char="•"/>
            </a:pPr>
            <a:r>
              <a:rPr lang="en-NZ"/>
              <a:t>Avoid neon, clashing colours</a:t>
            </a:r>
            <a:endParaRPr/>
          </a:p>
          <a:p>
            <a:pPr indent="-171450" lvl="0" marL="171450" rtl="0" algn="l">
              <a:lnSpc>
                <a:spcPct val="107000"/>
              </a:lnSpc>
              <a:spcBef>
                <a:spcPts val="800"/>
              </a:spcBef>
              <a:spcAft>
                <a:spcPts val="0"/>
              </a:spcAft>
              <a:buClr>
                <a:schemeClr val="dk1"/>
              </a:buClr>
              <a:buSzPts val="1200"/>
              <a:buFont typeface="Arial"/>
              <a:buChar char="•"/>
            </a:pPr>
            <a:r>
              <a:rPr lang="en-NZ"/>
              <a:t>Make sure colours contrast well</a:t>
            </a:r>
            <a:endParaRPr/>
          </a:p>
          <a:p>
            <a:pPr indent="-171450" lvl="0" marL="171450" rtl="0" algn="l">
              <a:lnSpc>
                <a:spcPct val="107000"/>
              </a:lnSpc>
              <a:spcBef>
                <a:spcPts val="800"/>
              </a:spcBef>
              <a:spcAft>
                <a:spcPts val="0"/>
              </a:spcAft>
              <a:buClr>
                <a:schemeClr val="dk1"/>
              </a:buClr>
              <a:buSzPts val="1200"/>
              <a:buFont typeface="Arial"/>
              <a:buChar char="•"/>
            </a:pPr>
            <a:r>
              <a:rPr lang="en-NZ"/>
              <a:t>Use descriptive alt text</a:t>
            </a:r>
            <a:endParaRPr/>
          </a:p>
          <a:p>
            <a:pPr indent="-171450" lvl="0" marL="171450" rtl="0" algn="l">
              <a:lnSpc>
                <a:spcPct val="107000"/>
              </a:lnSpc>
              <a:spcBef>
                <a:spcPts val="800"/>
              </a:spcBef>
              <a:spcAft>
                <a:spcPts val="0"/>
              </a:spcAft>
              <a:buClr>
                <a:schemeClr val="dk1"/>
              </a:buClr>
              <a:buSzPts val="1200"/>
              <a:buFont typeface="Arial"/>
              <a:buChar char="•"/>
            </a:pPr>
            <a:r>
              <a:rPr lang="en-NZ"/>
              <a:t>Keep the image simple</a:t>
            </a:r>
            <a:endParaRPr/>
          </a:p>
        </p:txBody>
      </p:sp>
      <p:sp>
        <p:nvSpPr>
          <p:cNvPr id="449" name="Google Shape;449;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8" name="Google Shape;468;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lnSpc>
                <a:spcPct val="107000"/>
              </a:lnSpc>
              <a:spcBef>
                <a:spcPts val="0"/>
              </a:spcBef>
              <a:spcAft>
                <a:spcPts val="0"/>
              </a:spcAft>
              <a:buClr>
                <a:schemeClr val="dk1"/>
              </a:buClr>
              <a:buSzPts val="1200"/>
              <a:buFont typeface="Arial"/>
              <a:buNone/>
            </a:pPr>
            <a:r>
              <a:t/>
            </a:r>
            <a:endParaRPr/>
          </a:p>
          <a:p>
            <a:pPr indent="-95250" lvl="0" marL="171450" rtl="0" algn="l">
              <a:lnSpc>
                <a:spcPct val="107000"/>
              </a:lnSpc>
              <a:spcBef>
                <a:spcPts val="800"/>
              </a:spcBef>
              <a:spcAft>
                <a:spcPts val="0"/>
              </a:spcAft>
              <a:buClr>
                <a:schemeClr val="dk1"/>
              </a:buClr>
              <a:buSzPts val="1200"/>
              <a:buFont typeface="Arial"/>
              <a:buNone/>
            </a:pPr>
            <a:r>
              <a:t/>
            </a:r>
            <a:endParaRPr/>
          </a:p>
          <a:p>
            <a:pPr indent="0" lvl="0" marL="0" rtl="0" algn="l">
              <a:lnSpc>
                <a:spcPct val="107000"/>
              </a:lnSpc>
              <a:spcBef>
                <a:spcPts val="800"/>
              </a:spcBef>
              <a:spcAft>
                <a:spcPts val="0"/>
              </a:spcAft>
              <a:buClr>
                <a:schemeClr val="dk1"/>
              </a:buClr>
              <a:buSzPts val="1200"/>
              <a:buFont typeface="Arial"/>
              <a:buNone/>
            </a:pPr>
            <a:r>
              <a:rPr lang="en-NZ"/>
              <a:t>Source of image</a:t>
            </a:r>
            <a:endParaRPr/>
          </a:p>
          <a:p>
            <a:pPr indent="-171450" lvl="0" marL="171450" rtl="0" algn="l">
              <a:lnSpc>
                <a:spcPct val="107000"/>
              </a:lnSpc>
              <a:spcBef>
                <a:spcPts val="800"/>
              </a:spcBef>
              <a:spcAft>
                <a:spcPts val="0"/>
              </a:spcAft>
              <a:buClr>
                <a:schemeClr val="dk1"/>
              </a:buClr>
              <a:buSzPts val="1200"/>
              <a:buFont typeface="Arial"/>
              <a:buChar char="•"/>
            </a:pPr>
            <a:r>
              <a:rPr lang="en-NZ"/>
              <a:t>https://www.mpi.govt.nz/food-safety-home/food-poisoning-symptoms-causes/campylobacter-infection-symptoms-advice/</a:t>
            </a:r>
            <a:endParaRPr/>
          </a:p>
        </p:txBody>
      </p:sp>
      <p:sp>
        <p:nvSpPr>
          <p:cNvPr id="469" name="Google Shape;469;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None/>
            </a:pPr>
            <a:r>
              <a:t/>
            </a:r>
            <a:endParaRPr/>
          </a:p>
          <a:p>
            <a:pPr indent="0" lvl="0" marL="0" rtl="0" algn="l">
              <a:lnSpc>
                <a:spcPct val="107000"/>
              </a:lnSpc>
              <a:spcBef>
                <a:spcPts val="800"/>
              </a:spcBef>
              <a:spcAft>
                <a:spcPts val="0"/>
              </a:spcAft>
              <a:buNone/>
            </a:pPr>
            <a:r>
              <a:rPr b="1" lang="en-NZ"/>
              <a:t>Sources</a:t>
            </a:r>
            <a:endParaRPr/>
          </a:p>
          <a:p>
            <a:pPr indent="-171450" lvl="0" marL="171450" rtl="0" algn="l">
              <a:lnSpc>
                <a:spcPct val="107000"/>
              </a:lnSpc>
              <a:spcBef>
                <a:spcPts val="800"/>
              </a:spcBef>
              <a:spcAft>
                <a:spcPts val="0"/>
              </a:spcAft>
              <a:buClr>
                <a:schemeClr val="dk1"/>
              </a:buClr>
              <a:buSzPts val="1200"/>
              <a:buFont typeface="Arial"/>
              <a:buChar char="•"/>
            </a:pPr>
            <a:r>
              <a:rPr lang="en-NZ"/>
              <a:t>https://www.stylemanual.gov.au/accessible-and-inclusive-content/inclusive-language/gender-and-sexual-diversity</a:t>
            </a:r>
            <a:endParaRPr/>
          </a:p>
          <a:p>
            <a:pPr indent="-171450" lvl="0" marL="171450" rtl="0" algn="l">
              <a:lnSpc>
                <a:spcPct val="107000"/>
              </a:lnSpc>
              <a:spcBef>
                <a:spcPts val="800"/>
              </a:spcBef>
              <a:spcAft>
                <a:spcPts val="0"/>
              </a:spcAft>
              <a:buClr>
                <a:schemeClr val="dk1"/>
              </a:buClr>
              <a:buSzPts val="1200"/>
              <a:buFont typeface="Arial"/>
              <a:buChar char="•"/>
            </a:pPr>
            <a:r>
              <a:rPr lang="en-NZ"/>
              <a:t>https://www.stylemanual.gov.au/accessible-and-inclusive-content/inclusive-language/people-disability</a:t>
            </a:r>
            <a:endParaRPr/>
          </a:p>
          <a:p>
            <a:pPr indent="-171450" lvl="0" marL="171450" rtl="0" algn="l">
              <a:lnSpc>
                <a:spcPct val="107000"/>
              </a:lnSpc>
              <a:spcBef>
                <a:spcPts val="800"/>
              </a:spcBef>
              <a:spcAft>
                <a:spcPts val="0"/>
              </a:spcAft>
              <a:buClr>
                <a:schemeClr val="dk1"/>
              </a:buClr>
              <a:buSzPts val="1200"/>
              <a:buFont typeface="Arial"/>
              <a:buChar char="•"/>
            </a:pPr>
            <a:r>
              <a:rPr lang="en-NZ"/>
              <a:t>https://www.stylemanual.gov.au/accessible-and-inclusive-content/inclusive-language/age-diversity</a:t>
            </a:r>
            <a:endParaRPr/>
          </a:p>
          <a:p>
            <a:pPr indent="-95250" lvl="0" marL="171450" rtl="0" algn="l">
              <a:lnSpc>
                <a:spcPct val="107000"/>
              </a:lnSpc>
              <a:spcBef>
                <a:spcPts val="800"/>
              </a:spcBef>
              <a:spcAft>
                <a:spcPts val="0"/>
              </a:spcAft>
              <a:buClr>
                <a:schemeClr val="dk1"/>
              </a:buClr>
              <a:buSzPts val="1200"/>
              <a:buFont typeface="Arial"/>
              <a:buNone/>
            </a:pPr>
            <a:r>
              <a:t/>
            </a:r>
            <a:endParaRPr/>
          </a:p>
          <a:p>
            <a:pPr indent="-95250" lvl="0" marL="171450" rtl="0" algn="l">
              <a:lnSpc>
                <a:spcPct val="107000"/>
              </a:lnSpc>
              <a:spcBef>
                <a:spcPts val="800"/>
              </a:spcBef>
              <a:spcAft>
                <a:spcPts val="0"/>
              </a:spcAft>
              <a:buClr>
                <a:schemeClr val="dk1"/>
              </a:buClr>
              <a:buSzPts val="1200"/>
              <a:buFont typeface="Arial"/>
              <a:buNone/>
            </a:pPr>
            <a:r>
              <a:t/>
            </a:r>
            <a:endParaRPr/>
          </a:p>
        </p:txBody>
      </p:sp>
      <p:sp>
        <p:nvSpPr>
          <p:cNvPr id="479" name="Google Shape;479;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7" name="Google Shape;487;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None/>
            </a:pPr>
            <a:r>
              <a:rPr b="1" lang="en-NZ"/>
              <a:t>Gender neutral language</a:t>
            </a:r>
            <a:endParaRPr/>
          </a:p>
          <a:p>
            <a:pPr indent="0" lvl="0" marL="0" rtl="0" algn="l">
              <a:lnSpc>
                <a:spcPct val="107000"/>
              </a:lnSpc>
              <a:spcBef>
                <a:spcPts val="800"/>
              </a:spcBef>
              <a:spcAft>
                <a:spcPts val="0"/>
              </a:spcAft>
              <a:buNone/>
            </a:pPr>
            <a:r>
              <a:rPr lang="en-NZ"/>
              <a:t> – they/them instead of he or her</a:t>
            </a:r>
            <a:endParaRPr/>
          </a:p>
          <a:p>
            <a:pPr indent="0" lvl="0" marL="0" rtl="0" algn="l">
              <a:lnSpc>
                <a:spcPct val="107000"/>
              </a:lnSpc>
              <a:spcBef>
                <a:spcPts val="800"/>
              </a:spcBef>
              <a:spcAft>
                <a:spcPts val="0"/>
              </a:spcAft>
              <a:buNone/>
            </a:pPr>
            <a:r>
              <a:rPr lang="en-NZ"/>
              <a:t>- avoiding gendered job titles</a:t>
            </a:r>
            <a:endParaRPr/>
          </a:p>
          <a:p>
            <a:pPr indent="0" lvl="0" marL="0" rtl="0" algn="l">
              <a:lnSpc>
                <a:spcPct val="107000"/>
              </a:lnSpc>
              <a:spcBef>
                <a:spcPts val="800"/>
              </a:spcBef>
              <a:spcAft>
                <a:spcPts val="0"/>
              </a:spcAft>
              <a:buNone/>
            </a:pPr>
            <a:r>
              <a:t/>
            </a:r>
            <a:endParaRPr b="1"/>
          </a:p>
          <a:p>
            <a:pPr indent="0" lvl="0" marL="0" rtl="0" algn="l">
              <a:lnSpc>
                <a:spcPct val="107000"/>
              </a:lnSpc>
              <a:spcBef>
                <a:spcPts val="800"/>
              </a:spcBef>
              <a:spcAft>
                <a:spcPts val="0"/>
              </a:spcAft>
              <a:buNone/>
            </a:pPr>
            <a:r>
              <a:t/>
            </a:r>
            <a:endParaRPr/>
          </a:p>
          <a:p>
            <a:pPr indent="0" lvl="0" marL="0" rtl="0" algn="l">
              <a:lnSpc>
                <a:spcPct val="107000"/>
              </a:lnSpc>
              <a:spcBef>
                <a:spcPts val="800"/>
              </a:spcBef>
              <a:spcAft>
                <a:spcPts val="0"/>
              </a:spcAft>
              <a:buNone/>
            </a:pPr>
            <a:r>
              <a:rPr b="1" lang="en-NZ"/>
              <a:t>Sources</a:t>
            </a:r>
            <a:endParaRPr/>
          </a:p>
          <a:p>
            <a:pPr indent="-171450" lvl="0" marL="171450" rtl="0" algn="l">
              <a:lnSpc>
                <a:spcPct val="107000"/>
              </a:lnSpc>
              <a:spcBef>
                <a:spcPts val="800"/>
              </a:spcBef>
              <a:spcAft>
                <a:spcPts val="0"/>
              </a:spcAft>
              <a:buClr>
                <a:schemeClr val="dk1"/>
              </a:buClr>
              <a:buSzPts val="1200"/>
              <a:buFont typeface="Arial"/>
              <a:buChar char="•"/>
            </a:pPr>
            <a:r>
              <a:rPr lang="en-NZ"/>
              <a:t>https://www.stylemanual.gov.au/accessible-and-inclusive-content/inclusive-language/gender-and-sexual-diversity</a:t>
            </a:r>
            <a:endParaRPr/>
          </a:p>
          <a:p>
            <a:pPr indent="-171450" lvl="0" marL="171450" rtl="0" algn="l">
              <a:lnSpc>
                <a:spcPct val="107000"/>
              </a:lnSpc>
              <a:spcBef>
                <a:spcPts val="800"/>
              </a:spcBef>
              <a:spcAft>
                <a:spcPts val="0"/>
              </a:spcAft>
              <a:buClr>
                <a:schemeClr val="dk1"/>
              </a:buClr>
              <a:buSzPts val="1200"/>
              <a:buFont typeface="Arial"/>
              <a:buChar char="•"/>
            </a:pPr>
            <a:r>
              <a:rPr lang="en-NZ"/>
              <a:t>https://www.stylemanual.gov.au/accessible-and-inclusive-content/inclusive-language/people-disability</a:t>
            </a:r>
            <a:endParaRPr/>
          </a:p>
          <a:p>
            <a:pPr indent="-171450" lvl="0" marL="171450" rtl="0" algn="l">
              <a:lnSpc>
                <a:spcPct val="107000"/>
              </a:lnSpc>
              <a:spcBef>
                <a:spcPts val="800"/>
              </a:spcBef>
              <a:spcAft>
                <a:spcPts val="0"/>
              </a:spcAft>
              <a:buClr>
                <a:schemeClr val="dk1"/>
              </a:buClr>
              <a:buSzPts val="1200"/>
              <a:buFont typeface="Arial"/>
              <a:buChar char="•"/>
            </a:pPr>
            <a:r>
              <a:rPr lang="en-NZ"/>
              <a:t>https://www.stylemanual.gov.au/accessible-and-inclusive-content/inclusive-language/age-diversity</a:t>
            </a:r>
            <a:endParaRPr/>
          </a:p>
        </p:txBody>
      </p:sp>
      <p:sp>
        <p:nvSpPr>
          <p:cNvPr id="488" name="Google Shape;488;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6" name="Google Shape;496;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None/>
            </a:pPr>
            <a:r>
              <a:t/>
            </a:r>
            <a:endParaRPr b="1"/>
          </a:p>
          <a:p>
            <a:pPr indent="0" lvl="0" marL="0" rtl="0" algn="l">
              <a:lnSpc>
                <a:spcPct val="107000"/>
              </a:lnSpc>
              <a:spcBef>
                <a:spcPts val="800"/>
              </a:spcBef>
              <a:spcAft>
                <a:spcPts val="0"/>
              </a:spcAft>
              <a:buNone/>
            </a:pPr>
            <a:r>
              <a:rPr b="1" lang="en-NZ"/>
              <a:t>Use respectful language</a:t>
            </a:r>
            <a:endParaRPr/>
          </a:p>
          <a:p>
            <a:pPr indent="0" lvl="0" marL="0" rtl="0" algn="l">
              <a:spcBef>
                <a:spcPts val="800"/>
              </a:spcBef>
              <a:spcAft>
                <a:spcPts val="0"/>
              </a:spcAft>
              <a:buNone/>
            </a:pPr>
            <a:r>
              <a:rPr b="0" i="0" lang="en-NZ">
                <a:solidFill>
                  <a:srgbClr val="414141"/>
                </a:solidFill>
                <a:latin typeface="Arial"/>
                <a:ea typeface="Arial"/>
                <a:cs typeface="Arial"/>
                <a:sym typeface="Arial"/>
              </a:rPr>
              <a:t>Avoid using the disability as an adjective that defines the person, unless that is their preference. Use the word ‘disability’ as an </a:t>
            </a:r>
            <a:r>
              <a:rPr b="0" i="0" lang="en-NZ" u="sng">
                <a:solidFill>
                  <a:srgbClr val="007099"/>
                </a:solidFill>
                <a:latin typeface="Arial"/>
                <a:ea typeface="Arial"/>
                <a:cs typeface="Arial"/>
                <a:sym typeface="Arial"/>
                <a:hlinkClick r:id="rId2">
                  <a:extLst>
                    <a:ext uri="{A12FA001-AC4F-418D-AE19-62706E023703}">
                      <ahyp:hlinkClr val="tx"/>
                    </a:ext>
                  </a:extLst>
                </a:hlinkClick>
              </a:rPr>
              <a:t>uncountable noun</a:t>
            </a:r>
            <a:r>
              <a:rPr b="0" i="0" lang="en-NZ">
                <a:solidFill>
                  <a:srgbClr val="414141"/>
                </a:solidFill>
                <a:latin typeface="Arial"/>
                <a:ea typeface="Arial"/>
                <a:cs typeface="Arial"/>
                <a:sym typeface="Arial"/>
              </a:rPr>
              <a:t>.</a:t>
            </a:r>
            <a:endParaRPr/>
          </a:p>
          <a:p>
            <a:pPr indent="0" lvl="0" marL="0" rtl="0" algn="l">
              <a:spcBef>
                <a:spcPts val="0"/>
              </a:spcBef>
              <a:spcAft>
                <a:spcPts val="0"/>
              </a:spcAft>
              <a:buNone/>
            </a:pPr>
            <a:r>
              <a:rPr b="0" i="0" lang="en-NZ">
                <a:solidFill>
                  <a:srgbClr val="414141"/>
                </a:solidFill>
                <a:latin typeface="Arial"/>
                <a:ea typeface="Arial"/>
                <a:cs typeface="Arial"/>
                <a:sym typeface="Arial"/>
              </a:rPr>
              <a:t>Use person-first language when you don’t understand individual or community preferences. Describe the person and then the characteristic. Do research to get a better understanding. </a:t>
            </a:r>
            <a:endParaRPr/>
          </a:p>
          <a:p>
            <a:pPr indent="0" lvl="0" marL="0" rtl="0" algn="l">
              <a:lnSpc>
                <a:spcPct val="107000"/>
              </a:lnSpc>
              <a:spcBef>
                <a:spcPts val="0"/>
              </a:spcBef>
              <a:spcAft>
                <a:spcPts val="0"/>
              </a:spcAft>
              <a:buNone/>
            </a:pPr>
            <a:r>
              <a:t/>
            </a:r>
            <a:endParaRPr/>
          </a:p>
          <a:p>
            <a:pPr indent="0" lvl="0" marL="0" rtl="0" algn="l">
              <a:lnSpc>
                <a:spcPct val="107000"/>
              </a:lnSpc>
              <a:spcBef>
                <a:spcPts val="800"/>
              </a:spcBef>
              <a:spcAft>
                <a:spcPts val="0"/>
              </a:spcAft>
              <a:buNone/>
            </a:pPr>
            <a:r>
              <a:rPr b="0" i="0" lang="en-NZ">
                <a:solidFill>
                  <a:srgbClr val="414141"/>
                </a:solidFill>
                <a:latin typeface="Arial"/>
                <a:ea typeface="Arial"/>
                <a:cs typeface="Arial"/>
                <a:sym typeface="Arial"/>
              </a:rPr>
              <a:t>Question whether age is relevant. Avoid referring to a person’s age or an age group if it’s not relevant.</a:t>
            </a:r>
            <a:endParaRPr/>
          </a:p>
          <a:p>
            <a:pPr indent="0" lvl="0" marL="0" rtl="0" algn="l">
              <a:lnSpc>
                <a:spcPct val="107000"/>
              </a:lnSpc>
              <a:spcBef>
                <a:spcPts val="800"/>
              </a:spcBef>
              <a:spcAft>
                <a:spcPts val="0"/>
              </a:spcAft>
              <a:buNone/>
            </a:pPr>
            <a:r>
              <a:rPr b="0" i="0" lang="en-NZ">
                <a:solidFill>
                  <a:srgbClr val="1F1F1F"/>
                </a:solidFill>
                <a:latin typeface="Arial"/>
                <a:ea typeface="Arial"/>
                <a:cs typeface="Arial"/>
                <a:sym typeface="Arial"/>
              </a:rPr>
              <a:t>It does not communicate a person's maturity, experience, or physical or mental capability. </a:t>
            </a:r>
            <a:r>
              <a:rPr b="0" i="0" lang="en-NZ">
                <a:solidFill>
                  <a:srgbClr val="040C28"/>
                </a:solidFill>
                <a:latin typeface="Arial"/>
                <a:ea typeface="Arial"/>
                <a:cs typeface="Arial"/>
                <a:sym typeface="Arial"/>
              </a:rPr>
              <a:t>Unnecessary reference to age can contribute to exclusion, ageism, or discrimination</a:t>
            </a:r>
            <a:r>
              <a:rPr b="0" i="0" lang="en-NZ">
                <a:solidFill>
                  <a:srgbClr val="1F1F1F"/>
                </a:solidFill>
                <a:latin typeface="Arial"/>
                <a:ea typeface="Arial"/>
                <a:cs typeface="Arial"/>
                <a:sym typeface="Arial"/>
              </a:rPr>
              <a:t>.</a:t>
            </a:r>
            <a:r>
              <a:rPr b="0" i="0" lang="en-NZ">
                <a:solidFill>
                  <a:srgbClr val="414141"/>
                </a:solidFill>
                <a:latin typeface="Arial"/>
                <a:ea typeface="Arial"/>
                <a:cs typeface="Arial"/>
                <a:sym typeface="Arial"/>
              </a:rPr>
              <a:t> (https://www.digital.govt.nz/standards-and-guidance/design-and-ux/content-design-guidance/inclusive-language/age-inclusive-language)</a:t>
            </a:r>
            <a:endParaRPr/>
          </a:p>
          <a:p>
            <a:pPr indent="0" lvl="0" marL="0" rtl="0" algn="l">
              <a:lnSpc>
                <a:spcPct val="107000"/>
              </a:lnSpc>
              <a:spcBef>
                <a:spcPts val="800"/>
              </a:spcBef>
              <a:spcAft>
                <a:spcPts val="0"/>
              </a:spcAft>
              <a:buNone/>
            </a:pPr>
            <a:r>
              <a:t/>
            </a:r>
            <a:endParaRPr/>
          </a:p>
          <a:p>
            <a:pPr indent="0" lvl="0" marL="0" rtl="0" algn="l">
              <a:lnSpc>
                <a:spcPct val="107000"/>
              </a:lnSpc>
              <a:spcBef>
                <a:spcPts val="800"/>
              </a:spcBef>
              <a:spcAft>
                <a:spcPts val="0"/>
              </a:spcAft>
              <a:buNone/>
            </a:pPr>
            <a:r>
              <a:t/>
            </a:r>
            <a:endParaRPr/>
          </a:p>
          <a:p>
            <a:pPr indent="0" lvl="0" marL="0" rtl="0" algn="l">
              <a:lnSpc>
                <a:spcPct val="107000"/>
              </a:lnSpc>
              <a:spcBef>
                <a:spcPts val="800"/>
              </a:spcBef>
              <a:spcAft>
                <a:spcPts val="0"/>
              </a:spcAft>
              <a:buNone/>
            </a:pPr>
            <a:r>
              <a:t/>
            </a:r>
            <a:endParaRPr/>
          </a:p>
          <a:p>
            <a:pPr indent="0" lvl="0" marL="0" rtl="0" algn="l">
              <a:lnSpc>
                <a:spcPct val="107000"/>
              </a:lnSpc>
              <a:spcBef>
                <a:spcPts val="800"/>
              </a:spcBef>
              <a:spcAft>
                <a:spcPts val="0"/>
              </a:spcAft>
              <a:buNone/>
            </a:pPr>
            <a:r>
              <a:rPr b="1" lang="en-NZ"/>
              <a:t>Sources</a:t>
            </a:r>
            <a:endParaRPr/>
          </a:p>
          <a:p>
            <a:pPr indent="-171450" lvl="0" marL="171450" rtl="0" algn="l">
              <a:lnSpc>
                <a:spcPct val="107000"/>
              </a:lnSpc>
              <a:spcBef>
                <a:spcPts val="800"/>
              </a:spcBef>
              <a:spcAft>
                <a:spcPts val="0"/>
              </a:spcAft>
              <a:buClr>
                <a:schemeClr val="dk1"/>
              </a:buClr>
              <a:buSzPts val="1200"/>
              <a:buFont typeface="Arial"/>
              <a:buChar char="•"/>
            </a:pPr>
            <a:r>
              <a:rPr lang="en-NZ"/>
              <a:t>https://www.stylemanual.gov.au/accessible-and-inclusive-content/inclusive-language/gender-and-sexual-diversity</a:t>
            </a:r>
            <a:endParaRPr/>
          </a:p>
          <a:p>
            <a:pPr indent="-171450" lvl="0" marL="171450" rtl="0" algn="l">
              <a:lnSpc>
                <a:spcPct val="107000"/>
              </a:lnSpc>
              <a:spcBef>
                <a:spcPts val="800"/>
              </a:spcBef>
              <a:spcAft>
                <a:spcPts val="0"/>
              </a:spcAft>
              <a:buClr>
                <a:schemeClr val="dk1"/>
              </a:buClr>
              <a:buSzPts val="1200"/>
              <a:buFont typeface="Arial"/>
              <a:buChar char="•"/>
            </a:pPr>
            <a:r>
              <a:rPr lang="en-NZ"/>
              <a:t>https://www.stylemanual.gov.au/accessible-and-inclusive-content/inclusive-language/people-disability</a:t>
            </a:r>
            <a:endParaRPr/>
          </a:p>
          <a:p>
            <a:pPr indent="-171450" lvl="0" marL="171450" rtl="0" algn="l">
              <a:lnSpc>
                <a:spcPct val="107000"/>
              </a:lnSpc>
              <a:spcBef>
                <a:spcPts val="800"/>
              </a:spcBef>
              <a:spcAft>
                <a:spcPts val="0"/>
              </a:spcAft>
              <a:buClr>
                <a:schemeClr val="dk1"/>
              </a:buClr>
              <a:buSzPts val="1200"/>
              <a:buFont typeface="Arial"/>
              <a:buChar char="•"/>
            </a:pPr>
            <a:r>
              <a:rPr lang="en-NZ"/>
              <a:t>https://www.stylemanual.gov.au/accessible-and-inclusive-content/inclusive-language/age-diversity</a:t>
            </a:r>
            <a:endParaRPr/>
          </a:p>
          <a:p>
            <a:pPr indent="-171450" lvl="0" marL="171450" rtl="0" algn="l">
              <a:lnSpc>
                <a:spcPct val="107000"/>
              </a:lnSpc>
              <a:spcBef>
                <a:spcPts val="800"/>
              </a:spcBef>
              <a:spcAft>
                <a:spcPts val="0"/>
              </a:spcAft>
              <a:buClr>
                <a:schemeClr val="dk1"/>
              </a:buClr>
              <a:buSzPts val="1200"/>
              <a:buFont typeface="Arial"/>
              <a:buChar char="•"/>
            </a:pPr>
            <a:r>
              <a:rPr lang="en-NZ"/>
              <a:t>https://www.digital.govt.nz/standards-and-guidance/design-and-ux/content-design-guidance/inclusive-language/</a:t>
            </a:r>
            <a:endParaRPr/>
          </a:p>
        </p:txBody>
      </p:sp>
      <p:sp>
        <p:nvSpPr>
          <p:cNvPr id="497" name="Google Shape;497;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0" name="Google Shape;510;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None/>
            </a:pPr>
            <a:r>
              <a:rPr lang="en-NZ" sz="1800">
                <a:latin typeface="Calibri"/>
                <a:ea typeface="Calibri"/>
                <a:cs typeface="Calibri"/>
                <a:sym typeface="Calibri"/>
              </a:rPr>
              <a:t>Recap of the session:</a:t>
            </a:r>
            <a:endParaRPr/>
          </a:p>
          <a:p>
            <a:pPr indent="-285750" lvl="0" marL="285750" rtl="0" algn="l">
              <a:lnSpc>
                <a:spcPct val="107000"/>
              </a:lnSpc>
              <a:spcBef>
                <a:spcPts val="800"/>
              </a:spcBef>
              <a:spcAft>
                <a:spcPts val="0"/>
              </a:spcAft>
              <a:buClr>
                <a:schemeClr val="dk1"/>
              </a:buClr>
              <a:buSzPts val="1800"/>
              <a:buFont typeface="Arial"/>
              <a:buChar char="•"/>
            </a:pPr>
            <a:r>
              <a:rPr lang="en-NZ" sz="1800">
                <a:latin typeface="Calibri"/>
                <a:ea typeface="Calibri"/>
                <a:cs typeface="Calibri"/>
                <a:sym typeface="Calibri"/>
              </a:rPr>
              <a:t>To design for accessibility means to be inclusive to the needs of your users</a:t>
            </a:r>
            <a:endParaRPr/>
          </a:p>
          <a:p>
            <a:pPr indent="-285750" lvl="0" marL="285750" rtl="0" algn="l">
              <a:lnSpc>
                <a:spcPct val="107000"/>
              </a:lnSpc>
              <a:spcBef>
                <a:spcPts val="800"/>
              </a:spcBef>
              <a:spcAft>
                <a:spcPts val="0"/>
              </a:spcAft>
              <a:buClr>
                <a:schemeClr val="dk1"/>
              </a:buClr>
              <a:buSzPts val="1800"/>
              <a:buFont typeface="Arial"/>
              <a:buChar char="•"/>
            </a:pPr>
            <a:r>
              <a:rPr lang="en-NZ" sz="1800">
                <a:latin typeface="Calibri"/>
                <a:ea typeface="Calibri"/>
                <a:cs typeface="Calibri"/>
                <a:sym typeface="Calibri"/>
              </a:rPr>
              <a:t>Create for the 25% as it should work for the majority</a:t>
            </a:r>
            <a:endParaRPr/>
          </a:p>
          <a:p>
            <a:pPr indent="-285750" lvl="0" marL="285750" rtl="0" algn="l">
              <a:lnSpc>
                <a:spcPct val="107000"/>
              </a:lnSpc>
              <a:spcBef>
                <a:spcPts val="800"/>
              </a:spcBef>
              <a:spcAft>
                <a:spcPts val="0"/>
              </a:spcAft>
              <a:buClr>
                <a:schemeClr val="dk1"/>
              </a:buClr>
              <a:buSzPts val="1800"/>
              <a:buFont typeface="Arial"/>
              <a:buChar char="•"/>
            </a:pPr>
            <a:r>
              <a:rPr lang="en-NZ" sz="1800">
                <a:latin typeface="Calibri"/>
                <a:ea typeface="Calibri"/>
                <a:cs typeface="Calibri"/>
                <a:sym typeface="Calibri"/>
              </a:rPr>
              <a:t>Think about how your user will interact with the work you create</a:t>
            </a:r>
            <a:endParaRPr sz="1800">
              <a:latin typeface="Calibri"/>
              <a:ea typeface="Calibri"/>
              <a:cs typeface="Calibri"/>
              <a:sym typeface="Calibri"/>
            </a:endParaRPr>
          </a:p>
          <a:p>
            <a:pPr indent="0" lvl="0" marL="0" rtl="0" algn="ctr">
              <a:lnSpc>
                <a:spcPct val="107000"/>
              </a:lnSpc>
              <a:spcBef>
                <a:spcPts val="800"/>
              </a:spcBef>
              <a:spcAft>
                <a:spcPts val="0"/>
              </a:spcAft>
              <a:buNone/>
            </a:pPr>
            <a:r>
              <a:t/>
            </a:r>
            <a:endParaRPr sz="1800">
              <a:latin typeface="Calibri"/>
              <a:ea typeface="Calibri"/>
              <a:cs typeface="Calibri"/>
              <a:sym typeface="Calibri"/>
            </a:endParaRPr>
          </a:p>
          <a:p>
            <a:pPr indent="0" lvl="0" marL="0" rtl="0" algn="l">
              <a:lnSpc>
                <a:spcPct val="107000"/>
              </a:lnSpc>
              <a:spcBef>
                <a:spcPts val="800"/>
              </a:spcBef>
              <a:spcAft>
                <a:spcPts val="0"/>
              </a:spcAft>
              <a:buClr>
                <a:schemeClr val="dk1"/>
              </a:buClr>
              <a:buSzPts val="1800"/>
              <a:buFont typeface="Arial"/>
              <a:buNone/>
            </a:pPr>
            <a:r>
              <a:t/>
            </a:r>
            <a:endParaRPr sz="1800">
              <a:latin typeface="Calibri"/>
              <a:ea typeface="Calibri"/>
              <a:cs typeface="Calibri"/>
              <a:sym typeface="Calibri"/>
            </a:endParaRPr>
          </a:p>
          <a:p>
            <a:pPr indent="0" lvl="0" marL="0" rtl="0" algn="ctr">
              <a:lnSpc>
                <a:spcPct val="107000"/>
              </a:lnSpc>
              <a:spcBef>
                <a:spcPts val="800"/>
              </a:spcBef>
              <a:spcAft>
                <a:spcPts val="0"/>
              </a:spcAft>
              <a:buNone/>
            </a:pPr>
            <a:r>
              <a:t/>
            </a:r>
            <a:endParaRPr i="1" sz="1800">
              <a:latin typeface="Calibri"/>
              <a:ea typeface="Calibri"/>
              <a:cs typeface="Calibri"/>
              <a:sym typeface="Calibri"/>
            </a:endParaRPr>
          </a:p>
          <a:p>
            <a:pPr indent="0" lvl="0" marL="0" rtl="0" algn="l">
              <a:lnSpc>
                <a:spcPct val="107000"/>
              </a:lnSpc>
              <a:spcBef>
                <a:spcPts val="800"/>
              </a:spcBef>
              <a:spcAft>
                <a:spcPts val="0"/>
              </a:spcAft>
              <a:buClr>
                <a:schemeClr val="dk1"/>
              </a:buClr>
              <a:buSzPts val="1800"/>
              <a:buFont typeface="Arial"/>
              <a:buNone/>
            </a:pPr>
            <a:r>
              <a:rPr lang="en-NZ" sz="1800">
                <a:latin typeface="Calibri"/>
                <a:ea typeface="Calibri"/>
                <a:cs typeface="Calibri"/>
                <a:sym typeface="Calibri"/>
              </a:rPr>
              <a:t>Mention the resource of useful tools and links that’ll be sent around with these slides</a:t>
            </a:r>
            <a:endParaRPr/>
          </a:p>
          <a:p>
            <a:pPr indent="0" lvl="0" marL="0" rtl="0" algn="ctr">
              <a:lnSpc>
                <a:spcPct val="107000"/>
              </a:lnSpc>
              <a:spcBef>
                <a:spcPts val="800"/>
              </a:spcBef>
              <a:spcAft>
                <a:spcPts val="0"/>
              </a:spcAft>
              <a:buNone/>
            </a:pPr>
            <a:r>
              <a:t/>
            </a:r>
            <a:endParaRPr i="1" sz="1800">
              <a:latin typeface="Calibri"/>
              <a:ea typeface="Calibri"/>
              <a:cs typeface="Calibri"/>
              <a:sym typeface="Calibri"/>
            </a:endParaRPr>
          </a:p>
          <a:p>
            <a:pPr indent="-171450" lvl="0" marL="285750" rtl="0" algn="l">
              <a:lnSpc>
                <a:spcPct val="107000"/>
              </a:lnSpc>
              <a:spcBef>
                <a:spcPts val="800"/>
              </a:spcBef>
              <a:spcAft>
                <a:spcPts val="0"/>
              </a:spcAft>
              <a:buClr>
                <a:schemeClr val="dk1"/>
              </a:buClr>
              <a:buSzPts val="1800"/>
              <a:buFont typeface="Arial"/>
              <a:buNone/>
            </a:pPr>
            <a:r>
              <a:t/>
            </a:r>
            <a:endParaRPr sz="1800">
              <a:latin typeface="Calibri"/>
              <a:ea typeface="Calibri"/>
              <a:cs typeface="Calibri"/>
              <a:sym typeface="Calibri"/>
            </a:endParaRPr>
          </a:p>
          <a:p>
            <a:pPr indent="0" lvl="0" marL="0" rtl="0" algn="l">
              <a:lnSpc>
                <a:spcPct val="107000"/>
              </a:lnSpc>
              <a:spcBef>
                <a:spcPts val="800"/>
              </a:spcBef>
              <a:spcAft>
                <a:spcPts val="0"/>
              </a:spcAft>
              <a:buNone/>
            </a:pPr>
            <a:r>
              <a:t/>
            </a:r>
            <a:endParaRPr sz="1800">
              <a:latin typeface="Calibri"/>
              <a:ea typeface="Calibri"/>
              <a:cs typeface="Calibri"/>
              <a:sym typeface="Calibri"/>
            </a:endParaRPr>
          </a:p>
        </p:txBody>
      </p:sp>
      <p:sp>
        <p:nvSpPr>
          <p:cNvPr id="511" name="Google Shape;511;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9" name="Google Shape;529;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0" name="Google Shape;530;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7" name="Google Shape;537;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NZ"/>
              <a:t>Use react buttons to show how you feel</a:t>
            </a:r>
            <a:endParaRPr/>
          </a:p>
          <a:p>
            <a:pPr indent="0" lvl="0" marL="0" rtl="0" algn="l">
              <a:spcBef>
                <a:spcPts val="0"/>
              </a:spcBef>
              <a:spcAft>
                <a:spcPts val="0"/>
              </a:spcAft>
              <a:buNone/>
            </a:pPr>
            <a:r>
              <a:rPr lang="en-NZ"/>
              <a:t>Do you have any feedback for me? What can be improved? What should we continue?</a:t>
            </a:r>
            <a:endParaRPr/>
          </a:p>
          <a:p>
            <a:pPr indent="0" lvl="0" marL="0" rtl="0" algn="l">
              <a:spcBef>
                <a:spcPts val="0"/>
              </a:spcBef>
              <a:spcAft>
                <a:spcPts val="0"/>
              </a:spcAft>
              <a:buNone/>
            </a:pPr>
            <a:r>
              <a:rPr lang="en-NZ"/>
              <a:t>What else do you want to hear about? </a:t>
            </a:r>
            <a:endParaRPr/>
          </a:p>
          <a:p>
            <a:pPr indent="0" lvl="0" marL="0" rtl="0" algn="l">
              <a:spcBef>
                <a:spcPts val="0"/>
              </a:spcBef>
              <a:spcAft>
                <a:spcPts val="0"/>
              </a:spcAft>
              <a:buNone/>
            </a:pPr>
            <a:r>
              <a:rPr lang="en-NZ"/>
              <a:t>Any guest speakers you want to hear from?</a:t>
            </a:r>
            <a:endParaRPr/>
          </a:p>
          <a:p>
            <a:pPr indent="0" lvl="0" marL="0" rtl="0" algn="l">
              <a:spcBef>
                <a:spcPts val="0"/>
              </a:spcBef>
              <a:spcAft>
                <a:spcPts val="0"/>
              </a:spcAft>
              <a:buNone/>
            </a:pPr>
            <a:r>
              <a:t/>
            </a:r>
            <a:endParaRPr/>
          </a:p>
        </p:txBody>
      </p:sp>
      <p:sp>
        <p:nvSpPr>
          <p:cNvPr id="538" name="Google Shape;538;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5" name="Google Shape;545;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6" name="Google Shape;546;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 name="Google Shape;12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None/>
            </a:pPr>
            <a:r>
              <a:rPr lang="en-NZ" sz="1800">
                <a:latin typeface="Calibri"/>
                <a:ea typeface="Calibri"/>
                <a:cs typeface="Calibri"/>
                <a:sym typeface="Calibri"/>
              </a:rPr>
              <a:t>Alesha Garton, Senior Visual Designer in the Food Regulation directorate. I have a Bachelor of Design with Honours (majoring in visual communication design). My expertise and experience in visual communication design allows me to effectively convey content to customers, stakeholders and colleagues. Part of this involves understanding who the audience is and allowing space for iteration to ensure their voice is heard.</a:t>
            </a:r>
            <a:endParaRPr/>
          </a:p>
          <a:p>
            <a:pPr indent="0" lvl="0" marL="0" rtl="0" algn="l">
              <a:spcBef>
                <a:spcPts val="800"/>
              </a:spcBef>
              <a:spcAft>
                <a:spcPts val="0"/>
              </a:spcAft>
              <a:buNone/>
            </a:pPr>
            <a:r>
              <a:t/>
            </a:r>
            <a:endParaRPr/>
          </a:p>
          <a:p>
            <a:pPr indent="0" lvl="0" marL="0" rtl="0" algn="l">
              <a:spcBef>
                <a:spcPts val="0"/>
              </a:spcBef>
              <a:spcAft>
                <a:spcPts val="0"/>
              </a:spcAft>
              <a:buNone/>
            </a:pPr>
            <a:r>
              <a:rPr lang="en-NZ"/>
              <a:t>We’re looking forward to sharing insights and practical tips today</a:t>
            </a:r>
            <a:endParaRPr/>
          </a:p>
        </p:txBody>
      </p:sp>
      <p:sp>
        <p:nvSpPr>
          <p:cNvPr id="127" name="Google Shape;127;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4" name="Google Shape;554;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None/>
            </a:pPr>
            <a:r>
              <a:t/>
            </a:r>
            <a:endParaRPr sz="1800">
              <a:latin typeface="Calibri"/>
              <a:ea typeface="Calibri"/>
              <a:cs typeface="Calibri"/>
              <a:sym typeface="Calibri"/>
            </a:endParaRPr>
          </a:p>
        </p:txBody>
      </p:sp>
      <p:sp>
        <p:nvSpPr>
          <p:cNvPr id="555" name="Google Shape;555;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3" name="Google Shape;563;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 name="Google Shape;13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Clr>
                <a:schemeClr val="dk1"/>
              </a:buClr>
              <a:buSzPts val="1800"/>
              <a:buFont typeface="Calibri"/>
              <a:buNone/>
            </a:pPr>
            <a:r>
              <a:rPr lang="en-NZ" sz="1800">
                <a:latin typeface="Calibri"/>
                <a:ea typeface="Calibri"/>
                <a:cs typeface="Calibri"/>
                <a:sym typeface="Calibri"/>
              </a:rPr>
              <a:t>When Krystle and I say ‘accessible’ what do we mean?</a:t>
            </a:r>
            <a:endParaRPr sz="1800">
              <a:latin typeface="Calibri"/>
              <a:ea typeface="Calibri"/>
              <a:cs typeface="Calibri"/>
              <a:sym typeface="Calibri"/>
            </a:endParaRPr>
          </a:p>
          <a:p>
            <a:pPr indent="0" lvl="0" marL="0" rtl="0" algn="l">
              <a:lnSpc>
                <a:spcPct val="107000"/>
              </a:lnSpc>
              <a:spcBef>
                <a:spcPts val="800"/>
              </a:spcBef>
              <a:spcAft>
                <a:spcPts val="0"/>
              </a:spcAft>
              <a:buNone/>
            </a:pPr>
            <a:r>
              <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NZ" sz="1800">
                <a:latin typeface="Calibri"/>
                <a:ea typeface="Calibri"/>
                <a:cs typeface="Calibri"/>
                <a:sym typeface="Calibri"/>
              </a:rPr>
              <a:t>To design for accessibility means to be inclusive to the needs of your users. </a:t>
            </a:r>
            <a:endParaRPr/>
          </a:p>
          <a:p>
            <a:pPr indent="0" lvl="0" marL="0" rtl="0" algn="l">
              <a:lnSpc>
                <a:spcPct val="107000"/>
              </a:lnSpc>
              <a:spcBef>
                <a:spcPts val="800"/>
              </a:spcBef>
              <a:spcAft>
                <a:spcPts val="0"/>
              </a:spcAft>
              <a:buNone/>
            </a:pPr>
            <a:r>
              <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NZ" sz="1800">
                <a:latin typeface="Calibri"/>
                <a:ea typeface="Calibri"/>
                <a:cs typeface="Calibri"/>
                <a:sym typeface="Calibri"/>
              </a:rPr>
              <a:t>The work we create is useful when it’s accessible to </a:t>
            </a:r>
            <a:r>
              <a:rPr i="1" lang="en-NZ" sz="1800">
                <a:latin typeface="Calibri"/>
                <a:ea typeface="Calibri"/>
                <a:cs typeface="Calibri"/>
                <a:sym typeface="Calibri"/>
              </a:rPr>
              <a:t>any</a:t>
            </a:r>
            <a:r>
              <a:rPr lang="en-NZ" sz="1800">
                <a:latin typeface="Calibri"/>
                <a:ea typeface="Calibri"/>
                <a:cs typeface="Calibri"/>
                <a:sym typeface="Calibri"/>
              </a:rPr>
              <a:t> user, anywhere, anytime. Accessibility is all about </a:t>
            </a:r>
            <a:r>
              <a:rPr i="1" lang="en-NZ" sz="1800">
                <a:latin typeface="Calibri"/>
                <a:ea typeface="Calibri"/>
                <a:cs typeface="Calibri"/>
                <a:sym typeface="Calibri"/>
              </a:rPr>
              <a:t>people</a:t>
            </a:r>
            <a:r>
              <a:rPr lang="en-NZ" sz="1800">
                <a:latin typeface="Calibri"/>
                <a:ea typeface="Calibri"/>
                <a:cs typeface="Calibri"/>
                <a:sym typeface="Calibri"/>
              </a:rPr>
              <a:t>.</a:t>
            </a:r>
            <a:endParaRPr sz="1800">
              <a:latin typeface="Calibri"/>
              <a:ea typeface="Calibri"/>
              <a:cs typeface="Calibri"/>
              <a:sym typeface="Calibri"/>
            </a:endParaRPr>
          </a:p>
          <a:p>
            <a:pPr indent="0" lvl="0" marL="0" rtl="0" algn="l">
              <a:spcBef>
                <a:spcPts val="800"/>
              </a:spcBef>
              <a:spcAft>
                <a:spcPts val="0"/>
              </a:spcAft>
              <a:buNone/>
            </a:pPr>
            <a:r>
              <a:t/>
            </a:r>
            <a:endParaRPr/>
          </a:p>
        </p:txBody>
      </p:sp>
      <p:sp>
        <p:nvSpPr>
          <p:cNvPr id="136" name="Google Shape;13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None/>
            </a:pPr>
            <a:r>
              <a:rPr lang="en-NZ" sz="1800">
                <a:latin typeface="Calibri"/>
                <a:ea typeface="Calibri"/>
                <a:cs typeface="Calibri"/>
                <a:sym typeface="Calibri"/>
              </a:rPr>
              <a:t>1 in 4 New Zealanders have a physical, sensory, learning, mental health or other disability. Stats NZ, 2013</a:t>
            </a:r>
            <a:endParaRPr/>
          </a:p>
          <a:p>
            <a:pPr indent="0" lvl="0" marL="0" rtl="0" algn="l">
              <a:spcBef>
                <a:spcPts val="800"/>
              </a:spcBef>
              <a:spcAft>
                <a:spcPts val="0"/>
              </a:spcAft>
              <a:buNone/>
            </a:pPr>
            <a:r>
              <a:t/>
            </a:r>
            <a:endParaRPr/>
          </a:p>
          <a:p>
            <a:pPr indent="0" lvl="0" marL="0" rtl="0" algn="l">
              <a:lnSpc>
                <a:spcPct val="107000"/>
              </a:lnSpc>
              <a:spcBef>
                <a:spcPts val="0"/>
              </a:spcBef>
              <a:spcAft>
                <a:spcPts val="0"/>
              </a:spcAft>
              <a:buNone/>
            </a:pPr>
            <a:r>
              <a:rPr lang="en-NZ" sz="1800">
                <a:latin typeface="Calibri"/>
                <a:ea typeface="Calibri"/>
                <a:cs typeface="Calibri"/>
                <a:sym typeface="Calibri"/>
              </a:rPr>
              <a:t>If it works for the 1 in 4 New Zealanders (25%), it should also work for the rest</a:t>
            </a:r>
            <a:endParaRPr/>
          </a:p>
          <a:p>
            <a:pPr indent="0" lvl="0" marL="0" rtl="0" algn="l">
              <a:lnSpc>
                <a:spcPct val="107000"/>
              </a:lnSpc>
              <a:spcBef>
                <a:spcPts val="800"/>
              </a:spcBef>
              <a:spcAft>
                <a:spcPts val="0"/>
              </a:spcAft>
              <a:buNone/>
            </a:pPr>
            <a:r>
              <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NZ" sz="1800">
                <a:latin typeface="Calibri"/>
                <a:ea typeface="Calibri"/>
                <a:cs typeface="Calibri"/>
                <a:sym typeface="Calibri"/>
              </a:rPr>
              <a:t>The goal we’re working towards is ensuring everyone can access the rules, guidance and other information. </a:t>
            </a:r>
            <a:endParaRPr/>
          </a:p>
          <a:p>
            <a:pPr indent="0" lvl="0" marL="0" rtl="0" algn="l">
              <a:spcBef>
                <a:spcPts val="80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49" name="Google Shape;14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u="none"/>
          </a:p>
          <a:p>
            <a:pPr indent="-342900" lvl="0" marL="342900" rtl="0" algn="l">
              <a:lnSpc>
                <a:spcPct val="110000"/>
              </a:lnSpc>
              <a:spcBef>
                <a:spcPts val="1000"/>
              </a:spcBef>
              <a:spcAft>
                <a:spcPts val="0"/>
              </a:spcAft>
              <a:buClr>
                <a:schemeClr val="dk1"/>
              </a:buClr>
              <a:buSzPts val="1200"/>
              <a:buFont typeface="Arial"/>
              <a:buChar char="•"/>
            </a:pPr>
            <a:r>
              <a:rPr lang="en-NZ" sz="1200" u="sng">
                <a:solidFill>
                  <a:schemeClr val="dk1"/>
                </a:solidFill>
                <a:hlinkClick r:id="rId2">
                  <a:extLst>
                    <a:ext uri="{A12FA001-AC4F-418D-AE19-62706E023703}">
                      <ahyp:hlinkClr val="tx"/>
                    </a:ext>
                  </a:extLst>
                </a:hlinkClick>
              </a:rPr>
              <a:t>Estimated that 1-2% of pop have autism</a:t>
            </a:r>
            <a:endParaRPr sz="1200" u="none">
              <a:solidFill>
                <a:schemeClr val="dk1"/>
              </a:solidFill>
            </a:endParaRPr>
          </a:p>
          <a:p>
            <a:pPr indent="-342900" lvl="0" marL="342900" rtl="0" algn="l">
              <a:lnSpc>
                <a:spcPct val="110000"/>
              </a:lnSpc>
              <a:spcBef>
                <a:spcPts val="1800"/>
              </a:spcBef>
              <a:spcAft>
                <a:spcPts val="0"/>
              </a:spcAft>
              <a:buClr>
                <a:schemeClr val="dk1"/>
              </a:buClr>
              <a:buSzPts val="1200"/>
              <a:buFont typeface="Arial"/>
              <a:buChar char="•"/>
            </a:pPr>
            <a:r>
              <a:rPr lang="en-NZ" sz="1200" u="sng">
                <a:solidFill>
                  <a:schemeClr val="dk1"/>
                </a:solidFill>
                <a:hlinkClick r:id="rId3">
                  <a:extLst>
                    <a:ext uri="{A12FA001-AC4F-418D-AE19-62706E023703}">
                      <ahyp:hlinkClr val="tx"/>
                    </a:ext>
                  </a:extLst>
                </a:hlinkClick>
              </a:rPr>
              <a:t>Estimated that 10% of pop are dsylexic</a:t>
            </a:r>
            <a:endParaRPr sz="1200" u="sng">
              <a:solidFill>
                <a:schemeClr val="dk1"/>
              </a:solidFill>
              <a:hlinkClick r:id="rId4">
                <a:extLst>
                  <a:ext uri="{A12FA001-AC4F-418D-AE19-62706E023703}">
                    <ahyp:hlinkClr val="tx"/>
                  </a:ext>
                </a:extLst>
              </a:hlinkClick>
            </a:endParaRPr>
          </a:p>
          <a:p>
            <a:pPr indent="-342900" lvl="0" marL="342900" rtl="0" algn="l">
              <a:lnSpc>
                <a:spcPct val="110000"/>
              </a:lnSpc>
              <a:spcBef>
                <a:spcPts val="1800"/>
              </a:spcBef>
              <a:spcAft>
                <a:spcPts val="0"/>
              </a:spcAft>
              <a:buClr>
                <a:schemeClr val="dk1"/>
              </a:buClr>
              <a:buSzPts val="1200"/>
              <a:buFont typeface="Arial"/>
              <a:buChar char="•"/>
            </a:pPr>
            <a:r>
              <a:rPr lang="en-NZ" sz="1200" u="sng">
                <a:solidFill>
                  <a:schemeClr val="dk1"/>
                </a:solidFill>
                <a:hlinkClick r:id="rId5">
                  <a:extLst>
                    <a:ext uri="{A12FA001-AC4F-418D-AE19-62706E023703}">
                      <ahyp:hlinkClr val="tx"/>
                    </a:ext>
                  </a:extLst>
                </a:hlinkClick>
              </a:rPr>
              <a:t>1-2% are diagnosed with ADHD, research estimates up to 5%</a:t>
            </a:r>
            <a:r>
              <a:rPr lang="en-NZ" sz="1200" u="none">
                <a:solidFill>
                  <a:schemeClr val="dk1"/>
                </a:solidFill>
              </a:rPr>
              <a:t>, some </a:t>
            </a:r>
            <a:r>
              <a:rPr lang="en-NZ" sz="1200" u="sng">
                <a:solidFill>
                  <a:schemeClr val="dk1"/>
                </a:solidFill>
                <a:hlinkClick r:id="rId6">
                  <a:extLst>
                    <a:ext uri="{A12FA001-AC4F-418D-AE19-62706E023703}">
                      <ahyp:hlinkClr val="tx"/>
                    </a:ext>
                  </a:extLst>
                </a:hlinkClick>
              </a:rPr>
              <a:t>research says up to 8%</a:t>
            </a:r>
            <a:endParaRPr sz="1200" u="sng">
              <a:solidFill>
                <a:schemeClr val="dk1"/>
              </a:solidFill>
            </a:endParaRPr>
          </a:p>
          <a:p>
            <a:pPr indent="-342900" lvl="0" marL="342900" rtl="0" algn="l">
              <a:lnSpc>
                <a:spcPct val="110000"/>
              </a:lnSpc>
              <a:spcBef>
                <a:spcPts val="1800"/>
              </a:spcBef>
              <a:spcAft>
                <a:spcPts val="0"/>
              </a:spcAft>
              <a:buClr>
                <a:schemeClr val="dk1"/>
              </a:buClr>
              <a:buSzPts val="1200"/>
              <a:buFont typeface="Arial"/>
              <a:buChar char="•"/>
            </a:pPr>
            <a:r>
              <a:rPr lang="en-NZ" sz="1200">
                <a:solidFill>
                  <a:schemeClr val="dk1"/>
                </a:solidFill>
              </a:rPr>
              <a:t>Only 16% of NZ adults are considered to have high literacy levels. People may also be unfamiliar with the subject matter and related jargon and/or have poor computer skills</a:t>
            </a:r>
            <a:endParaRPr/>
          </a:p>
          <a:p>
            <a:pPr indent="0" lvl="0" marL="0" rtl="0" algn="l">
              <a:spcBef>
                <a:spcPts val="80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NZ"/>
              <a:t>Sources</a:t>
            </a:r>
            <a:endParaRPr/>
          </a:p>
          <a:p>
            <a:pPr indent="0" lvl="0" marL="0" rtl="0" algn="l">
              <a:spcBef>
                <a:spcPts val="0"/>
              </a:spcBef>
              <a:spcAft>
                <a:spcPts val="0"/>
              </a:spcAft>
              <a:buNone/>
            </a:pPr>
            <a:r>
              <a:t/>
            </a:r>
            <a:endParaRPr/>
          </a:p>
          <a:p>
            <a:pPr indent="-342900" lvl="0" marL="342900" rtl="0" algn="l">
              <a:lnSpc>
                <a:spcPct val="110000"/>
              </a:lnSpc>
              <a:spcBef>
                <a:spcPts val="1000"/>
              </a:spcBef>
              <a:spcAft>
                <a:spcPts val="0"/>
              </a:spcAft>
              <a:buClr>
                <a:schemeClr val="dk1"/>
              </a:buClr>
              <a:buSzPts val="1200"/>
              <a:buFont typeface="Arial"/>
              <a:buChar char="•"/>
            </a:pPr>
            <a:r>
              <a:rPr lang="en-NZ" sz="1200">
                <a:solidFill>
                  <a:schemeClr val="dk1"/>
                </a:solidFill>
              </a:rPr>
              <a:t>12% are considered to have lower literacy, level 1 or lower. (reading level of an 11 year old or younger). 16% on level 4/5 literacy, see table 1 in </a:t>
            </a:r>
            <a:r>
              <a:rPr lang="en-NZ"/>
              <a:t>https://workresearch.aut.ac.nz/__data/assets/pdf_file/0008/522827/An-empirical-portrait-of-New-Zealand-adults-living-with-low-literacy-and-numeracy-skills_report.pdf</a:t>
            </a:r>
            <a:endParaRPr/>
          </a:p>
          <a:p>
            <a:pPr indent="-342900" lvl="0" marL="342900" rtl="0" algn="l">
              <a:lnSpc>
                <a:spcPct val="110000"/>
              </a:lnSpc>
              <a:spcBef>
                <a:spcPts val="1800"/>
              </a:spcBef>
              <a:spcAft>
                <a:spcPts val="0"/>
              </a:spcAft>
              <a:buClr>
                <a:schemeClr val="dk1"/>
              </a:buClr>
              <a:buSzPts val="1200"/>
              <a:buFont typeface="Arial"/>
              <a:buChar char="•"/>
            </a:pPr>
            <a:r>
              <a:rPr lang="en-NZ" u="sng">
                <a:solidFill>
                  <a:schemeClr val="hlink"/>
                </a:solidFill>
                <a:hlinkClick r:id="rId7"/>
              </a:rPr>
              <a:t>Autism prevalence in New Zealand - Altogether Autism</a:t>
            </a:r>
            <a:r>
              <a:rPr lang="en-NZ"/>
              <a:t> </a:t>
            </a:r>
            <a:endParaRPr/>
          </a:p>
          <a:p>
            <a:pPr indent="-342900" lvl="0" marL="342900" rtl="0" algn="l">
              <a:lnSpc>
                <a:spcPct val="110000"/>
              </a:lnSpc>
              <a:spcBef>
                <a:spcPts val="1800"/>
              </a:spcBef>
              <a:spcAft>
                <a:spcPts val="0"/>
              </a:spcAft>
              <a:buClr>
                <a:schemeClr val="dk1"/>
              </a:buClr>
              <a:buSzPts val="1200"/>
              <a:buFont typeface="Arial"/>
              <a:buChar char="•"/>
            </a:pPr>
            <a:r>
              <a:rPr lang="en-NZ" u="sng">
                <a:solidFill>
                  <a:schemeClr val="hlink"/>
                </a:solidFill>
                <a:hlinkClick r:id="rId8"/>
              </a:rPr>
              <a:t>ADHD is more common than you think | ADHD NZ - ADHD NZ</a:t>
            </a:r>
            <a:endParaRPr/>
          </a:p>
          <a:p>
            <a:pPr indent="-342900" lvl="0" marL="342900" marR="0" rtl="0" algn="l">
              <a:lnSpc>
                <a:spcPct val="110000"/>
              </a:lnSpc>
              <a:spcBef>
                <a:spcPts val="1800"/>
              </a:spcBef>
              <a:spcAft>
                <a:spcPts val="0"/>
              </a:spcAft>
              <a:buClr>
                <a:schemeClr val="dk1"/>
              </a:buClr>
              <a:buSzPts val="1200"/>
              <a:buFont typeface="Arial"/>
              <a:buChar char="•"/>
            </a:pPr>
            <a:r>
              <a:rPr lang="en-NZ" u="sng">
                <a:solidFill>
                  <a:schemeClr val="hlink"/>
                </a:solidFill>
                <a:hlinkClick r:id="rId9"/>
              </a:rPr>
              <a:t>https://dfnz.org.nz/wellbeing/</a:t>
            </a:r>
            <a:r>
              <a:rPr lang="en-NZ"/>
              <a:t> </a:t>
            </a:r>
            <a:endParaRPr/>
          </a:p>
          <a:p>
            <a:pPr indent="-266700" lvl="0" marL="342900" rtl="0" algn="l">
              <a:lnSpc>
                <a:spcPct val="110000"/>
              </a:lnSpc>
              <a:spcBef>
                <a:spcPts val="1800"/>
              </a:spcBef>
              <a:spcAft>
                <a:spcPts val="0"/>
              </a:spcAft>
              <a:buClr>
                <a:schemeClr val="dk1"/>
              </a:buClr>
              <a:buSzPts val="1200"/>
              <a:buFont typeface="Arial"/>
              <a:buNone/>
            </a:pPr>
            <a:r>
              <a:t/>
            </a:r>
            <a:endParaRPr/>
          </a:p>
          <a:p>
            <a:pPr indent="0" lvl="0" marL="0" rtl="0" algn="l">
              <a:spcBef>
                <a:spcPts val="800"/>
              </a:spcBef>
              <a:spcAft>
                <a:spcPts val="0"/>
              </a:spcAft>
              <a:buNone/>
            </a:pPr>
            <a:r>
              <a:t/>
            </a:r>
            <a:endParaRPr/>
          </a:p>
          <a:p>
            <a:pPr indent="0" lvl="0" marL="0" rtl="0" algn="l">
              <a:spcBef>
                <a:spcPts val="0"/>
              </a:spcBef>
              <a:spcAft>
                <a:spcPts val="0"/>
              </a:spcAft>
              <a:buNone/>
            </a:pPr>
            <a:r>
              <a:t/>
            </a:r>
            <a:endParaRPr/>
          </a:p>
        </p:txBody>
      </p:sp>
      <p:sp>
        <p:nvSpPr>
          <p:cNvPr id="162" name="Google Shape;162;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None/>
            </a:pPr>
            <a:r>
              <a:rPr lang="en-NZ" sz="1800">
                <a:latin typeface="Calibri"/>
                <a:ea typeface="Calibri"/>
                <a:cs typeface="Calibri"/>
                <a:sym typeface="Calibri"/>
              </a:rPr>
              <a:t>People have a range of functional abilities</a:t>
            </a:r>
            <a:endParaRPr/>
          </a:p>
          <a:p>
            <a:pPr indent="0" lvl="0" marL="0" rtl="0" algn="l">
              <a:lnSpc>
                <a:spcPct val="107000"/>
              </a:lnSpc>
              <a:spcBef>
                <a:spcPts val="800"/>
              </a:spcBef>
              <a:spcAft>
                <a:spcPts val="0"/>
              </a:spcAft>
              <a:buNone/>
            </a:pPr>
            <a:r>
              <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NZ" sz="1800">
                <a:latin typeface="Calibri"/>
                <a:ea typeface="Calibri"/>
                <a:cs typeface="Calibri"/>
                <a:sym typeface="Calibri"/>
              </a:rPr>
              <a:t>All too often services are designed with the perfect user in mind. But people’s functional abilities vary hugely. </a:t>
            </a:r>
            <a:endParaRPr/>
          </a:p>
          <a:p>
            <a:pPr indent="0" lvl="0" marL="0" rtl="0" algn="l">
              <a:lnSpc>
                <a:spcPct val="107000"/>
              </a:lnSpc>
              <a:spcBef>
                <a:spcPts val="800"/>
              </a:spcBef>
              <a:spcAft>
                <a:spcPts val="0"/>
              </a:spcAft>
              <a:buNone/>
            </a:pPr>
            <a:r>
              <a:t/>
            </a:r>
            <a:endParaRPr sz="1800">
              <a:latin typeface="Calibri"/>
              <a:ea typeface="Calibri"/>
              <a:cs typeface="Calibri"/>
              <a:sym typeface="Calibri"/>
            </a:endParaRPr>
          </a:p>
          <a:p>
            <a:pPr indent="-285750" lvl="0" marL="285750" marR="0" rtl="0" algn="l">
              <a:lnSpc>
                <a:spcPct val="107000"/>
              </a:lnSpc>
              <a:spcBef>
                <a:spcPts val="800"/>
              </a:spcBef>
              <a:spcAft>
                <a:spcPts val="0"/>
              </a:spcAft>
              <a:buClr>
                <a:schemeClr val="dk1"/>
              </a:buClr>
              <a:buSzPts val="1800"/>
              <a:buFont typeface="Arial"/>
              <a:buChar char="•"/>
            </a:pPr>
            <a:r>
              <a:rPr lang="en-NZ" sz="1800">
                <a:latin typeface="Calibri"/>
                <a:ea typeface="Calibri"/>
                <a:cs typeface="Calibri"/>
                <a:sym typeface="Calibri"/>
              </a:rPr>
              <a:t>People's literacy levels, memory and attention vary due to conditions such as dyslexia, ADHD, dementia and stress. </a:t>
            </a:r>
            <a:endParaRPr/>
          </a:p>
          <a:p>
            <a:pPr indent="-285750" lvl="0" marL="285750" marR="0" rtl="0" algn="l">
              <a:lnSpc>
                <a:spcPct val="107000"/>
              </a:lnSpc>
              <a:spcBef>
                <a:spcPts val="800"/>
              </a:spcBef>
              <a:spcAft>
                <a:spcPts val="0"/>
              </a:spcAft>
              <a:buClr>
                <a:schemeClr val="dk1"/>
              </a:buClr>
              <a:buSzPts val="1800"/>
              <a:buFont typeface="Arial"/>
              <a:buChar char="•"/>
            </a:pPr>
            <a:r>
              <a:rPr lang="en-NZ" sz="1800">
                <a:latin typeface="Calibri"/>
                <a:ea typeface="Calibri"/>
                <a:cs typeface="Calibri"/>
                <a:sym typeface="Calibri"/>
              </a:rPr>
              <a:t>Sight and hearing ranges from perfect to none and people may perceive information differently e.g. people with autism can be very literal, people with dyslexia may experience letters jumping around </a:t>
            </a:r>
            <a:endParaRPr/>
          </a:p>
          <a:p>
            <a:pPr indent="-285750" lvl="0" marL="285750" rtl="0" algn="l">
              <a:lnSpc>
                <a:spcPct val="107000"/>
              </a:lnSpc>
              <a:spcBef>
                <a:spcPts val="800"/>
              </a:spcBef>
              <a:spcAft>
                <a:spcPts val="0"/>
              </a:spcAft>
              <a:buClr>
                <a:schemeClr val="dk1"/>
              </a:buClr>
              <a:buSzPts val="1800"/>
              <a:buFont typeface="Arial"/>
              <a:buChar char="•"/>
            </a:pPr>
            <a:r>
              <a:rPr lang="en-NZ" sz="1800">
                <a:latin typeface="Calibri"/>
                <a:ea typeface="Calibri"/>
                <a:cs typeface="Calibri"/>
                <a:sym typeface="Calibri"/>
              </a:rPr>
              <a:t>Physical ability varies with differences in mobility, dexterity, strength and levels of pain. And as we get older our functional abilities deteriorate. </a:t>
            </a:r>
            <a:endParaRPr/>
          </a:p>
          <a:p>
            <a:pPr indent="-285750" lvl="0" marL="285750" rtl="0" algn="l">
              <a:lnSpc>
                <a:spcPct val="107000"/>
              </a:lnSpc>
              <a:spcBef>
                <a:spcPts val="800"/>
              </a:spcBef>
              <a:spcAft>
                <a:spcPts val="0"/>
              </a:spcAft>
              <a:buClr>
                <a:schemeClr val="dk1"/>
              </a:buClr>
              <a:buSzPts val="1800"/>
              <a:buFont typeface="Arial"/>
              <a:buChar char="•"/>
            </a:pPr>
            <a:r>
              <a:rPr lang="en-NZ" sz="1800">
                <a:latin typeface="Calibri"/>
                <a:ea typeface="Calibri"/>
                <a:cs typeface="Calibri"/>
                <a:sym typeface="Calibri"/>
              </a:rPr>
              <a:t>We also all experience temporary disabilities caused by illness or injury. And situational disabilities can arise such as not being able to hear well due to being in a noisy room or not being able to see well due to bright sunlight.</a:t>
            </a:r>
            <a:endParaRPr/>
          </a:p>
          <a:p>
            <a:pPr indent="0" lvl="0" marL="0" rtl="0" algn="l">
              <a:lnSpc>
                <a:spcPct val="107000"/>
              </a:lnSpc>
              <a:spcBef>
                <a:spcPts val="800"/>
              </a:spcBef>
              <a:spcAft>
                <a:spcPts val="0"/>
              </a:spcAft>
              <a:buClr>
                <a:schemeClr val="dk1"/>
              </a:buClr>
              <a:buSzPts val="1800"/>
              <a:buFont typeface="Arial"/>
              <a:buNone/>
            </a:pPr>
            <a:r>
              <a:t/>
            </a:r>
            <a:endParaRPr sz="1800">
              <a:latin typeface="Calibri"/>
              <a:ea typeface="Calibri"/>
              <a:cs typeface="Calibri"/>
              <a:sym typeface="Calibri"/>
            </a:endParaRPr>
          </a:p>
          <a:p>
            <a:pPr indent="0" lvl="0" marL="0" rtl="0" algn="l">
              <a:lnSpc>
                <a:spcPct val="107000"/>
              </a:lnSpc>
              <a:spcBef>
                <a:spcPts val="800"/>
              </a:spcBef>
              <a:spcAft>
                <a:spcPts val="0"/>
              </a:spcAft>
              <a:buClr>
                <a:schemeClr val="dk1"/>
              </a:buClr>
              <a:buSzPts val="1800"/>
              <a:buFont typeface="Arial"/>
              <a:buNone/>
            </a:pPr>
            <a:r>
              <a:rPr lang="en-NZ" sz="1800">
                <a:latin typeface="Calibri"/>
                <a:ea typeface="Calibri"/>
                <a:cs typeface="Calibri"/>
                <a:sym typeface="Calibri"/>
              </a:rPr>
              <a:t>We need to deliver products and services that accommodate the range of abilities that the people using them actually have.</a:t>
            </a:r>
            <a:endParaRPr/>
          </a:p>
          <a:p>
            <a:pPr indent="0" lvl="0" marL="0" rtl="0" algn="l">
              <a:spcBef>
                <a:spcPts val="800"/>
              </a:spcBef>
              <a:spcAft>
                <a:spcPts val="0"/>
              </a:spcAft>
              <a:buNone/>
            </a:pPr>
            <a:r>
              <a:t/>
            </a:r>
            <a:endParaRPr/>
          </a:p>
        </p:txBody>
      </p:sp>
      <p:sp>
        <p:nvSpPr>
          <p:cNvPr id="202" name="Google Shape;202;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NZ"/>
              <a:t>Look at 100 things designers need to know for evidence</a:t>
            </a:r>
            <a:endParaRPr/>
          </a:p>
          <a:p>
            <a:pPr indent="0" lvl="0" marL="0" rtl="0" algn="l">
              <a:spcBef>
                <a:spcPts val="0"/>
              </a:spcBef>
              <a:spcAft>
                <a:spcPts val="0"/>
              </a:spcAft>
              <a:buNone/>
            </a:pPr>
            <a:r>
              <a:rPr lang="en-NZ"/>
              <a:t>Talk about impact on yourself</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NZ"/>
              <a:t>For example, </a:t>
            </a:r>
            <a:endParaRPr/>
          </a:p>
          <a:p>
            <a:pPr indent="0" lvl="0" marL="0" rtl="0" algn="l">
              <a:spcBef>
                <a:spcPts val="0"/>
              </a:spcBef>
              <a:spcAft>
                <a:spcPts val="0"/>
              </a:spcAft>
              <a:buClr>
                <a:schemeClr val="dk1"/>
              </a:buClr>
              <a:buSzPts val="1200"/>
              <a:buFont typeface="Arial"/>
              <a:buNone/>
            </a:pPr>
            <a:r>
              <a:t/>
            </a:r>
            <a:endParaRPr/>
          </a:p>
          <a:p>
            <a:pPr indent="-228600" lvl="0" marL="228600" rtl="0" algn="l">
              <a:spcBef>
                <a:spcPts val="0"/>
              </a:spcBef>
              <a:spcAft>
                <a:spcPts val="0"/>
              </a:spcAft>
              <a:buClr>
                <a:schemeClr val="dk1"/>
              </a:buClr>
              <a:buSzPts val="1200"/>
              <a:buFont typeface="Calibri"/>
              <a:buAutoNum type="arabicPeriod"/>
            </a:pPr>
            <a:r>
              <a:rPr lang="en-NZ"/>
              <a:t>People can feel excluded  if content is inaccessible</a:t>
            </a:r>
            <a:endParaRPr/>
          </a:p>
          <a:p>
            <a:pPr indent="-152400" lvl="0" marL="228600" rtl="0" algn="l">
              <a:spcBef>
                <a:spcPts val="0"/>
              </a:spcBef>
              <a:spcAft>
                <a:spcPts val="0"/>
              </a:spcAft>
              <a:buClr>
                <a:schemeClr val="dk1"/>
              </a:buClr>
              <a:buSzPts val="1200"/>
              <a:buFont typeface="Calibri"/>
              <a:buNone/>
            </a:pPr>
            <a:r>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NZ">
                <a:solidFill>
                  <a:schemeClr val="dk1"/>
                </a:solidFill>
              </a:rPr>
              <a:t>Accessible materials makes things more transparent and therefore enhances trust. </a:t>
            </a:r>
            <a:r>
              <a:rPr lang="en-NZ"/>
              <a:t>If we make things easier to use and access then people are more likely to use it</a:t>
            </a:r>
            <a:endParaRPr/>
          </a:p>
          <a:p>
            <a:pPr indent="-152400" lvl="0" marL="228600" rtl="0" algn="l">
              <a:spcBef>
                <a:spcPts val="0"/>
              </a:spcBef>
              <a:spcAft>
                <a:spcPts val="0"/>
              </a:spcAft>
              <a:buClr>
                <a:schemeClr val="dk1"/>
              </a:buClr>
              <a:buSzPts val="1200"/>
              <a:buFont typeface="Calibri"/>
              <a:buNone/>
            </a:pPr>
            <a:r>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NZ"/>
              <a:t>its our obligation as govt workers to ensure that our info is accessible.</a:t>
            </a:r>
            <a:endParaRPr/>
          </a:p>
          <a:p>
            <a:pPr indent="-152400" lvl="0" marL="228600" marR="0" rtl="0" algn="l">
              <a:lnSpc>
                <a:spcPct val="100000"/>
              </a:lnSpc>
              <a:spcBef>
                <a:spcPts val="0"/>
              </a:spcBef>
              <a:spcAft>
                <a:spcPts val="0"/>
              </a:spcAft>
              <a:buClr>
                <a:schemeClr val="dk1"/>
              </a:buClr>
              <a:buSzPts val="1200"/>
              <a:buFont typeface="Calibri"/>
              <a:buNone/>
            </a:pPr>
            <a:r>
              <a:t/>
            </a:r>
            <a:endParaRPr>
              <a:solidFill>
                <a:schemeClr val="dk1"/>
              </a:solidFill>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NZ">
                <a:solidFill>
                  <a:schemeClr val="dk1"/>
                </a:solidFill>
              </a:rPr>
              <a:t>Accessibility removes the barriers and makes things easier, which supports behaviour change. If something is easier to do, then it is more likely to happen.</a:t>
            </a:r>
            <a:endParaRPr/>
          </a:p>
          <a:p>
            <a:pPr indent="-152400" lvl="0" marL="228600" marR="0" rtl="0" algn="l">
              <a:lnSpc>
                <a:spcPct val="100000"/>
              </a:lnSpc>
              <a:spcBef>
                <a:spcPts val="0"/>
              </a:spcBef>
              <a:spcAft>
                <a:spcPts val="0"/>
              </a:spcAft>
              <a:buClr>
                <a:schemeClr val="dk1"/>
              </a:buClr>
              <a:buSzPts val="1200"/>
              <a:buFont typeface="Calibri"/>
              <a:buNone/>
            </a:pPr>
            <a:r>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NZ">
                <a:solidFill>
                  <a:schemeClr val="dk1"/>
                </a:solidFill>
              </a:rPr>
              <a:t>Helps reach a larger audience. So if its work for the NZ’ers who have </a:t>
            </a:r>
            <a:r>
              <a:rPr lang="en-NZ" sz="1200">
                <a:latin typeface="Calibri"/>
                <a:ea typeface="Calibri"/>
                <a:cs typeface="Calibri"/>
                <a:sym typeface="Calibri"/>
              </a:rPr>
              <a:t>a physical, sensory, learning, mental health or other disability, it will work for those who don’t</a:t>
            </a:r>
            <a:endParaRPr>
              <a:solidFill>
                <a:schemeClr val="dk1"/>
              </a:solidFill>
            </a:endParaRPr>
          </a:p>
          <a:p>
            <a:pPr indent="-152400" lvl="0" marL="228600" marR="0" rtl="0" algn="l">
              <a:lnSpc>
                <a:spcPct val="100000"/>
              </a:lnSpc>
              <a:spcBef>
                <a:spcPts val="0"/>
              </a:spcBef>
              <a:spcAft>
                <a:spcPts val="0"/>
              </a:spcAft>
              <a:buClr>
                <a:schemeClr val="dk1"/>
              </a:buClr>
              <a:buSzPts val="1200"/>
              <a:buFont typeface="Calibri"/>
              <a:buNone/>
            </a:pPr>
            <a:r>
              <a:t/>
            </a:r>
            <a:endParaRPr/>
          </a:p>
          <a:p>
            <a:pPr indent="-95250" lvl="0" marL="171450" marR="0" rtl="0" algn="l">
              <a:lnSpc>
                <a:spcPct val="100000"/>
              </a:lnSpc>
              <a:spcBef>
                <a:spcPts val="0"/>
              </a:spcBef>
              <a:spcAft>
                <a:spcPts val="0"/>
              </a:spcAft>
              <a:buClr>
                <a:schemeClr val="dk1"/>
              </a:buClr>
              <a:buSzPts val="1200"/>
              <a:buFont typeface="Arial"/>
              <a:buNone/>
            </a:pPr>
            <a:r>
              <a:t/>
            </a:r>
            <a:endParaRPr/>
          </a:p>
          <a:p>
            <a:pPr indent="0" lvl="0" marL="0" marR="0" rtl="0" algn="l">
              <a:lnSpc>
                <a:spcPct val="100000"/>
              </a:lnSpc>
              <a:spcBef>
                <a:spcPts val="0"/>
              </a:spcBef>
              <a:spcAft>
                <a:spcPts val="0"/>
              </a:spcAft>
              <a:buClr>
                <a:schemeClr val="dk1"/>
              </a:buClr>
              <a:buSzPts val="1200"/>
              <a:buFont typeface="Arial"/>
              <a:buNone/>
            </a:pPr>
            <a:r>
              <a:rPr lang="en-NZ"/>
              <a:t>Source</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NZ"/>
              <a:t>https://www.digital.govt.nz/standards-and-guidance/design-and-ux/accessibility/accessible-language/</a:t>
            </a:r>
            <a:endParaRPr/>
          </a:p>
          <a:p>
            <a:pPr indent="-228600" lvl="0" marL="228600" marR="0" rtl="0" algn="l">
              <a:lnSpc>
                <a:spcPct val="100000"/>
              </a:lnSpc>
              <a:spcBef>
                <a:spcPts val="0"/>
              </a:spcBef>
              <a:spcAft>
                <a:spcPts val="0"/>
              </a:spcAft>
              <a:buClr>
                <a:schemeClr val="dk1"/>
              </a:buClr>
              <a:buSzPts val="1800"/>
              <a:buFont typeface="Calibri"/>
              <a:buAutoNum type="arabicPeriod"/>
            </a:pPr>
            <a:r>
              <a:rPr lang="en-NZ" sz="1800">
                <a:latin typeface="Calibri"/>
                <a:ea typeface="Calibri"/>
                <a:cs typeface="Calibri"/>
                <a:sym typeface="Calibri"/>
              </a:rPr>
              <a:t>Dr. Doug McKenzie-Mohr, https://cbsm.com</a:t>
            </a:r>
            <a:endParaRPr/>
          </a:p>
          <a:p>
            <a:pPr indent="-152400" lvl="0" marL="228600" marR="0" rtl="0" algn="l">
              <a:lnSpc>
                <a:spcPct val="100000"/>
              </a:lnSpc>
              <a:spcBef>
                <a:spcPts val="0"/>
              </a:spcBef>
              <a:spcAft>
                <a:spcPts val="0"/>
              </a:spcAft>
              <a:buClr>
                <a:schemeClr val="dk1"/>
              </a:buClr>
              <a:buSzPts val="1200"/>
              <a:buFont typeface="Calibri"/>
              <a:buNone/>
            </a:pPr>
            <a:r>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NZ"/>
              <a:t>[link]</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NZ"/>
              <a:t>https://www.digital.govt.nz/standards-and-guidance/design-and-ux/accessibility/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NZ"/>
              <a:t>https://www.digital.govt.nz/standards-and-guidance/design-and-ux/accessibility/ </a:t>
            </a:r>
            <a:endParaRPr/>
          </a:p>
          <a:p>
            <a:pPr indent="-152400" lvl="0" marL="228600" marR="0" rtl="0" algn="l">
              <a:lnSpc>
                <a:spcPct val="100000"/>
              </a:lnSpc>
              <a:spcBef>
                <a:spcPts val="0"/>
              </a:spcBef>
              <a:spcAft>
                <a:spcPts val="0"/>
              </a:spcAft>
              <a:buClr>
                <a:schemeClr val="dk1"/>
              </a:buClr>
              <a:buSzPts val="1200"/>
              <a:buFont typeface="Calibri"/>
              <a:buNone/>
            </a:pPr>
            <a:r>
              <a:t/>
            </a:r>
            <a:endParaRPr/>
          </a:p>
          <a:p>
            <a:pPr indent="-152400" lvl="0" marL="228600" marR="0" rtl="0" algn="l">
              <a:lnSpc>
                <a:spcPct val="100000"/>
              </a:lnSpc>
              <a:spcBef>
                <a:spcPts val="0"/>
              </a:spcBef>
              <a:spcAft>
                <a:spcPts val="0"/>
              </a:spcAft>
              <a:buClr>
                <a:schemeClr val="dk1"/>
              </a:buClr>
              <a:buSzPts val="1200"/>
              <a:buFont typeface="Calibri"/>
              <a:buNone/>
            </a:pPr>
            <a:r>
              <a:t/>
            </a:r>
            <a:endParaRPr/>
          </a:p>
        </p:txBody>
      </p:sp>
      <p:sp>
        <p:nvSpPr>
          <p:cNvPr id="221" name="Google Shape;221;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None/>
            </a:pPr>
            <a:r>
              <a:rPr b="1" lang="en-NZ" sz="1800">
                <a:latin typeface="Arial"/>
                <a:ea typeface="Arial"/>
                <a:cs typeface="Arial"/>
                <a:sym typeface="Arial"/>
              </a:rPr>
              <a:t>Ways you can apply design to enhance accessibility of your work</a:t>
            </a:r>
            <a:endParaRPr sz="1800">
              <a:latin typeface="Calibri"/>
              <a:ea typeface="Calibri"/>
              <a:cs typeface="Calibri"/>
              <a:sym typeface="Calibri"/>
            </a:endParaRPr>
          </a:p>
          <a:p>
            <a:pPr indent="0" lvl="0" marL="0" rtl="0" algn="l">
              <a:spcBef>
                <a:spcPts val="800"/>
              </a:spcBef>
              <a:spcAft>
                <a:spcPts val="0"/>
              </a:spcAft>
              <a:buNone/>
            </a:pPr>
            <a:r>
              <a:t/>
            </a:r>
            <a:endParaRPr/>
          </a:p>
        </p:txBody>
      </p:sp>
      <p:sp>
        <p:nvSpPr>
          <p:cNvPr id="253" name="Google Shape;253;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4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4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4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0" name="Shape 90"/>
        <p:cNvGrpSpPr/>
        <p:nvPr/>
      </p:nvGrpSpPr>
      <p:grpSpPr>
        <a:xfrm>
          <a:off x="0" y="0"/>
          <a:ext cx="0" cy="0"/>
          <a:chOff x="0" y="0"/>
          <a:chExt cx="0" cy="0"/>
        </a:xfrm>
      </p:grpSpPr>
      <p:sp>
        <p:nvSpPr>
          <p:cNvPr id="91" name="Google Shape;91;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3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 name="Google Shape;93;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2" name="Shape 102"/>
        <p:cNvGrpSpPr/>
        <p:nvPr/>
      </p:nvGrpSpPr>
      <p:grpSpPr>
        <a:xfrm>
          <a:off x="0" y="0"/>
          <a:ext cx="0" cy="0"/>
          <a:chOff x="0" y="0"/>
          <a:chExt cx="0" cy="0"/>
        </a:xfrm>
      </p:grpSpPr>
      <p:sp>
        <p:nvSpPr>
          <p:cNvPr id="103" name="Google Shape;103;p3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 name="Google Shape;104;p3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05" name="Google Shape;105;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3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3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4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4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4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4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4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4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4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4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4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4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4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45"/>
          <p:cNvSpPr/>
          <p:nvPr>
            <p:ph idx="2" type="pic"/>
          </p:nvPr>
        </p:nvSpPr>
        <p:spPr>
          <a:xfrm>
            <a:off x="5183188" y="987425"/>
            <a:ext cx="6172200" cy="4873625"/>
          </a:xfrm>
          <a:prstGeom prst="rect">
            <a:avLst/>
          </a:prstGeom>
          <a:noFill/>
          <a:ln>
            <a:noFill/>
          </a:ln>
        </p:spPr>
      </p:sp>
      <p:sp>
        <p:nvSpPr>
          <p:cNvPr id="68" name="Google Shape;68;p4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NZ"/>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
        <p:nvSpPr>
          <p:cNvPr id="85" name="Google Shape;85;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6" name="Google Shape;86;p3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 name="Google Shape;87;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8" name="Google Shape;88;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9" name="Google Shape;89;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NZ"/>
              <a:t>‹#›</a:t>
            </a:fld>
            <a:endParaRPr/>
          </a:p>
        </p:txBody>
      </p:sp>
    </p:spTree>
  </p:cSld>
  <p:clrMap accent1="accent1" accent2="accent2" accent3="accent3" accent4="accent4" accent5="accent5" accent6="accent6" bg1="lt1" bg2="dk2" tx1="dk1" tx2="lt2" folHlink="folHlink" hlink="hlink"/>
  <p:sldLayoutIdLst>
    <p:sldLayoutId id="2147483661"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6" name="Shape 96"/>
        <p:cNvGrpSpPr/>
        <p:nvPr/>
      </p:nvGrpSpPr>
      <p:grpSpPr>
        <a:xfrm>
          <a:off x="0" y="0"/>
          <a:ext cx="0" cy="0"/>
          <a:chOff x="0" y="0"/>
          <a:chExt cx="0" cy="0"/>
        </a:xfrm>
      </p:grpSpPr>
      <p:sp>
        <p:nvSpPr>
          <p:cNvPr id="97" name="Google Shape;97;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8" name="Google Shape;98;p3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9" name="Google Shape;99;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0" name="Google Shape;100;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1" name="Google Shape;101;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NZ"/>
              <a:t>‹#›</a:t>
            </a:fld>
            <a:endParaRPr/>
          </a:p>
        </p:txBody>
      </p:sp>
    </p:spTree>
  </p:cSld>
  <p:clrMap accent1="accent1" accent2="accent2" accent3="accent3" accent4="accent4" accent5="accent5" accent6="accent6" bg1="lt1" bg2="dk2" tx1="dk1" tx2="lt2" folHlink="folHlink" hlink="hlink"/>
  <p:sldLayoutIdLst>
    <p:sldLayoutId id="2147483663"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1.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0.png"/><Relationship Id="rId4" Type="http://schemas.openxmlformats.org/officeDocument/2006/relationships/image" Target="../media/image32.jpg"/><Relationship Id="rId5"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7.png"/><Relationship Id="rId4" Type="http://schemas.openxmlformats.org/officeDocument/2006/relationships/image" Target="../media/image34.png"/><Relationship Id="rId5"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5.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hyperlink" Target="mailto:DL_NZFS_Design@mpi.govt.nz" TargetMode="Externa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0.png"/><Relationship Id="rId4" Type="http://schemas.openxmlformats.org/officeDocument/2006/relationships/hyperlink" Target="https://selfserviceportal.intranet.mpi.govt.nz/DistributionLists" TargetMode="External"/><Relationship Id="rId5" Type="http://schemas.openxmlformats.org/officeDocument/2006/relationships/hyperlink" Target="mailto:DL_NZFS_Design@mpi.govt.nz"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2.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1"/>
          <p:cNvPicPr preferRelativeResize="0"/>
          <p:nvPr/>
        </p:nvPicPr>
        <p:blipFill rotWithShape="1">
          <a:blip r:embed="rId3">
            <a:alphaModFix/>
          </a:blip>
          <a:srcRect b="0" l="0" r="0" t="0"/>
          <a:stretch/>
        </p:blipFill>
        <p:spPr>
          <a:xfrm>
            <a:off x="0" y="-1"/>
            <a:ext cx="12192000" cy="6854423"/>
          </a:xfrm>
          <a:prstGeom prst="rect">
            <a:avLst/>
          </a:prstGeom>
          <a:noFill/>
          <a:ln>
            <a:noFill/>
          </a:ln>
        </p:spPr>
      </p:pic>
      <p:sp>
        <p:nvSpPr>
          <p:cNvPr id="114" name="Google Shape;114;p1"/>
          <p:cNvSpPr txBox="1"/>
          <p:nvPr/>
        </p:nvSpPr>
        <p:spPr>
          <a:xfrm>
            <a:off x="317497" y="1921397"/>
            <a:ext cx="4616453" cy="1365813"/>
          </a:xfrm>
          <a:prstGeom prst="rect">
            <a:avLst/>
          </a:prstGeom>
          <a:noFill/>
          <a:ln>
            <a:noFill/>
          </a:ln>
        </p:spPr>
        <p:txBody>
          <a:bodyPr anchorCtr="0" anchor="t" bIns="0" lIns="0" spcFirstLastPara="1" rIns="0" wrap="square" tIns="0">
            <a:normAutofit/>
          </a:bodyPr>
          <a:lstStyle/>
          <a:p>
            <a:pPr indent="0" lvl="0" marL="0" marR="0" rtl="0" algn="ctr">
              <a:lnSpc>
                <a:spcPct val="107000"/>
              </a:lnSpc>
              <a:spcBef>
                <a:spcPts val="0"/>
              </a:spcBef>
              <a:spcAft>
                <a:spcPts val="0"/>
              </a:spcAft>
              <a:buClr>
                <a:srgbClr val="1F3864"/>
              </a:buClr>
              <a:buSzPts val="3600"/>
              <a:buFont typeface="Montserrat"/>
              <a:buNone/>
            </a:pPr>
            <a:r>
              <a:rPr b="1" i="0" lang="en-NZ" sz="3600" u="none" cap="none" strike="noStrike">
                <a:solidFill>
                  <a:srgbClr val="1F3864"/>
                </a:solidFill>
                <a:latin typeface="Montserrat"/>
                <a:ea typeface="Montserrat"/>
                <a:cs typeface="Montserrat"/>
                <a:sym typeface="Montserrat"/>
              </a:rPr>
              <a:t>Enhancing </a:t>
            </a:r>
            <a:endParaRPr/>
          </a:p>
          <a:p>
            <a:pPr indent="0" lvl="0" marL="0" marR="0" rtl="0" algn="ctr">
              <a:lnSpc>
                <a:spcPct val="107000"/>
              </a:lnSpc>
              <a:spcBef>
                <a:spcPts val="800"/>
              </a:spcBef>
              <a:spcAft>
                <a:spcPts val="0"/>
              </a:spcAft>
              <a:buClr>
                <a:srgbClr val="1F3864"/>
              </a:buClr>
              <a:buSzPts val="3600"/>
              <a:buFont typeface="Montserrat"/>
              <a:buNone/>
            </a:pPr>
            <a:r>
              <a:rPr b="1" i="0" lang="en-NZ" sz="3600" u="none" cap="none" strike="noStrike">
                <a:solidFill>
                  <a:srgbClr val="1F3864"/>
                </a:solidFill>
                <a:latin typeface="Montserrat"/>
                <a:ea typeface="Montserrat"/>
                <a:cs typeface="Montserrat"/>
                <a:sym typeface="Montserrat"/>
              </a:rPr>
              <a:t>accessibility </a:t>
            </a:r>
            <a:endParaRPr/>
          </a:p>
        </p:txBody>
      </p:sp>
      <p:pic>
        <p:nvPicPr>
          <p:cNvPr descr="A picture containing text, symbol, font, logo&#10;&#10;Description automatically generated" id="115" name="Google Shape;115;p1"/>
          <p:cNvPicPr preferRelativeResize="0"/>
          <p:nvPr/>
        </p:nvPicPr>
        <p:blipFill rotWithShape="1">
          <a:blip r:embed="rId4">
            <a:alphaModFix/>
          </a:blip>
          <a:srcRect b="0" l="0" r="0" t="0"/>
          <a:stretch/>
        </p:blipFill>
        <p:spPr>
          <a:xfrm>
            <a:off x="7610230" y="379655"/>
            <a:ext cx="3977551" cy="91146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10"/>
          <p:cNvSpPr txBox="1"/>
          <p:nvPr/>
        </p:nvSpPr>
        <p:spPr>
          <a:xfrm>
            <a:off x="5304091" y="3527094"/>
            <a:ext cx="3498103" cy="164352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lnSpc>
                <a:spcPct val="120000"/>
              </a:lnSpc>
              <a:spcBef>
                <a:spcPts val="0"/>
              </a:spcBef>
              <a:spcAft>
                <a:spcPts val="0"/>
              </a:spcAft>
              <a:buNone/>
            </a:pPr>
            <a:r>
              <a:rPr lang="en-NZ" sz="1800">
                <a:solidFill>
                  <a:srgbClr val="3A3838"/>
                </a:solidFill>
                <a:latin typeface="Calibri"/>
                <a:ea typeface="Calibri"/>
                <a:cs typeface="Calibri"/>
                <a:sym typeface="Calibri"/>
              </a:rPr>
              <a:t>Autistic &amp; ADHD people may struggle to focus on long passages of text, causing frustration.</a:t>
            </a:r>
            <a:endParaRPr/>
          </a:p>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64" name="Google Shape;264;p10"/>
          <p:cNvSpPr/>
          <p:nvPr/>
        </p:nvSpPr>
        <p:spPr>
          <a:xfrm>
            <a:off x="1" y="0"/>
            <a:ext cx="12192000" cy="1435100"/>
          </a:xfrm>
          <a:prstGeom prst="rect">
            <a:avLst/>
          </a:prstGeom>
          <a:solidFill>
            <a:srgbClr val="F6DEE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5" name="Google Shape;265;p10"/>
          <p:cNvSpPr txBox="1"/>
          <p:nvPr/>
        </p:nvSpPr>
        <p:spPr>
          <a:xfrm>
            <a:off x="791078" y="594908"/>
            <a:ext cx="7812504" cy="578677"/>
          </a:xfrm>
          <a:prstGeom prst="rect">
            <a:avLst/>
          </a:prstGeom>
          <a:noFill/>
          <a:ln>
            <a:noFill/>
          </a:ln>
        </p:spPr>
        <p:txBody>
          <a:bodyPr anchorCtr="0" anchor="ctr" bIns="45700" lIns="91425" spcFirstLastPara="1" rIns="91425" wrap="square" tIns="45700">
            <a:noAutofit/>
          </a:bodyPr>
          <a:lstStyle/>
          <a:p>
            <a:pPr indent="0" lvl="0" marL="0" marR="0" rtl="0" algn="l">
              <a:lnSpc>
                <a:spcPct val="107000"/>
              </a:lnSpc>
              <a:spcBef>
                <a:spcPts val="0"/>
              </a:spcBef>
              <a:spcAft>
                <a:spcPts val="0"/>
              </a:spcAft>
              <a:buClr>
                <a:srgbClr val="3A3838"/>
              </a:buClr>
              <a:buSzPts val="2800"/>
              <a:buFont typeface="Arial"/>
              <a:buNone/>
            </a:pPr>
            <a:r>
              <a:rPr b="1" lang="en-NZ" sz="2800">
                <a:solidFill>
                  <a:srgbClr val="3A3838"/>
                </a:solidFill>
                <a:latin typeface="Arial"/>
                <a:ea typeface="Arial"/>
                <a:cs typeface="Arial"/>
                <a:sym typeface="Arial"/>
              </a:rPr>
              <a:t>Make written content easier to scan</a:t>
            </a:r>
            <a:endParaRPr/>
          </a:p>
        </p:txBody>
      </p:sp>
      <p:pic>
        <p:nvPicPr>
          <p:cNvPr descr="Word document with a wall of text  with an image within the text" id="266" name="Google Shape;266;p10"/>
          <p:cNvPicPr preferRelativeResize="0"/>
          <p:nvPr/>
        </p:nvPicPr>
        <p:blipFill rotWithShape="1">
          <a:blip r:embed="rId3">
            <a:alphaModFix/>
          </a:blip>
          <a:srcRect b="0" l="0" r="0" t="0"/>
          <a:stretch/>
        </p:blipFill>
        <p:spPr>
          <a:xfrm>
            <a:off x="951943" y="1931165"/>
            <a:ext cx="3063446" cy="4292600"/>
          </a:xfrm>
          <a:prstGeom prst="rect">
            <a:avLst/>
          </a:prstGeom>
          <a:noFill/>
          <a:ln>
            <a:noFill/>
          </a:ln>
        </p:spPr>
      </p:pic>
      <p:grpSp>
        <p:nvGrpSpPr>
          <p:cNvPr id="267" name="Google Shape;267;p10"/>
          <p:cNvGrpSpPr/>
          <p:nvPr/>
        </p:nvGrpSpPr>
        <p:grpSpPr>
          <a:xfrm>
            <a:off x="791078" y="1780738"/>
            <a:ext cx="7491790" cy="4645025"/>
            <a:chOff x="791078" y="1780738"/>
            <a:chExt cx="7491790" cy="4645025"/>
          </a:xfrm>
        </p:grpSpPr>
        <p:sp>
          <p:nvSpPr>
            <p:cNvPr id="268" name="Google Shape;268;p10"/>
            <p:cNvSpPr/>
            <p:nvPr/>
          </p:nvSpPr>
          <p:spPr>
            <a:xfrm>
              <a:off x="791078" y="1780738"/>
              <a:ext cx="3369734" cy="4645025"/>
            </a:xfrm>
            <a:prstGeom prst="roundRect">
              <a:avLst>
                <a:gd fmla="val 3795" name="adj"/>
              </a:avLst>
            </a:prstGeom>
            <a:noFill/>
            <a:ln cap="flat" cmpd="sng" w="19050">
              <a:solidFill>
                <a:srgbClr val="F1647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269" name="Google Shape;269;p10"/>
            <p:cNvCxnSpPr/>
            <p:nvPr/>
          </p:nvCxnSpPr>
          <p:spPr>
            <a:xfrm rot="10800000">
              <a:off x="4160812" y="2194672"/>
              <a:ext cx="997856" cy="0"/>
            </a:xfrm>
            <a:prstGeom prst="straightConnector1">
              <a:avLst/>
            </a:prstGeom>
            <a:noFill/>
            <a:ln cap="flat" cmpd="sng" w="12700">
              <a:solidFill>
                <a:srgbClr val="F16475"/>
              </a:solidFill>
              <a:prstDash val="dash"/>
              <a:round/>
              <a:headEnd len="sm" w="sm" type="none"/>
              <a:tailEnd len="sm" w="sm" type="none"/>
            </a:ln>
          </p:spPr>
        </p:cxnSp>
        <p:sp>
          <p:nvSpPr>
            <p:cNvPr id="270" name="Google Shape;270;p10"/>
            <p:cNvSpPr txBox="1"/>
            <p:nvPr/>
          </p:nvSpPr>
          <p:spPr>
            <a:xfrm>
              <a:off x="5304091" y="1931165"/>
              <a:ext cx="2978777" cy="1399742"/>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lang="en-NZ" sz="1800">
                  <a:solidFill>
                    <a:srgbClr val="3A3838"/>
                  </a:solidFill>
                  <a:latin typeface="Calibri"/>
                  <a:ea typeface="Calibri"/>
                  <a:cs typeface="Calibri"/>
                  <a:sym typeface="Calibri"/>
                </a:rPr>
                <a:t>Large walls of text are difficult for most people to read, it makes it harder to scan for information they need.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500"/>
                                        <p:tgtEl>
                                          <p:spTgt spid="2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
                                        </p:tgtEl>
                                        <p:attrNameLst>
                                          <p:attrName>style.visibility</p:attrName>
                                        </p:attrNameLst>
                                      </p:cBhvr>
                                      <p:to>
                                        <p:strVal val="visible"/>
                                      </p:to>
                                    </p:set>
                                    <p:animEffect filter="fade" transition="in">
                                      <p:cBhvr>
                                        <p:cTn dur="500"/>
                                        <p:tgtEl>
                                          <p:spTgt spid="2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descr="Word document with a wall of text  with an image within the text" id="276" name="Google Shape;276;p11"/>
          <p:cNvPicPr preferRelativeResize="0"/>
          <p:nvPr/>
        </p:nvPicPr>
        <p:blipFill rotWithShape="1">
          <a:blip r:embed="rId3">
            <a:alphaModFix/>
          </a:blip>
          <a:srcRect b="0" l="0" r="0" t="0"/>
          <a:stretch/>
        </p:blipFill>
        <p:spPr>
          <a:xfrm>
            <a:off x="1558184" y="1979809"/>
            <a:ext cx="3063446" cy="4292600"/>
          </a:xfrm>
          <a:prstGeom prst="rect">
            <a:avLst/>
          </a:prstGeom>
          <a:noFill/>
          <a:ln>
            <a:noFill/>
          </a:ln>
        </p:spPr>
      </p:pic>
      <p:pic>
        <p:nvPicPr>
          <p:cNvPr descr="Word document with visual design elements of white space and headings applied " id="277" name="Google Shape;277;p11"/>
          <p:cNvPicPr preferRelativeResize="0"/>
          <p:nvPr/>
        </p:nvPicPr>
        <p:blipFill rotWithShape="1">
          <a:blip r:embed="rId4">
            <a:alphaModFix/>
          </a:blip>
          <a:srcRect b="0" l="0" r="0" t="0"/>
          <a:stretch/>
        </p:blipFill>
        <p:spPr>
          <a:xfrm>
            <a:off x="6795466" y="1954600"/>
            <a:ext cx="3063445" cy="4317809"/>
          </a:xfrm>
          <a:prstGeom prst="rect">
            <a:avLst/>
          </a:prstGeom>
          <a:noFill/>
          <a:ln>
            <a:noFill/>
          </a:ln>
        </p:spPr>
      </p:pic>
      <p:sp>
        <p:nvSpPr>
          <p:cNvPr id="278" name="Google Shape;278;p11"/>
          <p:cNvSpPr/>
          <p:nvPr/>
        </p:nvSpPr>
        <p:spPr>
          <a:xfrm>
            <a:off x="1" y="0"/>
            <a:ext cx="12192000" cy="1435100"/>
          </a:xfrm>
          <a:prstGeom prst="rect">
            <a:avLst/>
          </a:prstGeom>
          <a:solidFill>
            <a:srgbClr val="F6DEE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9" name="Google Shape;279;p11"/>
          <p:cNvSpPr txBox="1"/>
          <p:nvPr/>
        </p:nvSpPr>
        <p:spPr>
          <a:xfrm>
            <a:off x="791078" y="594908"/>
            <a:ext cx="7812504" cy="578677"/>
          </a:xfrm>
          <a:prstGeom prst="rect">
            <a:avLst/>
          </a:prstGeom>
          <a:noFill/>
          <a:ln>
            <a:noFill/>
          </a:ln>
        </p:spPr>
        <p:txBody>
          <a:bodyPr anchorCtr="0" anchor="ctr" bIns="45700" lIns="91425" spcFirstLastPara="1" rIns="91425" wrap="square" tIns="45700">
            <a:noAutofit/>
          </a:bodyPr>
          <a:lstStyle/>
          <a:p>
            <a:pPr indent="0" lvl="0" marL="0" marR="0" rtl="0" algn="l">
              <a:lnSpc>
                <a:spcPct val="107000"/>
              </a:lnSpc>
              <a:spcBef>
                <a:spcPts val="0"/>
              </a:spcBef>
              <a:spcAft>
                <a:spcPts val="0"/>
              </a:spcAft>
              <a:buClr>
                <a:srgbClr val="3A3838"/>
              </a:buClr>
              <a:buSzPts val="2800"/>
              <a:buFont typeface="Arial"/>
              <a:buNone/>
            </a:pPr>
            <a:r>
              <a:rPr b="1" lang="en-NZ" sz="2800">
                <a:solidFill>
                  <a:srgbClr val="3A3838"/>
                </a:solidFill>
                <a:latin typeface="Arial"/>
                <a:ea typeface="Arial"/>
                <a:cs typeface="Arial"/>
                <a:sym typeface="Arial"/>
              </a:rPr>
              <a:t>Make written content easier to scan</a:t>
            </a:r>
            <a:endParaRPr/>
          </a:p>
        </p:txBody>
      </p:sp>
      <p:sp>
        <p:nvSpPr>
          <p:cNvPr id="280" name="Google Shape;280;p11"/>
          <p:cNvSpPr txBox="1"/>
          <p:nvPr/>
        </p:nvSpPr>
        <p:spPr>
          <a:xfrm>
            <a:off x="5373489" y="3661958"/>
            <a:ext cx="802115" cy="578677"/>
          </a:xfrm>
          <a:prstGeom prst="rect">
            <a:avLst/>
          </a:prstGeom>
          <a:noFill/>
          <a:ln>
            <a:noFill/>
          </a:ln>
        </p:spPr>
        <p:txBody>
          <a:bodyPr anchorCtr="0" anchor="ctr" bIns="45700" lIns="91425" spcFirstLastPara="1" rIns="91425" wrap="square" tIns="45700">
            <a:noAutofit/>
          </a:bodyPr>
          <a:lstStyle/>
          <a:p>
            <a:pPr indent="0" lvl="0" marL="0" marR="0" rtl="0" algn="l">
              <a:lnSpc>
                <a:spcPct val="107000"/>
              </a:lnSpc>
              <a:spcBef>
                <a:spcPts val="0"/>
              </a:spcBef>
              <a:spcAft>
                <a:spcPts val="0"/>
              </a:spcAft>
              <a:buClr>
                <a:schemeClr val="dk1"/>
              </a:buClr>
              <a:buSzPts val="2800"/>
              <a:buFont typeface="Arial"/>
              <a:buNone/>
            </a:pPr>
            <a:r>
              <a:rPr b="1" lang="en-NZ" sz="2800">
                <a:solidFill>
                  <a:schemeClr val="dk1"/>
                </a:solidFill>
                <a:latin typeface="Arial"/>
                <a:ea typeface="Arial"/>
                <a:cs typeface="Arial"/>
                <a:sym typeface="Arial"/>
              </a:rPr>
              <a:t>vs.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descr="Word document with visual design elements of white space and headings applied " id="286" name="Google Shape;286;p12"/>
          <p:cNvPicPr preferRelativeResize="0"/>
          <p:nvPr/>
        </p:nvPicPr>
        <p:blipFill rotWithShape="1">
          <a:blip r:embed="rId3">
            <a:alphaModFix/>
          </a:blip>
          <a:srcRect b="0" l="0" r="0" t="0"/>
          <a:stretch/>
        </p:blipFill>
        <p:spPr>
          <a:xfrm>
            <a:off x="898007" y="1768493"/>
            <a:ext cx="3063445" cy="4317809"/>
          </a:xfrm>
          <a:prstGeom prst="rect">
            <a:avLst/>
          </a:prstGeom>
          <a:noFill/>
          <a:ln>
            <a:noFill/>
          </a:ln>
        </p:spPr>
      </p:pic>
      <p:sp>
        <p:nvSpPr>
          <p:cNvPr id="287" name="Google Shape;287;p12"/>
          <p:cNvSpPr txBox="1"/>
          <p:nvPr/>
        </p:nvSpPr>
        <p:spPr>
          <a:xfrm>
            <a:off x="4314537" y="2136338"/>
            <a:ext cx="5210464" cy="3693319"/>
          </a:xfrm>
          <a:prstGeom prst="rect">
            <a:avLst/>
          </a:prstGeom>
          <a:noFill/>
          <a:ln>
            <a:noFill/>
          </a:ln>
        </p:spPr>
        <p:txBody>
          <a:bodyPr anchorCtr="0" anchor="t" bIns="45700" lIns="91425" spcFirstLastPara="1" rIns="91425" wrap="square" tIns="45700">
            <a:spAutoFit/>
          </a:bodyPr>
          <a:lstStyle/>
          <a:p>
            <a:pPr indent="-171450" lvl="0" marL="171450" marR="0" rtl="0" algn="l">
              <a:lnSpc>
                <a:spcPct val="120000"/>
              </a:lnSpc>
              <a:spcBef>
                <a:spcPts val="0"/>
              </a:spcBef>
              <a:spcAft>
                <a:spcPts val="0"/>
              </a:spcAft>
              <a:buClr>
                <a:srgbClr val="3A3838"/>
              </a:buClr>
              <a:buSzPts val="1800"/>
              <a:buFont typeface="Arial"/>
              <a:buChar char="•"/>
            </a:pPr>
            <a:r>
              <a:rPr lang="en-NZ" sz="1800">
                <a:solidFill>
                  <a:srgbClr val="3A3838"/>
                </a:solidFill>
                <a:latin typeface="Calibri"/>
                <a:ea typeface="Calibri"/>
                <a:cs typeface="Calibri"/>
                <a:sym typeface="Calibri"/>
              </a:rPr>
              <a:t>Use headings, subheadings, and bullet points to break up your text </a:t>
            </a:r>
            <a:endParaRPr/>
          </a:p>
          <a:p>
            <a:pPr indent="-171450" lvl="0" marL="171450" marR="0" rtl="0" algn="l">
              <a:lnSpc>
                <a:spcPct val="120000"/>
              </a:lnSpc>
              <a:spcBef>
                <a:spcPts val="0"/>
              </a:spcBef>
              <a:spcAft>
                <a:spcPts val="0"/>
              </a:spcAft>
              <a:buClr>
                <a:srgbClr val="3A3838"/>
              </a:buClr>
              <a:buSzPts val="1800"/>
              <a:buFont typeface="Arial"/>
              <a:buChar char="•"/>
            </a:pPr>
            <a:r>
              <a:rPr lang="en-NZ" sz="1800">
                <a:solidFill>
                  <a:srgbClr val="3A3838"/>
                </a:solidFill>
                <a:latin typeface="Calibri"/>
                <a:ea typeface="Calibri"/>
                <a:cs typeface="Calibri"/>
                <a:sym typeface="Calibri"/>
              </a:rPr>
              <a:t>Use ‘styles’ in Word – this helps create a contents page and appear in the Navigation pane, which helps readers scan and navigate through the document</a:t>
            </a:r>
            <a:endParaRPr/>
          </a:p>
          <a:p>
            <a:pPr indent="-171450" lvl="0" marL="171450" marR="0" rtl="0" algn="l">
              <a:lnSpc>
                <a:spcPct val="120000"/>
              </a:lnSpc>
              <a:spcBef>
                <a:spcPts val="0"/>
              </a:spcBef>
              <a:spcAft>
                <a:spcPts val="0"/>
              </a:spcAft>
              <a:buClr>
                <a:srgbClr val="3A3838"/>
              </a:buClr>
              <a:buSzPts val="1800"/>
              <a:buFont typeface="Arial"/>
              <a:buChar char="•"/>
            </a:pPr>
            <a:r>
              <a:rPr lang="en-NZ" sz="1800">
                <a:solidFill>
                  <a:srgbClr val="3A3838"/>
                </a:solidFill>
                <a:latin typeface="Calibri"/>
                <a:ea typeface="Calibri"/>
                <a:cs typeface="Calibri"/>
                <a:sym typeface="Calibri"/>
              </a:rPr>
              <a:t>Use descriptive headings</a:t>
            </a:r>
            <a:endParaRPr sz="1800">
              <a:solidFill>
                <a:srgbClr val="3A3838"/>
              </a:solidFill>
              <a:latin typeface="Calibri"/>
              <a:ea typeface="Calibri"/>
              <a:cs typeface="Calibri"/>
              <a:sym typeface="Calibri"/>
            </a:endParaRPr>
          </a:p>
          <a:p>
            <a:pPr indent="-171450" lvl="0" marL="171450" marR="0" rtl="0" algn="l">
              <a:lnSpc>
                <a:spcPct val="120000"/>
              </a:lnSpc>
              <a:spcBef>
                <a:spcPts val="0"/>
              </a:spcBef>
              <a:spcAft>
                <a:spcPts val="0"/>
              </a:spcAft>
              <a:buClr>
                <a:srgbClr val="3A3838"/>
              </a:buClr>
              <a:buSzPts val="1800"/>
              <a:buFont typeface="Arial"/>
              <a:buChar char="•"/>
            </a:pPr>
            <a:r>
              <a:rPr lang="en-NZ" sz="1800">
                <a:solidFill>
                  <a:srgbClr val="3A3838"/>
                </a:solidFill>
                <a:latin typeface="Calibri"/>
                <a:ea typeface="Calibri"/>
                <a:cs typeface="Calibri"/>
                <a:sym typeface="Calibri"/>
              </a:rPr>
              <a:t>Distinguish </a:t>
            </a:r>
            <a:r>
              <a:rPr b="1" lang="en-NZ" sz="1800">
                <a:solidFill>
                  <a:srgbClr val="3A3838"/>
                </a:solidFill>
                <a:latin typeface="Calibri"/>
                <a:ea typeface="Calibri"/>
                <a:cs typeface="Calibri"/>
                <a:sym typeface="Calibri"/>
              </a:rPr>
              <a:t>important</a:t>
            </a:r>
            <a:r>
              <a:rPr lang="en-NZ" sz="1800">
                <a:solidFill>
                  <a:srgbClr val="3A3838"/>
                </a:solidFill>
                <a:latin typeface="Calibri"/>
                <a:ea typeface="Calibri"/>
                <a:cs typeface="Calibri"/>
                <a:sym typeface="Calibri"/>
              </a:rPr>
              <a:t> information by highlighting it in some way (eg with bold letters or colour).</a:t>
            </a:r>
            <a:endParaRPr/>
          </a:p>
          <a:p>
            <a:pPr indent="-171450" lvl="0" marL="171450" marR="0" rtl="0" algn="l">
              <a:lnSpc>
                <a:spcPct val="120000"/>
              </a:lnSpc>
              <a:spcBef>
                <a:spcPts val="0"/>
              </a:spcBef>
              <a:spcAft>
                <a:spcPts val="0"/>
              </a:spcAft>
              <a:buClr>
                <a:srgbClr val="3A3838"/>
              </a:buClr>
              <a:buSzPts val="1800"/>
              <a:buFont typeface="Arial"/>
              <a:buChar char="•"/>
            </a:pPr>
            <a:r>
              <a:rPr lang="en-NZ" sz="1800">
                <a:solidFill>
                  <a:srgbClr val="3A3838"/>
                </a:solidFill>
                <a:latin typeface="Calibri"/>
                <a:ea typeface="Calibri"/>
                <a:cs typeface="Calibri"/>
                <a:sym typeface="Calibri"/>
              </a:rPr>
              <a:t>Group related information</a:t>
            </a:r>
            <a:endParaRPr/>
          </a:p>
          <a:p>
            <a:pPr indent="-57150" lvl="0" marL="171450" marR="0" rtl="0" algn="l">
              <a:spcBef>
                <a:spcPts val="0"/>
              </a:spcBef>
              <a:spcAft>
                <a:spcPts val="0"/>
              </a:spcAft>
              <a:buClr>
                <a:schemeClr val="dk1"/>
              </a:buClr>
              <a:buSzPts val="1800"/>
              <a:buFont typeface="Arial"/>
              <a:buNone/>
            </a:pPr>
            <a:r>
              <a:t/>
            </a:r>
            <a:endParaRPr b="1" sz="1800">
              <a:solidFill>
                <a:schemeClr val="dk1"/>
              </a:solidFill>
              <a:latin typeface="Arial"/>
              <a:ea typeface="Arial"/>
              <a:cs typeface="Arial"/>
              <a:sym typeface="Arial"/>
            </a:endParaRPr>
          </a:p>
        </p:txBody>
      </p:sp>
      <p:sp>
        <p:nvSpPr>
          <p:cNvPr id="288" name="Google Shape;288;p12"/>
          <p:cNvSpPr/>
          <p:nvPr/>
        </p:nvSpPr>
        <p:spPr>
          <a:xfrm>
            <a:off x="1" y="0"/>
            <a:ext cx="12192000" cy="1435100"/>
          </a:xfrm>
          <a:prstGeom prst="rect">
            <a:avLst/>
          </a:prstGeom>
          <a:solidFill>
            <a:srgbClr val="F6DEE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9" name="Google Shape;289;p12"/>
          <p:cNvSpPr txBox="1"/>
          <p:nvPr/>
        </p:nvSpPr>
        <p:spPr>
          <a:xfrm>
            <a:off x="791078" y="594908"/>
            <a:ext cx="7812504" cy="578677"/>
          </a:xfrm>
          <a:prstGeom prst="rect">
            <a:avLst/>
          </a:prstGeom>
          <a:noFill/>
          <a:ln>
            <a:noFill/>
          </a:ln>
        </p:spPr>
        <p:txBody>
          <a:bodyPr anchorCtr="0" anchor="ctr" bIns="45700" lIns="91425" spcFirstLastPara="1" rIns="91425" wrap="square" tIns="45700">
            <a:noAutofit/>
          </a:bodyPr>
          <a:lstStyle/>
          <a:p>
            <a:pPr indent="0" lvl="0" marL="0" marR="0" rtl="0" algn="l">
              <a:lnSpc>
                <a:spcPct val="107000"/>
              </a:lnSpc>
              <a:spcBef>
                <a:spcPts val="0"/>
              </a:spcBef>
              <a:spcAft>
                <a:spcPts val="0"/>
              </a:spcAft>
              <a:buClr>
                <a:srgbClr val="3A3838"/>
              </a:buClr>
              <a:buSzPts val="2800"/>
              <a:buFont typeface="Arial"/>
              <a:buNone/>
            </a:pPr>
            <a:r>
              <a:rPr b="1" lang="en-NZ" sz="2800">
                <a:solidFill>
                  <a:srgbClr val="3A3838"/>
                </a:solidFill>
                <a:latin typeface="Arial"/>
                <a:ea typeface="Arial"/>
                <a:cs typeface="Arial"/>
                <a:sym typeface="Arial"/>
              </a:rPr>
              <a:t>Make written content easier to scan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13"/>
          <p:cNvSpPr/>
          <p:nvPr/>
        </p:nvSpPr>
        <p:spPr>
          <a:xfrm>
            <a:off x="9157252" y="2392887"/>
            <a:ext cx="2117585" cy="2117585"/>
          </a:xfrm>
          <a:prstGeom prst="ellipse">
            <a:avLst/>
          </a:prstGeom>
          <a:solidFill>
            <a:srgbClr val="DAE3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Grey circle with the word HEY crossed out" id="296" name="Google Shape;296;p13"/>
          <p:cNvPicPr preferRelativeResize="0"/>
          <p:nvPr/>
        </p:nvPicPr>
        <p:blipFill rotWithShape="1">
          <a:blip r:embed="rId3">
            <a:alphaModFix/>
          </a:blip>
          <a:srcRect b="0" l="0" r="0" t="0"/>
          <a:stretch/>
        </p:blipFill>
        <p:spPr>
          <a:xfrm>
            <a:off x="9064002" y="2300130"/>
            <a:ext cx="2257740" cy="2257740"/>
          </a:xfrm>
          <a:prstGeom prst="rect">
            <a:avLst/>
          </a:prstGeom>
          <a:noFill/>
          <a:ln>
            <a:noFill/>
          </a:ln>
        </p:spPr>
      </p:pic>
      <p:sp>
        <p:nvSpPr>
          <p:cNvPr descr="Blue circle showing the recommended typefaces, Arial and Calibri" id="297" name="Google Shape;297;p13"/>
          <p:cNvSpPr/>
          <p:nvPr/>
        </p:nvSpPr>
        <p:spPr>
          <a:xfrm>
            <a:off x="3613539" y="2392887"/>
            <a:ext cx="2117585" cy="2117585"/>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8" name="Google Shape;298;p13"/>
          <p:cNvSpPr txBox="1"/>
          <p:nvPr/>
        </p:nvSpPr>
        <p:spPr>
          <a:xfrm>
            <a:off x="3183467" y="4706948"/>
            <a:ext cx="2961639" cy="1174716"/>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None/>
            </a:pPr>
            <a:r>
              <a:rPr lang="en-NZ" sz="2400">
                <a:solidFill>
                  <a:srgbClr val="3A3838"/>
                </a:solidFill>
                <a:latin typeface="Calibri"/>
                <a:ea typeface="Calibri"/>
                <a:cs typeface="Calibri"/>
                <a:sym typeface="Calibri"/>
              </a:rPr>
              <a:t>Easy to read typefaces like Arial &amp; Calibri</a:t>
            </a:r>
            <a:endParaRPr/>
          </a:p>
          <a:p>
            <a:pPr indent="0" lvl="0" marL="0" marR="0" rtl="0" algn="ctr">
              <a:lnSpc>
                <a:spcPct val="120000"/>
              </a:lnSpc>
              <a:spcBef>
                <a:spcPts val="0"/>
              </a:spcBef>
              <a:spcAft>
                <a:spcPts val="0"/>
              </a:spcAft>
              <a:buNone/>
            </a:pPr>
            <a:r>
              <a:rPr lang="en-NZ" sz="1800">
                <a:solidFill>
                  <a:srgbClr val="3A3838"/>
                </a:solidFill>
                <a:latin typeface="Calibri"/>
                <a:ea typeface="Calibri"/>
                <a:cs typeface="Calibri"/>
                <a:sym typeface="Calibri"/>
              </a:rPr>
              <a:t>Use italics and bolding text sparingly.</a:t>
            </a:r>
            <a:endParaRPr/>
          </a:p>
          <a:p>
            <a:pPr indent="0" lvl="0" marL="0" marR="0" rtl="0" algn="ctr">
              <a:spcBef>
                <a:spcPts val="0"/>
              </a:spcBef>
              <a:spcAft>
                <a:spcPts val="0"/>
              </a:spcAft>
              <a:buNone/>
            </a:pPr>
            <a:r>
              <a:t/>
            </a:r>
            <a:endParaRPr sz="2400">
              <a:solidFill>
                <a:schemeClr val="dk1"/>
              </a:solidFill>
              <a:latin typeface="Calibri"/>
              <a:ea typeface="Calibri"/>
              <a:cs typeface="Calibri"/>
              <a:sym typeface="Calibri"/>
            </a:endParaRPr>
          </a:p>
        </p:txBody>
      </p:sp>
      <p:sp>
        <p:nvSpPr>
          <p:cNvPr id="299" name="Google Shape;299;p13"/>
          <p:cNvSpPr txBox="1"/>
          <p:nvPr/>
        </p:nvSpPr>
        <p:spPr>
          <a:xfrm>
            <a:off x="6323768" y="4706948"/>
            <a:ext cx="2408811" cy="1871652"/>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None/>
            </a:pPr>
            <a:r>
              <a:rPr lang="en-NZ" sz="2400">
                <a:solidFill>
                  <a:srgbClr val="3A3838"/>
                </a:solidFill>
                <a:latin typeface="Calibri"/>
                <a:ea typeface="Calibri"/>
                <a:cs typeface="Calibri"/>
                <a:sym typeface="Calibri"/>
              </a:rPr>
              <a:t>At least 1.2 spacing</a:t>
            </a:r>
            <a:endParaRPr/>
          </a:p>
          <a:p>
            <a:pPr indent="0" lvl="0" marL="0" marR="0" rtl="0" algn="ctr">
              <a:lnSpc>
                <a:spcPct val="120000"/>
              </a:lnSpc>
              <a:spcBef>
                <a:spcPts val="0"/>
              </a:spcBef>
              <a:spcAft>
                <a:spcPts val="0"/>
              </a:spcAft>
              <a:buNone/>
            </a:pPr>
            <a:r>
              <a:rPr lang="en-NZ" sz="1800">
                <a:solidFill>
                  <a:srgbClr val="3A3838"/>
                </a:solidFill>
                <a:latin typeface="Calibri"/>
                <a:ea typeface="Calibri"/>
                <a:cs typeface="Calibri"/>
                <a:sym typeface="Calibri"/>
              </a:rPr>
              <a:t>One line between paragraphs</a:t>
            </a:r>
            <a:endParaRPr sz="1800">
              <a:solidFill>
                <a:srgbClr val="3A3838"/>
              </a:solidFill>
              <a:latin typeface="Calibri"/>
              <a:ea typeface="Calibri"/>
              <a:cs typeface="Calibri"/>
              <a:sym typeface="Calibri"/>
            </a:endParaRPr>
          </a:p>
        </p:txBody>
      </p:sp>
      <p:sp>
        <p:nvSpPr>
          <p:cNvPr id="300" name="Google Shape;300;p13"/>
          <p:cNvSpPr txBox="1"/>
          <p:nvPr/>
        </p:nvSpPr>
        <p:spPr>
          <a:xfrm>
            <a:off x="9123948" y="4706948"/>
            <a:ext cx="2095500" cy="1174716"/>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None/>
            </a:pPr>
            <a:r>
              <a:rPr lang="en-NZ" sz="2400">
                <a:solidFill>
                  <a:srgbClr val="3A3838"/>
                </a:solidFill>
                <a:latin typeface="Calibri"/>
                <a:ea typeface="Calibri"/>
                <a:cs typeface="Calibri"/>
                <a:sym typeface="Calibri"/>
              </a:rPr>
              <a:t>Avoid all capital letters  </a:t>
            </a:r>
            <a:endParaRPr/>
          </a:p>
        </p:txBody>
      </p:sp>
      <p:sp>
        <p:nvSpPr>
          <p:cNvPr id="301" name="Google Shape;301;p13"/>
          <p:cNvSpPr/>
          <p:nvPr/>
        </p:nvSpPr>
        <p:spPr>
          <a:xfrm>
            <a:off x="1" y="0"/>
            <a:ext cx="12192000" cy="1435100"/>
          </a:xfrm>
          <a:prstGeom prst="rect">
            <a:avLst/>
          </a:prstGeom>
          <a:solidFill>
            <a:srgbClr val="F6DEE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2" name="Google Shape;302;p13"/>
          <p:cNvSpPr txBox="1"/>
          <p:nvPr/>
        </p:nvSpPr>
        <p:spPr>
          <a:xfrm>
            <a:off x="791078" y="594908"/>
            <a:ext cx="7812504" cy="578677"/>
          </a:xfrm>
          <a:prstGeom prst="rect">
            <a:avLst/>
          </a:prstGeom>
          <a:noFill/>
          <a:ln>
            <a:noFill/>
          </a:ln>
        </p:spPr>
        <p:txBody>
          <a:bodyPr anchorCtr="0" anchor="ctr" bIns="45700" lIns="91425" spcFirstLastPara="1" rIns="91425" wrap="square" tIns="45700">
            <a:noAutofit/>
          </a:bodyPr>
          <a:lstStyle/>
          <a:p>
            <a:pPr indent="0" lvl="0" marL="0" marR="0" rtl="0" algn="l">
              <a:lnSpc>
                <a:spcPct val="107000"/>
              </a:lnSpc>
              <a:spcBef>
                <a:spcPts val="0"/>
              </a:spcBef>
              <a:spcAft>
                <a:spcPts val="0"/>
              </a:spcAft>
              <a:buClr>
                <a:srgbClr val="3A3838"/>
              </a:buClr>
              <a:buSzPts val="2800"/>
              <a:buFont typeface="Arial"/>
              <a:buNone/>
            </a:pPr>
            <a:r>
              <a:rPr b="1" lang="en-NZ" sz="2800">
                <a:solidFill>
                  <a:srgbClr val="3A3838"/>
                </a:solidFill>
                <a:latin typeface="Arial"/>
                <a:ea typeface="Arial"/>
                <a:cs typeface="Arial"/>
                <a:sym typeface="Arial"/>
              </a:rPr>
              <a:t>Make written content easier to scan</a:t>
            </a:r>
            <a:endParaRPr/>
          </a:p>
        </p:txBody>
      </p:sp>
      <p:sp>
        <p:nvSpPr>
          <p:cNvPr descr="Yellow circle showing the recommended size for font" id="303" name="Google Shape;303;p13"/>
          <p:cNvSpPr/>
          <p:nvPr/>
        </p:nvSpPr>
        <p:spPr>
          <a:xfrm>
            <a:off x="892619" y="2392887"/>
            <a:ext cx="2117585" cy="2117585"/>
          </a:xfrm>
          <a:prstGeom prst="ellipse">
            <a:avLst/>
          </a:prstGeom>
          <a:solidFill>
            <a:srgbClr val="FFD9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descr="Red showing showing spacing between two paragraphs" id="304" name="Google Shape;304;p13"/>
          <p:cNvSpPr/>
          <p:nvPr/>
        </p:nvSpPr>
        <p:spPr>
          <a:xfrm>
            <a:off x="6436332" y="2392887"/>
            <a:ext cx="2117585" cy="2117585"/>
          </a:xfrm>
          <a:prstGeom prst="ellipse">
            <a:avLst/>
          </a:prstGeom>
          <a:solidFill>
            <a:srgbClr val="F1647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05" name="Google Shape;305;p13"/>
          <p:cNvGrpSpPr/>
          <p:nvPr/>
        </p:nvGrpSpPr>
        <p:grpSpPr>
          <a:xfrm>
            <a:off x="6885525" y="2925679"/>
            <a:ext cx="1240970" cy="282869"/>
            <a:chOff x="6760030" y="2982686"/>
            <a:chExt cx="1480457" cy="337458"/>
          </a:xfrm>
        </p:grpSpPr>
        <p:cxnSp>
          <p:nvCxnSpPr>
            <p:cNvPr id="306" name="Google Shape;306;p13"/>
            <p:cNvCxnSpPr/>
            <p:nvPr/>
          </p:nvCxnSpPr>
          <p:spPr>
            <a:xfrm>
              <a:off x="6760030" y="2982686"/>
              <a:ext cx="1480457" cy="0"/>
            </a:xfrm>
            <a:prstGeom prst="straightConnector1">
              <a:avLst/>
            </a:prstGeom>
            <a:noFill/>
            <a:ln cap="flat" cmpd="sng" w="28575">
              <a:solidFill>
                <a:srgbClr val="F2F2F2"/>
              </a:solidFill>
              <a:prstDash val="solid"/>
              <a:miter lim="800000"/>
              <a:headEnd len="sm" w="sm" type="none"/>
              <a:tailEnd len="sm" w="sm" type="none"/>
            </a:ln>
          </p:spPr>
        </p:cxnSp>
        <p:cxnSp>
          <p:nvCxnSpPr>
            <p:cNvPr id="307" name="Google Shape;307;p13"/>
            <p:cNvCxnSpPr/>
            <p:nvPr/>
          </p:nvCxnSpPr>
          <p:spPr>
            <a:xfrm>
              <a:off x="6760030" y="3091544"/>
              <a:ext cx="1480457" cy="0"/>
            </a:xfrm>
            <a:prstGeom prst="straightConnector1">
              <a:avLst/>
            </a:prstGeom>
            <a:noFill/>
            <a:ln cap="flat" cmpd="sng" w="28575">
              <a:solidFill>
                <a:srgbClr val="F2F2F2"/>
              </a:solidFill>
              <a:prstDash val="solid"/>
              <a:miter lim="800000"/>
              <a:headEnd len="sm" w="sm" type="none"/>
              <a:tailEnd len="sm" w="sm" type="none"/>
            </a:ln>
          </p:spPr>
        </p:cxnSp>
        <p:cxnSp>
          <p:nvCxnSpPr>
            <p:cNvPr id="308" name="Google Shape;308;p13"/>
            <p:cNvCxnSpPr/>
            <p:nvPr/>
          </p:nvCxnSpPr>
          <p:spPr>
            <a:xfrm>
              <a:off x="6760030" y="3211286"/>
              <a:ext cx="1480457" cy="0"/>
            </a:xfrm>
            <a:prstGeom prst="straightConnector1">
              <a:avLst/>
            </a:prstGeom>
            <a:noFill/>
            <a:ln cap="flat" cmpd="sng" w="28575">
              <a:solidFill>
                <a:srgbClr val="F2F2F2"/>
              </a:solidFill>
              <a:prstDash val="solid"/>
              <a:miter lim="800000"/>
              <a:headEnd len="sm" w="sm" type="none"/>
              <a:tailEnd len="sm" w="sm" type="none"/>
            </a:ln>
          </p:spPr>
        </p:cxnSp>
        <p:cxnSp>
          <p:nvCxnSpPr>
            <p:cNvPr id="309" name="Google Shape;309;p13"/>
            <p:cNvCxnSpPr/>
            <p:nvPr/>
          </p:nvCxnSpPr>
          <p:spPr>
            <a:xfrm>
              <a:off x="6760030" y="3320144"/>
              <a:ext cx="1034141" cy="0"/>
            </a:xfrm>
            <a:prstGeom prst="straightConnector1">
              <a:avLst/>
            </a:prstGeom>
            <a:noFill/>
            <a:ln cap="flat" cmpd="sng" w="28575">
              <a:solidFill>
                <a:srgbClr val="F2F2F2"/>
              </a:solidFill>
              <a:prstDash val="solid"/>
              <a:miter lim="800000"/>
              <a:headEnd len="sm" w="sm" type="none"/>
              <a:tailEnd len="sm" w="sm" type="none"/>
            </a:ln>
          </p:spPr>
        </p:cxnSp>
      </p:grpSp>
      <p:grpSp>
        <p:nvGrpSpPr>
          <p:cNvPr id="310" name="Google Shape;310;p13"/>
          <p:cNvGrpSpPr/>
          <p:nvPr/>
        </p:nvGrpSpPr>
        <p:grpSpPr>
          <a:xfrm>
            <a:off x="6885525" y="3716303"/>
            <a:ext cx="1240970" cy="282869"/>
            <a:chOff x="6760030" y="3635829"/>
            <a:chExt cx="1480457" cy="337458"/>
          </a:xfrm>
        </p:grpSpPr>
        <p:cxnSp>
          <p:nvCxnSpPr>
            <p:cNvPr id="311" name="Google Shape;311;p13"/>
            <p:cNvCxnSpPr/>
            <p:nvPr/>
          </p:nvCxnSpPr>
          <p:spPr>
            <a:xfrm>
              <a:off x="6760030" y="3635829"/>
              <a:ext cx="1480457" cy="0"/>
            </a:xfrm>
            <a:prstGeom prst="straightConnector1">
              <a:avLst/>
            </a:prstGeom>
            <a:noFill/>
            <a:ln cap="flat" cmpd="sng" w="28575">
              <a:solidFill>
                <a:srgbClr val="F2F2F2"/>
              </a:solidFill>
              <a:prstDash val="solid"/>
              <a:miter lim="800000"/>
              <a:headEnd len="sm" w="sm" type="none"/>
              <a:tailEnd len="sm" w="sm" type="none"/>
            </a:ln>
          </p:spPr>
        </p:cxnSp>
        <p:cxnSp>
          <p:nvCxnSpPr>
            <p:cNvPr id="312" name="Google Shape;312;p13"/>
            <p:cNvCxnSpPr/>
            <p:nvPr/>
          </p:nvCxnSpPr>
          <p:spPr>
            <a:xfrm>
              <a:off x="6760030" y="3744687"/>
              <a:ext cx="1480457" cy="0"/>
            </a:xfrm>
            <a:prstGeom prst="straightConnector1">
              <a:avLst/>
            </a:prstGeom>
            <a:noFill/>
            <a:ln cap="flat" cmpd="sng" w="28575">
              <a:solidFill>
                <a:srgbClr val="F2F2F2"/>
              </a:solidFill>
              <a:prstDash val="solid"/>
              <a:miter lim="800000"/>
              <a:headEnd len="sm" w="sm" type="none"/>
              <a:tailEnd len="sm" w="sm" type="none"/>
            </a:ln>
          </p:spPr>
        </p:cxnSp>
        <p:cxnSp>
          <p:nvCxnSpPr>
            <p:cNvPr id="313" name="Google Shape;313;p13"/>
            <p:cNvCxnSpPr/>
            <p:nvPr/>
          </p:nvCxnSpPr>
          <p:spPr>
            <a:xfrm>
              <a:off x="6760030" y="3864429"/>
              <a:ext cx="1480457" cy="0"/>
            </a:xfrm>
            <a:prstGeom prst="straightConnector1">
              <a:avLst/>
            </a:prstGeom>
            <a:noFill/>
            <a:ln cap="flat" cmpd="sng" w="28575">
              <a:solidFill>
                <a:srgbClr val="F2F2F2"/>
              </a:solidFill>
              <a:prstDash val="solid"/>
              <a:miter lim="800000"/>
              <a:headEnd len="sm" w="sm" type="none"/>
              <a:tailEnd len="sm" w="sm" type="none"/>
            </a:ln>
          </p:spPr>
        </p:cxnSp>
        <p:cxnSp>
          <p:nvCxnSpPr>
            <p:cNvPr id="314" name="Google Shape;314;p13"/>
            <p:cNvCxnSpPr/>
            <p:nvPr/>
          </p:nvCxnSpPr>
          <p:spPr>
            <a:xfrm>
              <a:off x="6760030" y="3973287"/>
              <a:ext cx="794656" cy="0"/>
            </a:xfrm>
            <a:prstGeom prst="straightConnector1">
              <a:avLst/>
            </a:prstGeom>
            <a:noFill/>
            <a:ln cap="flat" cmpd="sng" w="28575">
              <a:solidFill>
                <a:srgbClr val="F2F2F2"/>
              </a:solidFill>
              <a:prstDash val="solid"/>
              <a:miter lim="800000"/>
              <a:headEnd len="sm" w="sm" type="none"/>
              <a:tailEnd len="sm" w="sm" type="none"/>
            </a:ln>
          </p:spPr>
        </p:cxnSp>
      </p:grpSp>
      <p:cxnSp>
        <p:nvCxnSpPr>
          <p:cNvPr id="315" name="Google Shape;315;p13"/>
          <p:cNvCxnSpPr/>
          <p:nvPr/>
        </p:nvCxnSpPr>
        <p:spPr>
          <a:xfrm>
            <a:off x="7484238" y="3276336"/>
            <a:ext cx="0" cy="361106"/>
          </a:xfrm>
          <a:prstGeom prst="straightConnector1">
            <a:avLst/>
          </a:prstGeom>
          <a:noFill/>
          <a:ln cap="flat" cmpd="sng" w="9525">
            <a:solidFill>
              <a:schemeClr val="dk1"/>
            </a:solidFill>
            <a:prstDash val="solid"/>
            <a:miter lim="800000"/>
            <a:headEnd len="med" w="med" type="triangle"/>
            <a:tailEnd len="med" w="med" type="triangle"/>
          </a:ln>
        </p:spPr>
      </p:cxnSp>
      <p:sp>
        <p:nvSpPr>
          <p:cNvPr id="316" name="Google Shape;316;p13"/>
          <p:cNvSpPr txBox="1"/>
          <p:nvPr/>
        </p:nvSpPr>
        <p:spPr>
          <a:xfrm>
            <a:off x="9459189" y="3077427"/>
            <a:ext cx="1682056"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NZ" sz="5400">
                <a:solidFill>
                  <a:schemeClr val="dk1"/>
                </a:solidFill>
                <a:latin typeface="Arial"/>
                <a:ea typeface="Arial"/>
                <a:cs typeface="Arial"/>
                <a:sym typeface="Arial"/>
              </a:rPr>
              <a:t>HEY</a:t>
            </a:r>
            <a:endParaRPr/>
          </a:p>
        </p:txBody>
      </p:sp>
      <p:sp>
        <p:nvSpPr>
          <p:cNvPr id="317" name="Google Shape;317;p13"/>
          <p:cNvSpPr txBox="1"/>
          <p:nvPr/>
        </p:nvSpPr>
        <p:spPr>
          <a:xfrm>
            <a:off x="4041623" y="3141028"/>
            <a:ext cx="1682056"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NZ" sz="8000">
                <a:solidFill>
                  <a:schemeClr val="lt1"/>
                </a:solidFill>
                <a:latin typeface="Calibri"/>
                <a:ea typeface="Calibri"/>
                <a:cs typeface="Calibri"/>
                <a:sym typeface="Calibri"/>
              </a:rPr>
              <a:t>Aa</a:t>
            </a:r>
            <a:endParaRPr/>
          </a:p>
        </p:txBody>
      </p:sp>
      <p:sp>
        <p:nvSpPr>
          <p:cNvPr id="318" name="Google Shape;318;p13"/>
          <p:cNvSpPr txBox="1"/>
          <p:nvPr/>
        </p:nvSpPr>
        <p:spPr>
          <a:xfrm>
            <a:off x="4084107" y="2461611"/>
            <a:ext cx="1682056" cy="110799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NZ" sz="6600">
                <a:solidFill>
                  <a:schemeClr val="lt1"/>
                </a:solidFill>
                <a:latin typeface="Arial"/>
                <a:ea typeface="Arial"/>
                <a:cs typeface="Arial"/>
                <a:sym typeface="Arial"/>
              </a:rPr>
              <a:t>Aa</a:t>
            </a:r>
            <a:endParaRPr/>
          </a:p>
        </p:txBody>
      </p:sp>
      <p:cxnSp>
        <p:nvCxnSpPr>
          <p:cNvPr id="319" name="Google Shape;319;p13"/>
          <p:cNvCxnSpPr/>
          <p:nvPr/>
        </p:nvCxnSpPr>
        <p:spPr>
          <a:xfrm>
            <a:off x="1369812" y="3141028"/>
            <a:ext cx="0" cy="592550"/>
          </a:xfrm>
          <a:prstGeom prst="straightConnector1">
            <a:avLst/>
          </a:prstGeom>
          <a:noFill/>
          <a:ln cap="flat" cmpd="sng" w="19050">
            <a:solidFill>
              <a:srgbClr val="FF0000"/>
            </a:solidFill>
            <a:prstDash val="solid"/>
            <a:miter lim="800000"/>
            <a:headEnd len="sm" w="sm" type="none"/>
            <a:tailEnd len="sm" w="sm" type="none"/>
          </a:ln>
        </p:spPr>
      </p:cxnSp>
      <p:cxnSp>
        <p:nvCxnSpPr>
          <p:cNvPr id="320" name="Google Shape;320;p13"/>
          <p:cNvCxnSpPr/>
          <p:nvPr/>
        </p:nvCxnSpPr>
        <p:spPr>
          <a:xfrm>
            <a:off x="1289368" y="3141028"/>
            <a:ext cx="160887" cy="0"/>
          </a:xfrm>
          <a:prstGeom prst="straightConnector1">
            <a:avLst/>
          </a:prstGeom>
          <a:noFill/>
          <a:ln cap="flat" cmpd="sng" w="19050">
            <a:solidFill>
              <a:srgbClr val="FF0000"/>
            </a:solidFill>
            <a:prstDash val="solid"/>
            <a:miter lim="800000"/>
            <a:headEnd len="sm" w="sm" type="none"/>
            <a:tailEnd len="sm" w="sm" type="none"/>
          </a:ln>
        </p:spPr>
      </p:cxnSp>
      <p:sp>
        <p:nvSpPr>
          <p:cNvPr id="321" name="Google Shape;321;p13"/>
          <p:cNvSpPr txBox="1"/>
          <p:nvPr/>
        </p:nvSpPr>
        <p:spPr>
          <a:xfrm>
            <a:off x="1437005" y="2875002"/>
            <a:ext cx="1682056" cy="110799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NZ" sz="6600">
                <a:solidFill>
                  <a:schemeClr val="lt1"/>
                </a:solidFill>
                <a:latin typeface="Arial"/>
                <a:ea typeface="Arial"/>
                <a:cs typeface="Arial"/>
                <a:sym typeface="Arial"/>
              </a:rPr>
              <a:t>Aa</a:t>
            </a:r>
            <a:endParaRPr/>
          </a:p>
        </p:txBody>
      </p:sp>
      <p:cxnSp>
        <p:nvCxnSpPr>
          <p:cNvPr id="322" name="Google Shape;322;p13"/>
          <p:cNvCxnSpPr/>
          <p:nvPr/>
        </p:nvCxnSpPr>
        <p:spPr>
          <a:xfrm>
            <a:off x="1289368" y="3733578"/>
            <a:ext cx="160887" cy="0"/>
          </a:xfrm>
          <a:prstGeom prst="straightConnector1">
            <a:avLst/>
          </a:prstGeom>
          <a:noFill/>
          <a:ln cap="flat" cmpd="sng" w="19050">
            <a:solidFill>
              <a:srgbClr val="FF0000"/>
            </a:solidFill>
            <a:prstDash val="solid"/>
            <a:miter lim="800000"/>
            <a:headEnd len="sm" w="sm" type="none"/>
            <a:tailEnd len="sm" w="sm" type="none"/>
          </a:ln>
        </p:spPr>
      </p:cxnSp>
      <p:sp>
        <p:nvSpPr>
          <p:cNvPr id="323" name="Google Shape;323;p13"/>
          <p:cNvSpPr txBox="1"/>
          <p:nvPr/>
        </p:nvSpPr>
        <p:spPr>
          <a:xfrm>
            <a:off x="905966" y="4859347"/>
            <a:ext cx="2180135" cy="1174717"/>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None/>
            </a:pPr>
            <a:r>
              <a:rPr lang="en-NZ" sz="2400">
                <a:solidFill>
                  <a:srgbClr val="3A3838"/>
                </a:solidFill>
                <a:latin typeface="Calibri"/>
                <a:ea typeface="Calibri"/>
                <a:cs typeface="Calibri"/>
                <a:sym typeface="Calibri"/>
              </a:rPr>
              <a:t>Text size at least 12 point</a:t>
            </a:r>
            <a:endParaRPr/>
          </a:p>
        </p:txBody>
      </p:sp>
      <p:sp>
        <p:nvSpPr>
          <p:cNvPr id="324" name="Google Shape;324;p13"/>
          <p:cNvSpPr txBox="1"/>
          <p:nvPr/>
        </p:nvSpPr>
        <p:spPr>
          <a:xfrm rot="-5400000">
            <a:off x="649551" y="3251368"/>
            <a:ext cx="1095887" cy="35526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NZ" sz="1600">
                <a:solidFill>
                  <a:srgbClr val="FF0000"/>
                </a:solidFill>
                <a:latin typeface="Calibri"/>
                <a:ea typeface="Calibri"/>
                <a:cs typeface="Calibri"/>
                <a:sym typeface="Calibri"/>
              </a:rPr>
              <a:t>12 pt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14"/>
          <p:cNvSpPr txBox="1"/>
          <p:nvPr/>
        </p:nvSpPr>
        <p:spPr>
          <a:xfrm>
            <a:off x="920612" y="1865038"/>
            <a:ext cx="4133987" cy="2696123"/>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lang="en-NZ" sz="1800">
                <a:solidFill>
                  <a:srgbClr val="3A3838"/>
                </a:solidFill>
                <a:latin typeface="Calibri"/>
                <a:ea typeface="Calibri"/>
                <a:cs typeface="Calibri"/>
                <a:sym typeface="Calibri"/>
              </a:rPr>
              <a:t>Using complex, metaphoric, jargonistic language can create barriers to understanding. </a:t>
            </a:r>
            <a:endParaRPr/>
          </a:p>
          <a:p>
            <a:pPr indent="0" lvl="0" marL="0" marR="0" rtl="0" algn="l">
              <a:lnSpc>
                <a:spcPct val="120000"/>
              </a:lnSpc>
              <a:spcBef>
                <a:spcPts val="0"/>
              </a:spcBef>
              <a:spcAft>
                <a:spcPts val="0"/>
              </a:spcAft>
              <a:buNone/>
            </a:pPr>
            <a:r>
              <a:t/>
            </a:r>
            <a:endParaRPr sz="1800">
              <a:solidFill>
                <a:srgbClr val="3A3838"/>
              </a:solidFill>
              <a:latin typeface="Calibri"/>
              <a:ea typeface="Calibri"/>
              <a:cs typeface="Calibri"/>
              <a:sym typeface="Calibri"/>
            </a:endParaRPr>
          </a:p>
          <a:p>
            <a:pPr indent="0" lvl="0" marL="0" marR="0" rtl="0" algn="l">
              <a:lnSpc>
                <a:spcPct val="120000"/>
              </a:lnSpc>
              <a:spcBef>
                <a:spcPts val="0"/>
              </a:spcBef>
              <a:spcAft>
                <a:spcPts val="0"/>
              </a:spcAft>
              <a:buNone/>
            </a:pPr>
            <a:r>
              <a:rPr lang="en-NZ" sz="1800">
                <a:solidFill>
                  <a:srgbClr val="3A3838"/>
                </a:solidFill>
                <a:latin typeface="Calibri"/>
                <a:ea typeface="Calibri"/>
                <a:cs typeface="Calibri"/>
                <a:sym typeface="Calibri"/>
              </a:rPr>
              <a:t>This is can be a barrier for autistic people,  people who speak English as a second language, and people with low literacy.</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1" name="Google Shape;331;p14"/>
          <p:cNvSpPr/>
          <p:nvPr/>
        </p:nvSpPr>
        <p:spPr>
          <a:xfrm>
            <a:off x="1" y="0"/>
            <a:ext cx="12192000" cy="1435100"/>
          </a:xfrm>
          <a:prstGeom prst="rect">
            <a:avLst/>
          </a:prstGeom>
          <a:solidFill>
            <a:srgbClr val="FBE4D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2" name="Google Shape;332;p14"/>
          <p:cNvSpPr txBox="1"/>
          <p:nvPr/>
        </p:nvSpPr>
        <p:spPr>
          <a:xfrm>
            <a:off x="791078" y="594908"/>
            <a:ext cx="7812504" cy="578677"/>
          </a:xfrm>
          <a:prstGeom prst="rect">
            <a:avLst/>
          </a:prstGeom>
          <a:noFill/>
          <a:ln>
            <a:noFill/>
          </a:ln>
        </p:spPr>
        <p:txBody>
          <a:bodyPr anchorCtr="0" anchor="ctr" bIns="45700" lIns="91425" spcFirstLastPara="1" rIns="91425" wrap="square" tIns="45700">
            <a:noAutofit/>
          </a:bodyPr>
          <a:lstStyle/>
          <a:p>
            <a:pPr indent="0" lvl="0" marL="0" marR="0" rtl="0" algn="l">
              <a:lnSpc>
                <a:spcPct val="107000"/>
              </a:lnSpc>
              <a:spcBef>
                <a:spcPts val="0"/>
              </a:spcBef>
              <a:spcAft>
                <a:spcPts val="0"/>
              </a:spcAft>
              <a:buClr>
                <a:srgbClr val="3A3838"/>
              </a:buClr>
              <a:buSzPts val="2800"/>
              <a:buFont typeface="Arial"/>
              <a:buNone/>
            </a:pPr>
            <a:r>
              <a:rPr b="1" lang="en-NZ" sz="2800">
                <a:solidFill>
                  <a:srgbClr val="3A3838"/>
                </a:solidFill>
                <a:latin typeface="Arial"/>
                <a:ea typeface="Arial"/>
                <a:cs typeface="Arial"/>
                <a:sym typeface="Arial"/>
              </a:rPr>
              <a:t>Use plain language</a:t>
            </a:r>
            <a:endParaRPr/>
          </a:p>
        </p:txBody>
      </p:sp>
      <p:graphicFrame>
        <p:nvGraphicFramePr>
          <p:cNvPr id="333" name="Google Shape;333;p14"/>
          <p:cNvGraphicFramePr/>
          <p:nvPr/>
        </p:nvGraphicFramePr>
        <p:xfrm>
          <a:off x="5600700" y="1763430"/>
          <a:ext cx="3000000" cy="3000000"/>
        </p:xfrm>
        <a:graphic>
          <a:graphicData uri="http://schemas.openxmlformats.org/drawingml/2006/table">
            <a:tbl>
              <a:tblPr bandRow="1" firstRow="1">
                <a:noFill/>
                <a:tableStyleId>{129A501C-3917-4D13-BB0C-7F1DADF69DF9}</a:tableStyleId>
              </a:tblPr>
              <a:tblGrid>
                <a:gridCol w="2835350"/>
                <a:gridCol w="2835350"/>
              </a:tblGrid>
              <a:tr h="370850">
                <a:tc>
                  <a:txBody>
                    <a:bodyPr/>
                    <a:lstStyle/>
                    <a:p>
                      <a:pPr indent="0" lvl="0" marL="0" marR="0" rtl="0" algn="l">
                        <a:spcBef>
                          <a:spcPts val="0"/>
                        </a:spcBef>
                        <a:spcAft>
                          <a:spcPts val="0"/>
                        </a:spcAft>
                        <a:buNone/>
                      </a:pPr>
                      <a:r>
                        <a:rPr b="1" i="0" lang="en-NZ" sz="2400" u="none" cap="none" strike="noStrike">
                          <a:solidFill>
                            <a:srgbClr val="3A3838"/>
                          </a:solidFill>
                          <a:latin typeface="Montserrat"/>
                          <a:ea typeface="Montserrat"/>
                          <a:cs typeface="Montserrat"/>
                          <a:sym typeface="Montserrat"/>
                        </a:rPr>
                        <a:t>Before</a:t>
                      </a:r>
                      <a:endParaRPr/>
                    </a:p>
                  </a:txBody>
                  <a:tcPr marT="45725" marB="45725" marR="91450" marL="91450">
                    <a:solidFill>
                      <a:srgbClr val="F6DEE8"/>
                    </a:solidFill>
                  </a:tcPr>
                </a:tc>
                <a:tc>
                  <a:txBody>
                    <a:bodyPr/>
                    <a:lstStyle/>
                    <a:p>
                      <a:pPr indent="0" lvl="0" marL="0" marR="0" rtl="0" algn="l">
                        <a:spcBef>
                          <a:spcPts val="0"/>
                        </a:spcBef>
                        <a:spcAft>
                          <a:spcPts val="0"/>
                        </a:spcAft>
                        <a:buNone/>
                      </a:pPr>
                      <a:r>
                        <a:rPr b="1" i="0" lang="en-NZ" sz="2400">
                          <a:solidFill>
                            <a:srgbClr val="3A3838"/>
                          </a:solidFill>
                          <a:latin typeface="Montserrat"/>
                          <a:ea typeface="Montserrat"/>
                          <a:cs typeface="Montserrat"/>
                          <a:sym typeface="Montserrat"/>
                        </a:rPr>
                        <a:t>After</a:t>
                      </a:r>
                      <a:endParaRPr/>
                    </a:p>
                  </a:txBody>
                  <a:tcPr marT="45725" marB="45725" marR="91450" marL="91450">
                    <a:solidFill>
                      <a:srgbClr val="C4E0B2"/>
                    </a:solidFill>
                  </a:tcPr>
                </a:tc>
              </a:tr>
              <a:tr h="370850">
                <a:tc>
                  <a:txBody>
                    <a:bodyPr/>
                    <a:lstStyle/>
                    <a:p>
                      <a:pPr indent="0" lvl="0" marL="0" marR="0" rtl="0" algn="l">
                        <a:spcBef>
                          <a:spcPts val="0"/>
                        </a:spcBef>
                        <a:spcAft>
                          <a:spcPts val="0"/>
                        </a:spcAft>
                        <a:buNone/>
                      </a:pPr>
                      <a:r>
                        <a:rPr b="0" lang="en-NZ" sz="1800">
                          <a:solidFill>
                            <a:srgbClr val="3A3838"/>
                          </a:solidFill>
                        </a:rPr>
                        <a:t>Attain</a:t>
                      </a:r>
                      <a:endParaRPr/>
                    </a:p>
                  </a:txBody>
                  <a:tcPr marT="45725" marB="45725" marR="91450" marL="91450">
                    <a:solidFill>
                      <a:srgbClr val="F6DEE8"/>
                    </a:solidFill>
                  </a:tcPr>
                </a:tc>
                <a:tc>
                  <a:txBody>
                    <a:bodyPr/>
                    <a:lstStyle/>
                    <a:p>
                      <a:pPr indent="0" lvl="0" marL="0" marR="0" rtl="0" algn="l">
                        <a:spcBef>
                          <a:spcPts val="0"/>
                        </a:spcBef>
                        <a:spcAft>
                          <a:spcPts val="0"/>
                        </a:spcAft>
                        <a:buNone/>
                      </a:pPr>
                      <a:r>
                        <a:rPr b="0" lang="en-NZ" sz="1800">
                          <a:solidFill>
                            <a:srgbClr val="3A3838"/>
                          </a:solidFill>
                        </a:rPr>
                        <a:t>Meet</a:t>
                      </a:r>
                      <a:endParaRPr/>
                    </a:p>
                  </a:txBody>
                  <a:tcPr marT="45725" marB="45725" marR="91450" marL="91450">
                    <a:solidFill>
                      <a:srgbClr val="C4E0B2"/>
                    </a:solidFill>
                  </a:tcPr>
                </a:tc>
              </a:tr>
              <a:tr h="370850">
                <a:tc>
                  <a:txBody>
                    <a:bodyPr/>
                    <a:lstStyle/>
                    <a:p>
                      <a:pPr indent="0" lvl="0" marL="0" marR="0" rtl="0" algn="l">
                        <a:spcBef>
                          <a:spcPts val="0"/>
                        </a:spcBef>
                        <a:spcAft>
                          <a:spcPts val="0"/>
                        </a:spcAft>
                        <a:buNone/>
                      </a:pPr>
                      <a:r>
                        <a:rPr b="0" lang="en-NZ" sz="1800">
                          <a:solidFill>
                            <a:srgbClr val="3A3838"/>
                          </a:solidFill>
                        </a:rPr>
                        <a:t>Comply with</a:t>
                      </a:r>
                      <a:endParaRPr/>
                    </a:p>
                  </a:txBody>
                  <a:tcPr marT="45725" marB="45725" marR="91450" marL="91450">
                    <a:solidFill>
                      <a:srgbClr val="F6DEE8"/>
                    </a:solidFill>
                  </a:tcPr>
                </a:tc>
                <a:tc>
                  <a:txBody>
                    <a:bodyPr/>
                    <a:lstStyle/>
                    <a:p>
                      <a:pPr indent="0" lvl="0" marL="0" marR="0" rtl="0" algn="l">
                        <a:spcBef>
                          <a:spcPts val="0"/>
                        </a:spcBef>
                        <a:spcAft>
                          <a:spcPts val="0"/>
                        </a:spcAft>
                        <a:buNone/>
                      </a:pPr>
                      <a:r>
                        <a:rPr b="0" lang="en-NZ" sz="1800">
                          <a:solidFill>
                            <a:srgbClr val="3A3838"/>
                          </a:solidFill>
                        </a:rPr>
                        <a:t>Follow</a:t>
                      </a:r>
                      <a:endParaRPr/>
                    </a:p>
                  </a:txBody>
                  <a:tcPr marT="45725" marB="45725" marR="91450" marL="91450">
                    <a:solidFill>
                      <a:srgbClr val="C4E0B2"/>
                    </a:solidFill>
                  </a:tcPr>
                </a:tc>
              </a:tr>
              <a:tr h="370850">
                <a:tc>
                  <a:txBody>
                    <a:bodyPr/>
                    <a:lstStyle/>
                    <a:p>
                      <a:pPr indent="0" lvl="0" marL="0" marR="0" rtl="0" algn="l">
                        <a:spcBef>
                          <a:spcPts val="0"/>
                        </a:spcBef>
                        <a:spcAft>
                          <a:spcPts val="0"/>
                        </a:spcAft>
                        <a:buNone/>
                      </a:pPr>
                      <a:r>
                        <a:rPr b="0" lang="en-NZ" sz="1800">
                          <a:solidFill>
                            <a:srgbClr val="3A3838"/>
                          </a:solidFill>
                        </a:rPr>
                        <a:t>Implement</a:t>
                      </a:r>
                      <a:endParaRPr/>
                    </a:p>
                  </a:txBody>
                  <a:tcPr marT="45725" marB="45725" marR="91450" marL="91450">
                    <a:solidFill>
                      <a:srgbClr val="F6DEE8"/>
                    </a:solidFill>
                  </a:tcPr>
                </a:tc>
                <a:tc>
                  <a:txBody>
                    <a:bodyPr/>
                    <a:lstStyle/>
                    <a:p>
                      <a:pPr indent="0" lvl="0" marL="0" marR="0" rtl="0" algn="l">
                        <a:spcBef>
                          <a:spcPts val="0"/>
                        </a:spcBef>
                        <a:spcAft>
                          <a:spcPts val="0"/>
                        </a:spcAft>
                        <a:buNone/>
                      </a:pPr>
                      <a:r>
                        <a:rPr b="0" lang="en-NZ" sz="1800">
                          <a:solidFill>
                            <a:srgbClr val="3A3838"/>
                          </a:solidFill>
                        </a:rPr>
                        <a:t>Carry out/start</a:t>
                      </a:r>
                      <a:endParaRPr/>
                    </a:p>
                  </a:txBody>
                  <a:tcPr marT="45725" marB="45725" marR="91450" marL="91450">
                    <a:solidFill>
                      <a:srgbClr val="C4E0B2"/>
                    </a:solidFill>
                  </a:tcPr>
                </a:tc>
              </a:tr>
              <a:tr h="370850">
                <a:tc>
                  <a:txBody>
                    <a:bodyPr/>
                    <a:lstStyle/>
                    <a:p>
                      <a:pPr indent="0" lvl="0" marL="0" marR="0" rtl="0" algn="l">
                        <a:spcBef>
                          <a:spcPts val="0"/>
                        </a:spcBef>
                        <a:spcAft>
                          <a:spcPts val="0"/>
                        </a:spcAft>
                        <a:buNone/>
                      </a:pPr>
                      <a:r>
                        <a:rPr b="0" lang="en-NZ" sz="1800">
                          <a:solidFill>
                            <a:srgbClr val="3A3838"/>
                          </a:solidFill>
                        </a:rPr>
                        <a:t>Retain</a:t>
                      </a:r>
                      <a:endParaRPr/>
                    </a:p>
                  </a:txBody>
                  <a:tcPr marT="45725" marB="45725" marR="91450" marL="91450">
                    <a:solidFill>
                      <a:srgbClr val="F6DEE8"/>
                    </a:solidFill>
                  </a:tcPr>
                </a:tc>
                <a:tc>
                  <a:txBody>
                    <a:bodyPr/>
                    <a:lstStyle/>
                    <a:p>
                      <a:pPr indent="0" lvl="0" marL="0" marR="0" rtl="0" algn="l">
                        <a:spcBef>
                          <a:spcPts val="0"/>
                        </a:spcBef>
                        <a:spcAft>
                          <a:spcPts val="0"/>
                        </a:spcAft>
                        <a:buNone/>
                      </a:pPr>
                      <a:r>
                        <a:rPr b="0" lang="en-NZ" sz="1800">
                          <a:solidFill>
                            <a:srgbClr val="3A3838"/>
                          </a:solidFill>
                        </a:rPr>
                        <a:t>Keep</a:t>
                      </a:r>
                      <a:endParaRPr/>
                    </a:p>
                  </a:txBody>
                  <a:tcPr marT="45725" marB="45725" marR="91450" marL="91450">
                    <a:solidFill>
                      <a:srgbClr val="C4E0B2"/>
                    </a:solidFill>
                  </a:tcPr>
                </a:tc>
              </a:tr>
              <a:tr h="370850">
                <a:tc>
                  <a:txBody>
                    <a:bodyPr/>
                    <a:lstStyle/>
                    <a:p>
                      <a:pPr indent="0" lvl="0" marL="0" marR="0" rtl="0" algn="l">
                        <a:spcBef>
                          <a:spcPts val="0"/>
                        </a:spcBef>
                        <a:spcAft>
                          <a:spcPts val="0"/>
                        </a:spcAft>
                        <a:buNone/>
                      </a:pPr>
                      <a:r>
                        <a:rPr b="0" lang="en-NZ" sz="1800">
                          <a:solidFill>
                            <a:srgbClr val="3A3838"/>
                          </a:solidFill>
                        </a:rPr>
                        <a:t>Pertaining to</a:t>
                      </a:r>
                      <a:endParaRPr/>
                    </a:p>
                  </a:txBody>
                  <a:tcPr marT="45725" marB="45725" marR="91450" marL="91450">
                    <a:solidFill>
                      <a:srgbClr val="F6DEE8"/>
                    </a:solidFill>
                  </a:tcPr>
                </a:tc>
                <a:tc>
                  <a:txBody>
                    <a:bodyPr/>
                    <a:lstStyle/>
                    <a:p>
                      <a:pPr indent="0" lvl="0" marL="0" marR="0" rtl="0" algn="l">
                        <a:spcBef>
                          <a:spcPts val="0"/>
                        </a:spcBef>
                        <a:spcAft>
                          <a:spcPts val="0"/>
                        </a:spcAft>
                        <a:buNone/>
                      </a:pPr>
                      <a:r>
                        <a:rPr b="0" lang="en-NZ" sz="1800">
                          <a:solidFill>
                            <a:srgbClr val="3A3838"/>
                          </a:solidFill>
                        </a:rPr>
                        <a:t>About, of or on</a:t>
                      </a:r>
                      <a:endParaRPr/>
                    </a:p>
                  </a:txBody>
                  <a:tcPr marT="45725" marB="45725" marR="91450" marL="91450">
                    <a:solidFill>
                      <a:srgbClr val="C4E0B2"/>
                    </a:solidFill>
                  </a:tcPr>
                </a:tc>
              </a:tr>
            </a:tbl>
          </a:graphicData>
        </a:graphic>
      </p:graphicFrame>
      <p:pic>
        <p:nvPicPr>
          <p:cNvPr id="334" name="Google Shape;334;p14"/>
          <p:cNvPicPr preferRelativeResize="0"/>
          <p:nvPr/>
        </p:nvPicPr>
        <p:blipFill rotWithShape="1">
          <a:blip r:embed="rId3">
            <a:alphaModFix/>
          </a:blip>
          <a:srcRect b="47256" l="0" r="0" t="0"/>
          <a:stretch/>
        </p:blipFill>
        <p:spPr>
          <a:xfrm>
            <a:off x="9383756" y="3213100"/>
            <a:ext cx="3011444" cy="408439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15"/>
          <p:cNvSpPr/>
          <p:nvPr/>
        </p:nvSpPr>
        <p:spPr>
          <a:xfrm>
            <a:off x="1" y="0"/>
            <a:ext cx="12192000" cy="1435100"/>
          </a:xfrm>
          <a:prstGeom prst="rect">
            <a:avLst/>
          </a:prstGeom>
          <a:solidFill>
            <a:srgbClr val="FBE4D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1" name="Google Shape;341;p15"/>
          <p:cNvSpPr txBox="1"/>
          <p:nvPr/>
        </p:nvSpPr>
        <p:spPr>
          <a:xfrm>
            <a:off x="791078" y="594908"/>
            <a:ext cx="7812504" cy="578677"/>
          </a:xfrm>
          <a:prstGeom prst="rect">
            <a:avLst/>
          </a:prstGeom>
          <a:noFill/>
          <a:ln>
            <a:noFill/>
          </a:ln>
        </p:spPr>
        <p:txBody>
          <a:bodyPr anchorCtr="0" anchor="ctr" bIns="45700" lIns="91425" spcFirstLastPara="1" rIns="91425" wrap="square" tIns="45700">
            <a:noAutofit/>
          </a:bodyPr>
          <a:lstStyle/>
          <a:p>
            <a:pPr indent="0" lvl="0" marL="0" marR="0" rtl="0" algn="l">
              <a:lnSpc>
                <a:spcPct val="107000"/>
              </a:lnSpc>
              <a:spcBef>
                <a:spcPts val="0"/>
              </a:spcBef>
              <a:spcAft>
                <a:spcPts val="0"/>
              </a:spcAft>
              <a:buClr>
                <a:srgbClr val="3A3838"/>
              </a:buClr>
              <a:buSzPts val="2800"/>
              <a:buFont typeface="Arial"/>
              <a:buNone/>
            </a:pPr>
            <a:r>
              <a:rPr b="1" lang="en-NZ" sz="2800">
                <a:solidFill>
                  <a:srgbClr val="3A3838"/>
                </a:solidFill>
                <a:latin typeface="Arial"/>
                <a:ea typeface="Arial"/>
                <a:cs typeface="Arial"/>
                <a:sym typeface="Arial"/>
              </a:rPr>
              <a:t>Use plain language</a:t>
            </a:r>
            <a:endParaRPr/>
          </a:p>
        </p:txBody>
      </p:sp>
      <p:grpSp>
        <p:nvGrpSpPr>
          <p:cNvPr id="342" name="Google Shape;342;p15"/>
          <p:cNvGrpSpPr/>
          <p:nvPr/>
        </p:nvGrpSpPr>
        <p:grpSpPr>
          <a:xfrm>
            <a:off x="522515" y="1757375"/>
            <a:ext cx="3444893" cy="2030250"/>
            <a:chOff x="522515" y="1757375"/>
            <a:chExt cx="3444893" cy="2030250"/>
          </a:xfrm>
        </p:grpSpPr>
        <p:sp>
          <p:nvSpPr>
            <p:cNvPr id="343" name="Google Shape;343;p15"/>
            <p:cNvSpPr/>
            <p:nvPr/>
          </p:nvSpPr>
          <p:spPr>
            <a:xfrm>
              <a:off x="791077" y="1997375"/>
              <a:ext cx="3176331" cy="1790250"/>
            </a:xfrm>
            <a:prstGeom prst="roundRect">
              <a:avLst>
                <a:gd fmla="val 16667" name="adj"/>
              </a:avLst>
            </a:prstGeom>
            <a:solidFill>
              <a:srgbClr val="E1EFD8"/>
            </a:solidFill>
            <a:ln>
              <a:noFill/>
            </a:ln>
          </p:spPr>
          <p:txBody>
            <a:bodyPr anchorCtr="0" anchor="ctr" bIns="45700" lIns="91425" spcFirstLastPara="1" rIns="91425" wrap="square" tIns="45700">
              <a:noAutofit/>
            </a:bodyPr>
            <a:lstStyle/>
            <a:p>
              <a:pPr indent="0" lvl="0" marL="0" marR="0" rtl="0" algn="ctr">
                <a:lnSpc>
                  <a:spcPct val="120000"/>
                </a:lnSpc>
                <a:spcBef>
                  <a:spcPts val="0"/>
                </a:spcBef>
                <a:spcAft>
                  <a:spcPts val="0"/>
                </a:spcAft>
                <a:buNone/>
              </a:pPr>
              <a:r>
                <a:rPr lang="en-NZ" sz="1800">
                  <a:solidFill>
                    <a:schemeClr val="dk1"/>
                  </a:solidFill>
                  <a:latin typeface="Calibri"/>
                  <a:ea typeface="Calibri"/>
                  <a:cs typeface="Calibri"/>
                  <a:sym typeface="Calibri"/>
                </a:rPr>
                <a:t>Be as clear and specific as possible</a:t>
              </a:r>
              <a:endParaRPr/>
            </a:p>
          </p:txBody>
        </p:sp>
        <p:sp>
          <p:nvSpPr>
            <p:cNvPr id="344" name="Google Shape;344;p15"/>
            <p:cNvSpPr/>
            <p:nvPr/>
          </p:nvSpPr>
          <p:spPr>
            <a:xfrm>
              <a:off x="543210" y="1790008"/>
              <a:ext cx="751114" cy="751114"/>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5" name="Google Shape;345;p15"/>
            <p:cNvSpPr/>
            <p:nvPr/>
          </p:nvSpPr>
          <p:spPr>
            <a:xfrm>
              <a:off x="522515" y="1757375"/>
              <a:ext cx="751114" cy="751114"/>
            </a:xfrm>
            <a:prstGeom prst="ellipse">
              <a:avLst/>
            </a:prstGeom>
            <a:solidFill>
              <a:srgbClr val="C4E0B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6" name="Google Shape;346;p15"/>
            <p:cNvSpPr txBox="1"/>
            <p:nvPr/>
          </p:nvSpPr>
          <p:spPr>
            <a:xfrm>
              <a:off x="703992" y="1901946"/>
              <a:ext cx="597491" cy="467003"/>
            </a:xfrm>
            <a:prstGeom prst="rect">
              <a:avLst/>
            </a:prstGeom>
            <a:noFill/>
            <a:ln>
              <a:noFill/>
            </a:ln>
          </p:spPr>
          <p:txBody>
            <a:bodyPr anchorCtr="0" anchor="ctr" bIns="45700" lIns="91425" spcFirstLastPara="1" rIns="91425" wrap="square" tIns="45700">
              <a:noAutofit/>
            </a:bodyPr>
            <a:lstStyle/>
            <a:p>
              <a:pPr indent="0" lvl="0" marL="0" marR="0" rtl="0" algn="l">
                <a:lnSpc>
                  <a:spcPct val="107000"/>
                </a:lnSpc>
                <a:spcBef>
                  <a:spcPts val="0"/>
                </a:spcBef>
                <a:spcAft>
                  <a:spcPts val="0"/>
                </a:spcAft>
                <a:buClr>
                  <a:schemeClr val="lt1"/>
                </a:buClr>
                <a:buSzPts val="4000"/>
                <a:buFont typeface="Arial"/>
                <a:buNone/>
              </a:pPr>
              <a:r>
                <a:rPr b="1" lang="en-NZ" sz="4000">
                  <a:solidFill>
                    <a:schemeClr val="lt1"/>
                  </a:solidFill>
                  <a:latin typeface="Arial"/>
                  <a:ea typeface="Arial"/>
                  <a:cs typeface="Arial"/>
                  <a:sym typeface="Arial"/>
                </a:rPr>
                <a:t>1</a:t>
              </a:r>
              <a:endParaRPr/>
            </a:p>
          </p:txBody>
        </p:sp>
      </p:grpSp>
      <p:grpSp>
        <p:nvGrpSpPr>
          <p:cNvPr id="347" name="Google Shape;347;p15"/>
          <p:cNvGrpSpPr/>
          <p:nvPr/>
        </p:nvGrpSpPr>
        <p:grpSpPr>
          <a:xfrm>
            <a:off x="4140484" y="1757375"/>
            <a:ext cx="3444893" cy="2030250"/>
            <a:chOff x="4140484" y="1757375"/>
            <a:chExt cx="3444893" cy="2030250"/>
          </a:xfrm>
        </p:grpSpPr>
        <p:sp>
          <p:nvSpPr>
            <p:cNvPr id="348" name="Google Shape;348;p15"/>
            <p:cNvSpPr/>
            <p:nvPr/>
          </p:nvSpPr>
          <p:spPr>
            <a:xfrm>
              <a:off x="4409046" y="1997375"/>
              <a:ext cx="3176331" cy="1790250"/>
            </a:xfrm>
            <a:prstGeom prst="roundRect">
              <a:avLst>
                <a:gd fmla="val 16667" name="adj"/>
              </a:avLst>
            </a:prstGeom>
            <a:solidFill>
              <a:srgbClr val="E1EF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NZ" sz="1800">
                  <a:solidFill>
                    <a:schemeClr val="dk1"/>
                  </a:solidFill>
                  <a:latin typeface="Calibri"/>
                  <a:ea typeface="Calibri"/>
                  <a:cs typeface="Calibri"/>
                  <a:sym typeface="Calibri"/>
                </a:rPr>
                <a:t>Use active voice </a:t>
              </a:r>
              <a:endParaRPr sz="1800">
                <a:solidFill>
                  <a:schemeClr val="dk1"/>
                </a:solidFill>
                <a:latin typeface="Calibri"/>
                <a:ea typeface="Calibri"/>
                <a:cs typeface="Calibri"/>
                <a:sym typeface="Calibri"/>
              </a:endParaRPr>
            </a:p>
          </p:txBody>
        </p:sp>
        <p:sp>
          <p:nvSpPr>
            <p:cNvPr id="349" name="Google Shape;349;p15"/>
            <p:cNvSpPr/>
            <p:nvPr/>
          </p:nvSpPr>
          <p:spPr>
            <a:xfrm>
              <a:off x="4161179" y="1790008"/>
              <a:ext cx="751114" cy="751114"/>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0" name="Google Shape;350;p15"/>
            <p:cNvSpPr/>
            <p:nvPr/>
          </p:nvSpPr>
          <p:spPr>
            <a:xfrm>
              <a:off x="4140484" y="1757375"/>
              <a:ext cx="751114" cy="751114"/>
            </a:xfrm>
            <a:prstGeom prst="ellipse">
              <a:avLst/>
            </a:prstGeom>
            <a:solidFill>
              <a:srgbClr val="C4E0B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1" name="Google Shape;351;p15"/>
            <p:cNvSpPr txBox="1"/>
            <p:nvPr/>
          </p:nvSpPr>
          <p:spPr>
            <a:xfrm>
              <a:off x="4267531" y="1901946"/>
              <a:ext cx="597491" cy="467003"/>
            </a:xfrm>
            <a:prstGeom prst="rect">
              <a:avLst/>
            </a:prstGeom>
            <a:noFill/>
            <a:ln>
              <a:noFill/>
            </a:ln>
          </p:spPr>
          <p:txBody>
            <a:bodyPr anchorCtr="0" anchor="ctr" bIns="45700" lIns="91425" spcFirstLastPara="1" rIns="91425" wrap="square" tIns="45700">
              <a:noAutofit/>
            </a:bodyPr>
            <a:lstStyle/>
            <a:p>
              <a:pPr indent="0" lvl="0" marL="0" marR="0" rtl="0" algn="l">
                <a:lnSpc>
                  <a:spcPct val="107000"/>
                </a:lnSpc>
                <a:spcBef>
                  <a:spcPts val="0"/>
                </a:spcBef>
                <a:spcAft>
                  <a:spcPts val="0"/>
                </a:spcAft>
                <a:buClr>
                  <a:schemeClr val="lt1"/>
                </a:buClr>
                <a:buSzPts val="4000"/>
                <a:buFont typeface="Arial"/>
                <a:buNone/>
              </a:pPr>
              <a:r>
                <a:rPr b="1" lang="en-NZ" sz="4000">
                  <a:solidFill>
                    <a:schemeClr val="lt1"/>
                  </a:solidFill>
                  <a:latin typeface="Arial"/>
                  <a:ea typeface="Arial"/>
                  <a:cs typeface="Arial"/>
                  <a:sym typeface="Arial"/>
                </a:rPr>
                <a:t>2</a:t>
              </a:r>
              <a:endParaRPr/>
            </a:p>
          </p:txBody>
        </p:sp>
      </p:grpSp>
      <p:grpSp>
        <p:nvGrpSpPr>
          <p:cNvPr id="352" name="Google Shape;352;p15"/>
          <p:cNvGrpSpPr/>
          <p:nvPr/>
        </p:nvGrpSpPr>
        <p:grpSpPr>
          <a:xfrm>
            <a:off x="7800049" y="1790008"/>
            <a:ext cx="3444893" cy="2030250"/>
            <a:chOff x="7800049" y="1790008"/>
            <a:chExt cx="3444893" cy="2030250"/>
          </a:xfrm>
        </p:grpSpPr>
        <p:sp>
          <p:nvSpPr>
            <p:cNvPr id="353" name="Google Shape;353;p15"/>
            <p:cNvSpPr/>
            <p:nvPr/>
          </p:nvSpPr>
          <p:spPr>
            <a:xfrm>
              <a:off x="8068611" y="2030008"/>
              <a:ext cx="3176331" cy="1790250"/>
            </a:xfrm>
            <a:prstGeom prst="roundRect">
              <a:avLst>
                <a:gd fmla="val 16667" name="adj"/>
              </a:avLst>
            </a:prstGeom>
            <a:solidFill>
              <a:srgbClr val="E1EFD8"/>
            </a:solidFill>
            <a:ln>
              <a:noFill/>
            </a:ln>
          </p:spPr>
          <p:txBody>
            <a:bodyPr anchorCtr="0" anchor="ctr" bIns="45700" lIns="91425" spcFirstLastPara="1" rIns="91425" wrap="square" tIns="45700">
              <a:noAutofit/>
            </a:bodyPr>
            <a:lstStyle/>
            <a:p>
              <a:pPr indent="0" lvl="0" marL="0" marR="0" rtl="0" algn="ctr">
                <a:lnSpc>
                  <a:spcPct val="120000"/>
                </a:lnSpc>
                <a:spcBef>
                  <a:spcPts val="0"/>
                </a:spcBef>
                <a:spcAft>
                  <a:spcPts val="0"/>
                </a:spcAft>
                <a:buNone/>
              </a:pPr>
              <a:r>
                <a:rPr lang="en-NZ" sz="1800">
                  <a:solidFill>
                    <a:schemeClr val="dk1"/>
                  </a:solidFill>
                  <a:latin typeface="Calibri"/>
                  <a:ea typeface="Calibri"/>
                  <a:cs typeface="Calibri"/>
                  <a:sym typeface="Calibri"/>
                </a:rPr>
                <a:t>First person </a:t>
              </a:r>
              <a:br>
                <a:rPr lang="en-NZ" sz="1800">
                  <a:solidFill>
                    <a:schemeClr val="dk1"/>
                  </a:solidFill>
                  <a:latin typeface="Calibri"/>
                  <a:ea typeface="Calibri"/>
                  <a:cs typeface="Calibri"/>
                  <a:sym typeface="Calibri"/>
                </a:rPr>
              </a:br>
              <a:r>
                <a:rPr lang="en-NZ" sz="1800">
                  <a:solidFill>
                    <a:schemeClr val="dk1"/>
                  </a:solidFill>
                  <a:latin typeface="Calibri"/>
                  <a:ea typeface="Calibri"/>
                  <a:cs typeface="Calibri"/>
                  <a:sym typeface="Calibri"/>
                </a:rPr>
                <a:t>(e.g. you, me, we, our etc)</a:t>
              </a:r>
              <a:endParaRPr/>
            </a:p>
          </p:txBody>
        </p:sp>
        <p:sp>
          <p:nvSpPr>
            <p:cNvPr id="354" name="Google Shape;354;p15"/>
            <p:cNvSpPr/>
            <p:nvPr/>
          </p:nvSpPr>
          <p:spPr>
            <a:xfrm>
              <a:off x="7820744" y="1822641"/>
              <a:ext cx="751114" cy="751114"/>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5" name="Google Shape;355;p15"/>
            <p:cNvSpPr/>
            <p:nvPr/>
          </p:nvSpPr>
          <p:spPr>
            <a:xfrm>
              <a:off x="7800049" y="1790008"/>
              <a:ext cx="751114" cy="751114"/>
            </a:xfrm>
            <a:prstGeom prst="ellipse">
              <a:avLst/>
            </a:prstGeom>
            <a:solidFill>
              <a:srgbClr val="C4E0B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6" name="Google Shape;356;p15"/>
            <p:cNvSpPr txBox="1"/>
            <p:nvPr/>
          </p:nvSpPr>
          <p:spPr>
            <a:xfrm>
              <a:off x="7927096" y="1934579"/>
              <a:ext cx="597491" cy="467003"/>
            </a:xfrm>
            <a:prstGeom prst="rect">
              <a:avLst/>
            </a:prstGeom>
            <a:noFill/>
            <a:ln>
              <a:noFill/>
            </a:ln>
          </p:spPr>
          <p:txBody>
            <a:bodyPr anchorCtr="0" anchor="ctr" bIns="45700" lIns="91425" spcFirstLastPara="1" rIns="91425" wrap="square" tIns="45700">
              <a:noAutofit/>
            </a:bodyPr>
            <a:lstStyle/>
            <a:p>
              <a:pPr indent="0" lvl="0" marL="0" marR="0" rtl="0" algn="l">
                <a:lnSpc>
                  <a:spcPct val="107000"/>
                </a:lnSpc>
                <a:spcBef>
                  <a:spcPts val="0"/>
                </a:spcBef>
                <a:spcAft>
                  <a:spcPts val="0"/>
                </a:spcAft>
                <a:buClr>
                  <a:schemeClr val="lt1"/>
                </a:buClr>
                <a:buSzPts val="4000"/>
                <a:buFont typeface="Arial"/>
                <a:buNone/>
              </a:pPr>
              <a:r>
                <a:rPr b="1" lang="en-NZ" sz="4000">
                  <a:solidFill>
                    <a:schemeClr val="lt1"/>
                  </a:solidFill>
                  <a:latin typeface="Arial"/>
                  <a:ea typeface="Arial"/>
                  <a:cs typeface="Arial"/>
                  <a:sym typeface="Arial"/>
                </a:rPr>
                <a:t>3</a:t>
              </a:r>
              <a:endParaRPr/>
            </a:p>
          </p:txBody>
        </p:sp>
      </p:grpSp>
      <p:grpSp>
        <p:nvGrpSpPr>
          <p:cNvPr id="357" name="Google Shape;357;p15"/>
          <p:cNvGrpSpPr/>
          <p:nvPr/>
        </p:nvGrpSpPr>
        <p:grpSpPr>
          <a:xfrm>
            <a:off x="543210" y="3915687"/>
            <a:ext cx="3444893" cy="2030250"/>
            <a:chOff x="543210" y="3915687"/>
            <a:chExt cx="3444893" cy="2030250"/>
          </a:xfrm>
        </p:grpSpPr>
        <p:sp>
          <p:nvSpPr>
            <p:cNvPr id="358" name="Google Shape;358;p15"/>
            <p:cNvSpPr/>
            <p:nvPr/>
          </p:nvSpPr>
          <p:spPr>
            <a:xfrm>
              <a:off x="811772" y="4155687"/>
              <a:ext cx="3176331" cy="1790250"/>
            </a:xfrm>
            <a:prstGeom prst="roundRect">
              <a:avLst>
                <a:gd fmla="val 16667" name="adj"/>
              </a:avLst>
            </a:prstGeom>
            <a:solidFill>
              <a:srgbClr val="E1EF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NZ" sz="1800">
                  <a:solidFill>
                    <a:schemeClr val="dk1"/>
                  </a:solidFill>
                  <a:latin typeface="Calibri"/>
                  <a:ea typeface="Calibri"/>
                  <a:cs typeface="Calibri"/>
                  <a:sym typeface="Calibri"/>
                </a:rPr>
                <a:t>Short sentences</a:t>
              </a:r>
              <a:endParaRPr/>
            </a:p>
          </p:txBody>
        </p:sp>
        <p:sp>
          <p:nvSpPr>
            <p:cNvPr id="359" name="Google Shape;359;p15"/>
            <p:cNvSpPr/>
            <p:nvPr/>
          </p:nvSpPr>
          <p:spPr>
            <a:xfrm>
              <a:off x="563905" y="3948320"/>
              <a:ext cx="751114" cy="751114"/>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0" name="Google Shape;360;p15"/>
            <p:cNvSpPr/>
            <p:nvPr/>
          </p:nvSpPr>
          <p:spPr>
            <a:xfrm>
              <a:off x="543210" y="3915687"/>
              <a:ext cx="751114" cy="751114"/>
            </a:xfrm>
            <a:prstGeom prst="ellipse">
              <a:avLst/>
            </a:prstGeom>
            <a:solidFill>
              <a:srgbClr val="C4E0B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1" name="Google Shape;361;p15"/>
            <p:cNvSpPr txBox="1"/>
            <p:nvPr/>
          </p:nvSpPr>
          <p:spPr>
            <a:xfrm>
              <a:off x="659373" y="4060258"/>
              <a:ext cx="597491" cy="467003"/>
            </a:xfrm>
            <a:prstGeom prst="rect">
              <a:avLst/>
            </a:prstGeom>
            <a:noFill/>
            <a:ln>
              <a:noFill/>
            </a:ln>
          </p:spPr>
          <p:txBody>
            <a:bodyPr anchorCtr="0" anchor="ctr" bIns="45700" lIns="91425" spcFirstLastPara="1" rIns="91425" wrap="square" tIns="45700">
              <a:noAutofit/>
            </a:bodyPr>
            <a:lstStyle/>
            <a:p>
              <a:pPr indent="0" lvl="0" marL="0" marR="0" rtl="0" algn="l">
                <a:lnSpc>
                  <a:spcPct val="107000"/>
                </a:lnSpc>
                <a:spcBef>
                  <a:spcPts val="0"/>
                </a:spcBef>
                <a:spcAft>
                  <a:spcPts val="0"/>
                </a:spcAft>
                <a:buClr>
                  <a:schemeClr val="lt1"/>
                </a:buClr>
                <a:buSzPts val="4000"/>
                <a:buFont typeface="Arial"/>
                <a:buNone/>
              </a:pPr>
              <a:r>
                <a:rPr b="1" lang="en-NZ" sz="4000">
                  <a:solidFill>
                    <a:schemeClr val="lt1"/>
                  </a:solidFill>
                  <a:latin typeface="Arial"/>
                  <a:ea typeface="Arial"/>
                  <a:cs typeface="Arial"/>
                  <a:sym typeface="Arial"/>
                </a:rPr>
                <a:t>4</a:t>
              </a:r>
              <a:endParaRPr/>
            </a:p>
          </p:txBody>
        </p:sp>
      </p:grpSp>
      <p:grpSp>
        <p:nvGrpSpPr>
          <p:cNvPr id="362" name="Google Shape;362;p15"/>
          <p:cNvGrpSpPr/>
          <p:nvPr/>
        </p:nvGrpSpPr>
        <p:grpSpPr>
          <a:xfrm>
            <a:off x="4161179" y="3915687"/>
            <a:ext cx="3444893" cy="2030250"/>
            <a:chOff x="4161179" y="3915687"/>
            <a:chExt cx="3444893" cy="2030250"/>
          </a:xfrm>
        </p:grpSpPr>
        <p:sp>
          <p:nvSpPr>
            <p:cNvPr id="363" name="Google Shape;363;p15"/>
            <p:cNvSpPr/>
            <p:nvPr/>
          </p:nvSpPr>
          <p:spPr>
            <a:xfrm>
              <a:off x="4429741" y="4155687"/>
              <a:ext cx="3176331" cy="1790250"/>
            </a:xfrm>
            <a:prstGeom prst="roundRect">
              <a:avLst>
                <a:gd fmla="val 16667" name="adj"/>
              </a:avLst>
            </a:prstGeom>
            <a:solidFill>
              <a:srgbClr val="E1EFD8"/>
            </a:solidFill>
            <a:ln>
              <a:noFill/>
            </a:ln>
          </p:spPr>
          <p:txBody>
            <a:bodyPr anchorCtr="0" anchor="ctr" bIns="45700" lIns="91425" spcFirstLastPara="1" rIns="91425" wrap="square" tIns="45700">
              <a:noAutofit/>
            </a:bodyPr>
            <a:lstStyle/>
            <a:p>
              <a:pPr indent="0" lvl="0" marL="0" marR="0" rtl="0" algn="ctr">
                <a:lnSpc>
                  <a:spcPct val="120000"/>
                </a:lnSpc>
                <a:spcBef>
                  <a:spcPts val="0"/>
                </a:spcBef>
                <a:spcAft>
                  <a:spcPts val="0"/>
                </a:spcAft>
                <a:buNone/>
              </a:pPr>
              <a:r>
                <a:rPr lang="en-NZ" sz="1800">
                  <a:solidFill>
                    <a:schemeClr val="dk1"/>
                  </a:solidFill>
                  <a:latin typeface="Calibri"/>
                  <a:ea typeface="Calibri"/>
                  <a:cs typeface="Calibri"/>
                  <a:sym typeface="Calibri"/>
                </a:rPr>
                <a:t>Simple, every day </a:t>
              </a:r>
              <a:endParaRPr/>
            </a:p>
            <a:p>
              <a:pPr indent="0" lvl="0" marL="0" marR="0" rtl="0" algn="ctr">
                <a:lnSpc>
                  <a:spcPct val="120000"/>
                </a:lnSpc>
                <a:spcBef>
                  <a:spcPts val="0"/>
                </a:spcBef>
                <a:spcAft>
                  <a:spcPts val="0"/>
                </a:spcAft>
                <a:buNone/>
              </a:pPr>
              <a:r>
                <a:rPr lang="en-NZ" sz="1800">
                  <a:solidFill>
                    <a:schemeClr val="dk1"/>
                  </a:solidFill>
                  <a:latin typeface="Calibri"/>
                  <a:ea typeface="Calibri"/>
                  <a:cs typeface="Calibri"/>
                  <a:sym typeface="Calibri"/>
                </a:rPr>
                <a:t>words. Avoid words and expressions that may have more than one meaning</a:t>
              </a:r>
              <a:endParaRPr/>
            </a:p>
          </p:txBody>
        </p:sp>
        <p:sp>
          <p:nvSpPr>
            <p:cNvPr id="364" name="Google Shape;364;p15"/>
            <p:cNvSpPr/>
            <p:nvPr/>
          </p:nvSpPr>
          <p:spPr>
            <a:xfrm>
              <a:off x="4181874" y="3948320"/>
              <a:ext cx="751114" cy="751114"/>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5" name="Google Shape;365;p15"/>
            <p:cNvSpPr/>
            <p:nvPr/>
          </p:nvSpPr>
          <p:spPr>
            <a:xfrm>
              <a:off x="4161179" y="3915687"/>
              <a:ext cx="751114" cy="751114"/>
            </a:xfrm>
            <a:prstGeom prst="ellipse">
              <a:avLst/>
            </a:prstGeom>
            <a:solidFill>
              <a:srgbClr val="C4E0B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6" name="Google Shape;366;p15"/>
            <p:cNvSpPr txBox="1"/>
            <p:nvPr/>
          </p:nvSpPr>
          <p:spPr>
            <a:xfrm>
              <a:off x="4288226" y="4060258"/>
              <a:ext cx="597491" cy="467003"/>
            </a:xfrm>
            <a:prstGeom prst="rect">
              <a:avLst/>
            </a:prstGeom>
            <a:noFill/>
            <a:ln>
              <a:noFill/>
            </a:ln>
          </p:spPr>
          <p:txBody>
            <a:bodyPr anchorCtr="0" anchor="ctr" bIns="45700" lIns="91425" spcFirstLastPara="1" rIns="91425" wrap="square" tIns="45700">
              <a:noAutofit/>
            </a:bodyPr>
            <a:lstStyle/>
            <a:p>
              <a:pPr indent="0" lvl="0" marL="0" marR="0" rtl="0" algn="l">
                <a:lnSpc>
                  <a:spcPct val="107000"/>
                </a:lnSpc>
                <a:spcBef>
                  <a:spcPts val="0"/>
                </a:spcBef>
                <a:spcAft>
                  <a:spcPts val="0"/>
                </a:spcAft>
                <a:buClr>
                  <a:schemeClr val="lt1"/>
                </a:buClr>
                <a:buSzPts val="4000"/>
                <a:buFont typeface="Arial"/>
                <a:buNone/>
              </a:pPr>
              <a:r>
                <a:rPr b="1" lang="en-NZ" sz="4000">
                  <a:solidFill>
                    <a:schemeClr val="lt1"/>
                  </a:solidFill>
                  <a:latin typeface="Arial"/>
                  <a:ea typeface="Arial"/>
                  <a:cs typeface="Arial"/>
                  <a:sym typeface="Arial"/>
                </a:rPr>
                <a:t>5</a:t>
              </a:r>
              <a:endParaRPr/>
            </a:p>
          </p:txBody>
        </p:sp>
      </p:grpSp>
      <p:grpSp>
        <p:nvGrpSpPr>
          <p:cNvPr id="367" name="Google Shape;367;p15"/>
          <p:cNvGrpSpPr/>
          <p:nvPr/>
        </p:nvGrpSpPr>
        <p:grpSpPr>
          <a:xfrm>
            <a:off x="7820744" y="3948320"/>
            <a:ext cx="3444893" cy="2030250"/>
            <a:chOff x="7820744" y="3948320"/>
            <a:chExt cx="3444893" cy="2030250"/>
          </a:xfrm>
        </p:grpSpPr>
        <p:sp>
          <p:nvSpPr>
            <p:cNvPr id="368" name="Google Shape;368;p15"/>
            <p:cNvSpPr/>
            <p:nvPr/>
          </p:nvSpPr>
          <p:spPr>
            <a:xfrm>
              <a:off x="8089306" y="4188320"/>
              <a:ext cx="3176331" cy="1790250"/>
            </a:xfrm>
            <a:prstGeom prst="roundRect">
              <a:avLst>
                <a:gd fmla="val 16667" name="adj"/>
              </a:avLst>
            </a:prstGeom>
            <a:solidFill>
              <a:srgbClr val="E1EF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NZ" sz="1800">
                  <a:solidFill>
                    <a:schemeClr val="dk1"/>
                  </a:solidFill>
                  <a:latin typeface="Calibri"/>
                  <a:ea typeface="Calibri"/>
                  <a:cs typeface="Calibri"/>
                  <a:sym typeface="Calibri"/>
                </a:rPr>
                <a:t>Write to level 2 (12 years old). </a:t>
              </a:r>
              <a:br>
                <a:rPr lang="en-NZ"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sp>
          <p:nvSpPr>
            <p:cNvPr id="369" name="Google Shape;369;p15"/>
            <p:cNvSpPr/>
            <p:nvPr/>
          </p:nvSpPr>
          <p:spPr>
            <a:xfrm>
              <a:off x="7841439" y="3980953"/>
              <a:ext cx="751114" cy="751114"/>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0" name="Google Shape;370;p15"/>
            <p:cNvSpPr/>
            <p:nvPr/>
          </p:nvSpPr>
          <p:spPr>
            <a:xfrm>
              <a:off x="7820744" y="3948320"/>
              <a:ext cx="751114" cy="751114"/>
            </a:xfrm>
            <a:prstGeom prst="ellipse">
              <a:avLst/>
            </a:prstGeom>
            <a:solidFill>
              <a:srgbClr val="C4E0B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1" name="Google Shape;371;p15"/>
            <p:cNvSpPr txBox="1"/>
            <p:nvPr/>
          </p:nvSpPr>
          <p:spPr>
            <a:xfrm>
              <a:off x="7947791" y="4092891"/>
              <a:ext cx="597491" cy="467003"/>
            </a:xfrm>
            <a:prstGeom prst="rect">
              <a:avLst/>
            </a:prstGeom>
            <a:noFill/>
            <a:ln>
              <a:noFill/>
            </a:ln>
          </p:spPr>
          <p:txBody>
            <a:bodyPr anchorCtr="0" anchor="ctr" bIns="45700" lIns="91425" spcFirstLastPara="1" rIns="91425" wrap="square" tIns="45700">
              <a:noAutofit/>
            </a:bodyPr>
            <a:lstStyle/>
            <a:p>
              <a:pPr indent="0" lvl="0" marL="0" marR="0" rtl="0" algn="l">
                <a:lnSpc>
                  <a:spcPct val="107000"/>
                </a:lnSpc>
                <a:spcBef>
                  <a:spcPts val="0"/>
                </a:spcBef>
                <a:spcAft>
                  <a:spcPts val="0"/>
                </a:spcAft>
                <a:buClr>
                  <a:schemeClr val="lt1"/>
                </a:buClr>
                <a:buSzPts val="4000"/>
                <a:buFont typeface="Arial"/>
                <a:buNone/>
              </a:pPr>
              <a:r>
                <a:rPr b="1" lang="en-NZ" sz="4000">
                  <a:solidFill>
                    <a:schemeClr val="lt1"/>
                  </a:solidFill>
                  <a:latin typeface="Arial"/>
                  <a:ea typeface="Arial"/>
                  <a:cs typeface="Arial"/>
                  <a:sym typeface="Arial"/>
                </a:rPr>
                <a:t>6</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500"/>
                                        <p:tgtEl>
                                          <p:spTgt spid="3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7"/>
                                        </p:tgtEl>
                                        <p:attrNameLst>
                                          <p:attrName>style.visibility</p:attrName>
                                        </p:attrNameLst>
                                      </p:cBhvr>
                                      <p:to>
                                        <p:strVal val="visible"/>
                                      </p:to>
                                    </p:set>
                                    <p:animEffect filter="fade" transition="in">
                                      <p:cBhvr>
                                        <p:cTn dur="500"/>
                                        <p:tgtEl>
                                          <p:spTgt spid="3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2"/>
                                        </p:tgtEl>
                                        <p:attrNameLst>
                                          <p:attrName>style.visibility</p:attrName>
                                        </p:attrNameLst>
                                      </p:cBhvr>
                                      <p:to>
                                        <p:strVal val="visible"/>
                                      </p:to>
                                    </p:set>
                                    <p:animEffect filter="fade" transition="in">
                                      <p:cBhvr>
                                        <p:cTn dur="500"/>
                                        <p:tgtEl>
                                          <p:spTgt spid="3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7"/>
                                        </p:tgtEl>
                                        <p:attrNameLst>
                                          <p:attrName>style.visibility</p:attrName>
                                        </p:attrNameLst>
                                      </p:cBhvr>
                                      <p:to>
                                        <p:strVal val="visible"/>
                                      </p:to>
                                    </p:set>
                                    <p:animEffect filter="fade" transition="in">
                                      <p:cBhvr>
                                        <p:cTn dur="500"/>
                                        <p:tgtEl>
                                          <p:spTgt spid="3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500"/>
                                        <p:tgtEl>
                                          <p:spTgt spid="3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500"/>
                                        <p:tgtEl>
                                          <p:spTgt spid="3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pic>
        <p:nvPicPr>
          <p:cNvPr descr="Screen shot of examples of active and passive voice. The  example is:&#10;&#10;Active voice: The student filed the application. [‘The student’ is the grammatical subject, who did the filing. ‘The application’ is the object.]&#10;Passive voice: The application was filed by the student. [‘The application’ is the grammatical subject, but did not do the filing.]" id="377" name="Google Shape;377;p16"/>
          <p:cNvPicPr preferRelativeResize="0"/>
          <p:nvPr/>
        </p:nvPicPr>
        <p:blipFill rotWithShape="1">
          <a:blip r:embed="rId3">
            <a:alphaModFix/>
          </a:blip>
          <a:srcRect b="0" l="0" r="0" t="0"/>
          <a:stretch/>
        </p:blipFill>
        <p:spPr>
          <a:xfrm>
            <a:off x="791078" y="2030008"/>
            <a:ext cx="10518076" cy="2467360"/>
          </a:xfrm>
          <a:prstGeom prst="rect">
            <a:avLst/>
          </a:prstGeom>
          <a:noFill/>
          <a:ln>
            <a:noFill/>
          </a:ln>
        </p:spPr>
      </p:pic>
      <p:sp>
        <p:nvSpPr>
          <p:cNvPr id="378" name="Google Shape;378;p16"/>
          <p:cNvSpPr/>
          <p:nvPr/>
        </p:nvSpPr>
        <p:spPr>
          <a:xfrm>
            <a:off x="1" y="0"/>
            <a:ext cx="12192000" cy="1435100"/>
          </a:xfrm>
          <a:prstGeom prst="rect">
            <a:avLst/>
          </a:prstGeom>
          <a:solidFill>
            <a:srgbClr val="FBE4D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9" name="Google Shape;379;p16"/>
          <p:cNvSpPr txBox="1"/>
          <p:nvPr/>
        </p:nvSpPr>
        <p:spPr>
          <a:xfrm>
            <a:off x="791078" y="594908"/>
            <a:ext cx="7812504" cy="578677"/>
          </a:xfrm>
          <a:prstGeom prst="rect">
            <a:avLst/>
          </a:prstGeom>
          <a:noFill/>
          <a:ln>
            <a:noFill/>
          </a:ln>
        </p:spPr>
        <p:txBody>
          <a:bodyPr anchorCtr="0" anchor="ctr" bIns="45700" lIns="91425" spcFirstLastPara="1" rIns="91425" wrap="square" tIns="45700">
            <a:noAutofit/>
          </a:bodyPr>
          <a:lstStyle/>
          <a:p>
            <a:pPr indent="0" lvl="0" marL="0" marR="0" rtl="0" algn="l">
              <a:lnSpc>
                <a:spcPct val="107000"/>
              </a:lnSpc>
              <a:spcBef>
                <a:spcPts val="0"/>
              </a:spcBef>
              <a:spcAft>
                <a:spcPts val="0"/>
              </a:spcAft>
              <a:buClr>
                <a:srgbClr val="3A3838"/>
              </a:buClr>
              <a:buSzPts val="2800"/>
              <a:buFont typeface="Arial"/>
              <a:buNone/>
            </a:pPr>
            <a:r>
              <a:rPr b="1" lang="en-NZ" sz="2800">
                <a:solidFill>
                  <a:srgbClr val="3A3838"/>
                </a:solidFill>
                <a:latin typeface="Arial"/>
                <a:ea typeface="Arial"/>
                <a:cs typeface="Arial"/>
                <a:sym typeface="Arial"/>
              </a:rPr>
              <a:t>Use plain language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17"/>
          <p:cNvSpPr/>
          <p:nvPr/>
        </p:nvSpPr>
        <p:spPr>
          <a:xfrm>
            <a:off x="0" y="0"/>
            <a:ext cx="12191998" cy="6966285"/>
          </a:xfrm>
          <a:prstGeom prst="rect">
            <a:avLst/>
          </a:prstGeom>
          <a:solidFill>
            <a:srgbClr val="FFF2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6" name="Google Shape;386;p17"/>
          <p:cNvSpPr txBox="1"/>
          <p:nvPr>
            <p:ph type="title"/>
          </p:nvPr>
        </p:nvSpPr>
        <p:spPr>
          <a:xfrm>
            <a:off x="1366435" y="653452"/>
            <a:ext cx="6307512" cy="2003243"/>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3A3838"/>
              </a:buClr>
              <a:buSzPts val="3600"/>
              <a:buFont typeface="Arial"/>
              <a:buNone/>
            </a:pPr>
            <a:r>
              <a:rPr b="1" lang="en-NZ" sz="3600">
                <a:solidFill>
                  <a:srgbClr val="3A3838"/>
                </a:solidFill>
                <a:latin typeface="Arial"/>
                <a:ea typeface="Arial"/>
                <a:cs typeface="Arial"/>
                <a:sym typeface="Arial"/>
              </a:rPr>
              <a:t>Use tables only if it makes content easier to read</a:t>
            </a:r>
            <a:endParaRPr b="1" sz="3600">
              <a:solidFill>
                <a:srgbClr val="3A3838"/>
              </a:solidFill>
              <a:latin typeface="Arial"/>
              <a:ea typeface="Arial"/>
              <a:cs typeface="Arial"/>
              <a:sym typeface="Arial"/>
            </a:endParaRPr>
          </a:p>
        </p:txBody>
      </p:sp>
      <p:sp>
        <p:nvSpPr>
          <p:cNvPr id="387" name="Google Shape;387;p17"/>
          <p:cNvSpPr txBox="1"/>
          <p:nvPr/>
        </p:nvSpPr>
        <p:spPr>
          <a:xfrm>
            <a:off x="8212183" y="4210957"/>
            <a:ext cx="2987040" cy="1399742"/>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0" i="0" lang="en-NZ" sz="1800">
                <a:solidFill>
                  <a:srgbClr val="3A3838"/>
                </a:solidFill>
                <a:latin typeface="Arial"/>
                <a:ea typeface="Arial"/>
                <a:cs typeface="Arial"/>
                <a:sym typeface="Arial"/>
              </a:rPr>
              <a:t>Use a table only if there isn’t a simpler way to present your content, such as a list, paragraph of text or diagram.</a:t>
            </a:r>
            <a:endParaRPr sz="1800">
              <a:solidFill>
                <a:srgbClr val="3A3838"/>
              </a:solidFill>
              <a:latin typeface="Calibri"/>
              <a:ea typeface="Calibri"/>
              <a:cs typeface="Calibri"/>
              <a:sym typeface="Calibri"/>
            </a:endParaRPr>
          </a:p>
        </p:txBody>
      </p:sp>
      <p:pic>
        <p:nvPicPr>
          <p:cNvPr descr="This is an image showing a 'not ideal' table and a 'better' table" id="388" name="Google Shape;388;p17"/>
          <p:cNvPicPr preferRelativeResize="0"/>
          <p:nvPr/>
        </p:nvPicPr>
        <p:blipFill rotWithShape="1">
          <a:blip r:embed="rId3">
            <a:alphaModFix/>
          </a:blip>
          <a:srcRect b="0" l="0" r="0" t="0"/>
          <a:stretch/>
        </p:blipFill>
        <p:spPr>
          <a:xfrm>
            <a:off x="1366435" y="2656695"/>
            <a:ext cx="6411220" cy="2867425"/>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0784"/>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18"/>
          <p:cNvSpPr/>
          <p:nvPr/>
        </p:nvSpPr>
        <p:spPr>
          <a:xfrm>
            <a:off x="1" y="0"/>
            <a:ext cx="12192000" cy="1435100"/>
          </a:xfrm>
          <a:prstGeom prst="rect">
            <a:avLst/>
          </a:prstGeom>
          <a:solidFill>
            <a:srgbClr val="FFF2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5" name="Google Shape;395;p18"/>
          <p:cNvSpPr txBox="1"/>
          <p:nvPr/>
        </p:nvSpPr>
        <p:spPr>
          <a:xfrm>
            <a:off x="791078" y="594908"/>
            <a:ext cx="8657722" cy="578677"/>
          </a:xfrm>
          <a:prstGeom prst="rect">
            <a:avLst/>
          </a:prstGeom>
          <a:noFill/>
          <a:ln>
            <a:noFill/>
          </a:ln>
        </p:spPr>
        <p:txBody>
          <a:bodyPr anchorCtr="0" anchor="ctr" bIns="45700" lIns="91425" spcFirstLastPara="1" rIns="91425" wrap="square" tIns="45700">
            <a:noAutofit/>
          </a:bodyPr>
          <a:lstStyle/>
          <a:p>
            <a:pPr indent="0" lvl="0" marL="0" marR="0" rtl="0" algn="l">
              <a:lnSpc>
                <a:spcPct val="107000"/>
              </a:lnSpc>
              <a:spcBef>
                <a:spcPts val="0"/>
              </a:spcBef>
              <a:spcAft>
                <a:spcPts val="0"/>
              </a:spcAft>
              <a:buClr>
                <a:srgbClr val="3A3838"/>
              </a:buClr>
              <a:buSzPts val="2800"/>
              <a:buFont typeface="Arial"/>
              <a:buNone/>
            </a:pPr>
            <a:r>
              <a:rPr b="1" lang="en-NZ" sz="2800">
                <a:solidFill>
                  <a:srgbClr val="3A3838"/>
                </a:solidFill>
                <a:latin typeface="Arial"/>
                <a:ea typeface="Arial"/>
                <a:cs typeface="Arial"/>
                <a:sym typeface="Arial"/>
              </a:rPr>
              <a:t>When you do use tables, make sure you:</a:t>
            </a:r>
            <a:endParaRPr b="1" sz="2800">
              <a:solidFill>
                <a:srgbClr val="3A3838"/>
              </a:solidFill>
              <a:latin typeface="Arial"/>
              <a:ea typeface="Arial"/>
              <a:cs typeface="Arial"/>
              <a:sym typeface="Arial"/>
            </a:endParaRPr>
          </a:p>
        </p:txBody>
      </p:sp>
      <p:sp>
        <p:nvSpPr>
          <p:cNvPr id="396" name="Google Shape;396;p18"/>
          <p:cNvSpPr/>
          <p:nvPr/>
        </p:nvSpPr>
        <p:spPr>
          <a:xfrm>
            <a:off x="791077" y="1997375"/>
            <a:ext cx="3176331" cy="1790250"/>
          </a:xfrm>
          <a:prstGeom prst="roundRect">
            <a:avLst>
              <a:gd fmla="val 16667" name="adj"/>
            </a:avLst>
          </a:prstGeom>
          <a:solidFill>
            <a:srgbClr val="E1EFD8"/>
          </a:solidFill>
          <a:ln>
            <a:noFill/>
          </a:ln>
        </p:spPr>
        <p:txBody>
          <a:bodyPr anchorCtr="0" anchor="ctr" bIns="45700" lIns="91425" spcFirstLastPara="1" rIns="91425" wrap="square" tIns="45700">
            <a:noAutofit/>
          </a:bodyPr>
          <a:lstStyle/>
          <a:p>
            <a:pPr indent="0" lvl="0" marL="0" marR="0" rtl="0" algn="ctr">
              <a:lnSpc>
                <a:spcPct val="120000"/>
              </a:lnSpc>
              <a:spcBef>
                <a:spcPts val="0"/>
              </a:spcBef>
              <a:spcAft>
                <a:spcPts val="0"/>
              </a:spcAft>
              <a:buNone/>
            </a:pPr>
            <a:r>
              <a:rPr lang="en-NZ" sz="1800">
                <a:solidFill>
                  <a:srgbClr val="3A3838"/>
                </a:solidFill>
                <a:latin typeface="Calibri"/>
                <a:ea typeface="Calibri"/>
                <a:cs typeface="Calibri"/>
                <a:sym typeface="Calibri"/>
              </a:rPr>
              <a:t>Include a </a:t>
            </a:r>
            <a:r>
              <a:rPr b="1" lang="en-NZ" sz="1800">
                <a:solidFill>
                  <a:srgbClr val="3A3838"/>
                </a:solidFill>
                <a:latin typeface="Calibri"/>
                <a:ea typeface="Calibri"/>
                <a:cs typeface="Calibri"/>
                <a:sym typeface="Calibri"/>
              </a:rPr>
              <a:t>title</a:t>
            </a:r>
            <a:r>
              <a:rPr lang="en-NZ" sz="1800">
                <a:solidFill>
                  <a:srgbClr val="3A3838"/>
                </a:solidFill>
                <a:latin typeface="Calibri"/>
                <a:ea typeface="Calibri"/>
                <a:cs typeface="Calibri"/>
                <a:sym typeface="Calibri"/>
              </a:rPr>
              <a:t> and </a:t>
            </a:r>
            <a:r>
              <a:rPr b="1" lang="en-NZ" sz="1800">
                <a:solidFill>
                  <a:srgbClr val="3A3838"/>
                </a:solidFill>
                <a:latin typeface="Calibri"/>
                <a:ea typeface="Calibri"/>
                <a:cs typeface="Calibri"/>
                <a:sym typeface="Calibri"/>
              </a:rPr>
              <a:t>row and column headings</a:t>
            </a:r>
            <a:endParaRPr/>
          </a:p>
        </p:txBody>
      </p:sp>
      <p:sp>
        <p:nvSpPr>
          <p:cNvPr id="397" name="Google Shape;397;p18"/>
          <p:cNvSpPr/>
          <p:nvPr/>
        </p:nvSpPr>
        <p:spPr>
          <a:xfrm>
            <a:off x="543210" y="1790008"/>
            <a:ext cx="751114" cy="751114"/>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8" name="Google Shape;398;p18"/>
          <p:cNvSpPr/>
          <p:nvPr/>
        </p:nvSpPr>
        <p:spPr>
          <a:xfrm>
            <a:off x="522515" y="1757375"/>
            <a:ext cx="751114" cy="751114"/>
          </a:xfrm>
          <a:prstGeom prst="ellipse">
            <a:avLst/>
          </a:prstGeom>
          <a:solidFill>
            <a:srgbClr val="C4E0B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9" name="Google Shape;399;p18"/>
          <p:cNvSpPr txBox="1"/>
          <p:nvPr/>
        </p:nvSpPr>
        <p:spPr>
          <a:xfrm>
            <a:off x="703992" y="1901946"/>
            <a:ext cx="597491" cy="467003"/>
          </a:xfrm>
          <a:prstGeom prst="rect">
            <a:avLst/>
          </a:prstGeom>
          <a:noFill/>
          <a:ln>
            <a:noFill/>
          </a:ln>
        </p:spPr>
        <p:txBody>
          <a:bodyPr anchorCtr="0" anchor="ctr" bIns="45700" lIns="91425" spcFirstLastPara="1" rIns="91425" wrap="square" tIns="45700">
            <a:noAutofit/>
          </a:bodyPr>
          <a:lstStyle/>
          <a:p>
            <a:pPr indent="0" lvl="0" marL="0" marR="0" rtl="0" algn="l">
              <a:lnSpc>
                <a:spcPct val="107000"/>
              </a:lnSpc>
              <a:spcBef>
                <a:spcPts val="0"/>
              </a:spcBef>
              <a:spcAft>
                <a:spcPts val="0"/>
              </a:spcAft>
              <a:buClr>
                <a:schemeClr val="lt1"/>
              </a:buClr>
              <a:buSzPts val="4000"/>
              <a:buFont typeface="Arial"/>
              <a:buNone/>
            </a:pPr>
            <a:r>
              <a:rPr b="1" lang="en-NZ" sz="4000">
                <a:solidFill>
                  <a:schemeClr val="lt1"/>
                </a:solidFill>
                <a:latin typeface="Arial"/>
                <a:ea typeface="Arial"/>
                <a:cs typeface="Arial"/>
                <a:sym typeface="Arial"/>
              </a:rPr>
              <a:t>1</a:t>
            </a:r>
            <a:endParaRPr/>
          </a:p>
        </p:txBody>
      </p:sp>
      <p:sp>
        <p:nvSpPr>
          <p:cNvPr id="400" name="Google Shape;400;p18"/>
          <p:cNvSpPr/>
          <p:nvPr/>
        </p:nvSpPr>
        <p:spPr>
          <a:xfrm>
            <a:off x="4409046" y="1997375"/>
            <a:ext cx="3176331" cy="1790250"/>
          </a:xfrm>
          <a:prstGeom prst="roundRect">
            <a:avLst>
              <a:gd fmla="val 16667" name="adj"/>
            </a:avLst>
          </a:prstGeom>
          <a:solidFill>
            <a:srgbClr val="E1EFD8"/>
          </a:solidFill>
          <a:ln>
            <a:noFill/>
          </a:ln>
        </p:spPr>
        <p:txBody>
          <a:bodyPr anchorCtr="0" anchor="ctr" bIns="45700" lIns="91425" spcFirstLastPara="1" rIns="91425" wrap="square" tIns="45700">
            <a:noAutofit/>
          </a:bodyPr>
          <a:lstStyle/>
          <a:p>
            <a:pPr indent="0" lvl="0" marL="0" marR="0" rtl="0" algn="ctr">
              <a:lnSpc>
                <a:spcPct val="120000"/>
              </a:lnSpc>
              <a:spcBef>
                <a:spcPts val="0"/>
              </a:spcBef>
              <a:spcAft>
                <a:spcPts val="0"/>
              </a:spcAft>
              <a:buNone/>
            </a:pPr>
            <a:r>
              <a:rPr b="1" lang="en-NZ" sz="1800">
                <a:solidFill>
                  <a:srgbClr val="3A3838"/>
                </a:solidFill>
                <a:latin typeface="Calibri"/>
                <a:ea typeface="Calibri"/>
                <a:cs typeface="Calibri"/>
                <a:sym typeface="Calibri"/>
              </a:rPr>
              <a:t>Try to keep tables to one page</a:t>
            </a:r>
            <a:r>
              <a:rPr lang="en-NZ" sz="1800">
                <a:solidFill>
                  <a:srgbClr val="3A3838"/>
                </a:solidFill>
                <a:latin typeface="Calibri"/>
                <a:ea typeface="Calibri"/>
                <a:cs typeface="Calibri"/>
                <a:sym typeface="Calibri"/>
              </a:rPr>
              <a:t>. If they carry across make sure that headers carry across too</a:t>
            </a:r>
            <a:endParaRPr/>
          </a:p>
        </p:txBody>
      </p:sp>
      <p:sp>
        <p:nvSpPr>
          <p:cNvPr id="401" name="Google Shape;401;p18"/>
          <p:cNvSpPr/>
          <p:nvPr/>
        </p:nvSpPr>
        <p:spPr>
          <a:xfrm>
            <a:off x="4161179" y="1790008"/>
            <a:ext cx="751114" cy="751114"/>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2" name="Google Shape;402;p18"/>
          <p:cNvSpPr/>
          <p:nvPr/>
        </p:nvSpPr>
        <p:spPr>
          <a:xfrm>
            <a:off x="4140484" y="1757375"/>
            <a:ext cx="751114" cy="751114"/>
          </a:xfrm>
          <a:prstGeom prst="ellipse">
            <a:avLst/>
          </a:prstGeom>
          <a:solidFill>
            <a:srgbClr val="C4E0B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3" name="Google Shape;403;p18"/>
          <p:cNvSpPr txBox="1"/>
          <p:nvPr/>
        </p:nvSpPr>
        <p:spPr>
          <a:xfrm>
            <a:off x="4267531" y="1901946"/>
            <a:ext cx="597491" cy="467003"/>
          </a:xfrm>
          <a:prstGeom prst="rect">
            <a:avLst/>
          </a:prstGeom>
          <a:noFill/>
          <a:ln>
            <a:noFill/>
          </a:ln>
        </p:spPr>
        <p:txBody>
          <a:bodyPr anchorCtr="0" anchor="ctr" bIns="45700" lIns="91425" spcFirstLastPara="1" rIns="91425" wrap="square" tIns="45700">
            <a:noAutofit/>
          </a:bodyPr>
          <a:lstStyle/>
          <a:p>
            <a:pPr indent="0" lvl="0" marL="0" marR="0" rtl="0" algn="l">
              <a:lnSpc>
                <a:spcPct val="107000"/>
              </a:lnSpc>
              <a:spcBef>
                <a:spcPts val="0"/>
              </a:spcBef>
              <a:spcAft>
                <a:spcPts val="0"/>
              </a:spcAft>
              <a:buClr>
                <a:schemeClr val="lt1"/>
              </a:buClr>
              <a:buSzPts val="4000"/>
              <a:buFont typeface="Arial"/>
              <a:buNone/>
            </a:pPr>
            <a:r>
              <a:rPr b="1" lang="en-NZ" sz="4000">
                <a:solidFill>
                  <a:schemeClr val="lt1"/>
                </a:solidFill>
                <a:latin typeface="Arial"/>
                <a:ea typeface="Arial"/>
                <a:cs typeface="Arial"/>
                <a:sym typeface="Arial"/>
              </a:rPr>
              <a:t>2</a:t>
            </a:r>
            <a:endParaRPr/>
          </a:p>
        </p:txBody>
      </p:sp>
      <p:sp>
        <p:nvSpPr>
          <p:cNvPr id="404" name="Google Shape;404;p18"/>
          <p:cNvSpPr/>
          <p:nvPr/>
        </p:nvSpPr>
        <p:spPr>
          <a:xfrm>
            <a:off x="8089305" y="1931310"/>
            <a:ext cx="3176331" cy="1178237"/>
          </a:xfrm>
          <a:prstGeom prst="roundRect">
            <a:avLst>
              <a:gd fmla="val 16667" name="adj"/>
            </a:avLst>
          </a:prstGeom>
          <a:solidFill>
            <a:srgbClr val="E1EFD8"/>
          </a:solidFill>
          <a:ln>
            <a:noFill/>
          </a:ln>
        </p:spPr>
        <p:txBody>
          <a:bodyPr anchorCtr="0" anchor="ctr" bIns="45700" lIns="91425" spcFirstLastPara="1" rIns="91425" wrap="square" tIns="45700">
            <a:noAutofit/>
          </a:bodyPr>
          <a:lstStyle/>
          <a:p>
            <a:pPr indent="0" lvl="0" marL="0" marR="0" rtl="0" algn="ctr">
              <a:lnSpc>
                <a:spcPct val="120000"/>
              </a:lnSpc>
              <a:spcBef>
                <a:spcPts val="0"/>
              </a:spcBef>
              <a:spcAft>
                <a:spcPts val="0"/>
              </a:spcAft>
              <a:buNone/>
            </a:pPr>
            <a:r>
              <a:rPr lang="en-NZ" sz="1800">
                <a:solidFill>
                  <a:srgbClr val="3A3838"/>
                </a:solidFill>
                <a:latin typeface="Calibri"/>
                <a:ea typeface="Calibri"/>
                <a:cs typeface="Calibri"/>
                <a:sym typeface="Calibri"/>
              </a:rPr>
              <a:t>Keep tables as </a:t>
            </a:r>
            <a:r>
              <a:rPr b="1" lang="en-NZ" sz="1800">
                <a:solidFill>
                  <a:srgbClr val="3A3838"/>
                </a:solidFill>
                <a:latin typeface="Calibri"/>
                <a:ea typeface="Calibri"/>
                <a:cs typeface="Calibri"/>
                <a:sym typeface="Calibri"/>
              </a:rPr>
              <a:t>simple </a:t>
            </a:r>
            <a:r>
              <a:rPr lang="en-NZ" sz="1800">
                <a:solidFill>
                  <a:srgbClr val="3A3838"/>
                </a:solidFill>
                <a:latin typeface="Calibri"/>
                <a:ea typeface="Calibri"/>
                <a:cs typeface="Calibri"/>
                <a:sym typeface="Calibri"/>
              </a:rPr>
              <a:t>as possible</a:t>
            </a:r>
            <a:endParaRPr/>
          </a:p>
        </p:txBody>
      </p:sp>
      <p:grpSp>
        <p:nvGrpSpPr>
          <p:cNvPr id="405" name="Google Shape;405;p18"/>
          <p:cNvGrpSpPr/>
          <p:nvPr/>
        </p:nvGrpSpPr>
        <p:grpSpPr>
          <a:xfrm>
            <a:off x="7831091" y="1674183"/>
            <a:ext cx="771809" cy="783747"/>
            <a:chOff x="7800049" y="1790008"/>
            <a:chExt cx="771809" cy="783747"/>
          </a:xfrm>
        </p:grpSpPr>
        <p:sp>
          <p:nvSpPr>
            <p:cNvPr id="406" name="Google Shape;406;p18"/>
            <p:cNvSpPr/>
            <p:nvPr/>
          </p:nvSpPr>
          <p:spPr>
            <a:xfrm>
              <a:off x="7820744" y="1822641"/>
              <a:ext cx="751114" cy="751114"/>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7" name="Google Shape;407;p18"/>
            <p:cNvSpPr/>
            <p:nvPr/>
          </p:nvSpPr>
          <p:spPr>
            <a:xfrm>
              <a:off x="7800049" y="1790008"/>
              <a:ext cx="751114" cy="751114"/>
            </a:xfrm>
            <a:prstGeom prst="ellipse">
              <a:avLst/>
            </a:prstGeom>
            <a:solidFill>
              <a:srgbClr val="C4E0B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8" name="Google Shape;408;p18"/>
            <p:cNvSpPr txBox="1"/>
            <p:nvPr/>
          </p:nvSpPr>
          <p:spPr>
            <a:xfrm>
              <a:off x="7927096" y="1934579"/>
              <a:ext cx="597491" cy="467003"/>
            </a:xfrm>
            <a:prstGeom prst="rect">
              <a:avLst/>
            </a:prstGeom>
            <a:noFill/>
            <a:ln>
              <a:noFill/>
            </a:ln>
          </p:spPr>
          <p:txBody>
            <a:bodyPr anchorCtr="0" anchor="ctr" bIns="45700" lIns="91425" spcFirstLastPara="1" rIns="91425" wrap="square" tIns="45700">
              <a:noAutofit/>
            </a:bodyPr>
            <a:lstStyle/>
            <a:p>
              <a:pPr indent="0" lvl="0" marL="0" marR="0" rtl="0" algn="l">
                <a:lnSpc>
                  <a:spcPct val="107000"/>
                </a:lnSpc>
                <a:spcBef>
                  <a:spcPts val="0"/>
                </a:spcBef>
                <a:spcAft>
                  <a:spcPts val="0"/>
                </a:spcAft>
                <a:buClr>
                  <a:schemeClr val="lt1"/>
                </a:buClr>
                <a:buSzPts val="4000"/>
                <a:buFont typeface="Arial"/>
                <a:buNone/>
              </a:pPr>
              <a:r>
                <a:rPr b="1" lang="en-NZ" sz="4000">
                  <a:solidFill>
                    <a:schemeClr val="lt1"/>
                  </a:solidFill>
                  <a:latin typeface="Arial"/>
                  <a:ea typeface="Arial"/>
                  <a:cs typeface="Arial"/>
                  <a:sym typeface="Arial"/>
                </a:rPr>
                <a:t>3</a:t>
              </a:r>
              <a:endParaRPr/>
            </a:p>
          </p:txBody>
        </p:sp>
      </p:grpSp>
      <p:sp>
        <p:nvSpPr>
          <p:cNvPr id="409" name="Google Shape;409;p18"/>
          <p:cNvSpPr/>
          <p:nvPr/>
        </p:nvSpPr>
        <p:spPr>
          <a:xfrm>
            <a:off x="811772" y="4155686"/>
            <a:ext cx="3176331" cy="2107405"/>
          </a:xfrm>
          <a:prstGeom prst="roundRect">
            <a:avLst>
              <a:gd fmla="val 16667" name="adj"/>
            </a:avLst>
          </a:prstGeom>
          <a:solidFill>
            <a:srgbClr val="E1EFD8"/>
          </a:solidFill>
          <a:ln>
            <a:noFill/>
          </a:ln>
        </p:spPr>
        <p:txBody>
          <a:bodyPr anchorCtr="0" anchor="ctr" bIns="45700" lIns="91425" spcFirstLastPara="1" rIns="91425" wrap="square" tIns="45700">
            <a:noAutofit/>
          </a:bodyPr>
          <a:lstStyle/>
          <a:p>
            <a:pPr indent="0" lvl="0" marL="0" marR="0" rtl="0" algn="ctr">
              <a:lnSpc>
                <a:spcPct val="120000"/>
              </a:lnSpc>
              <a:spcBef>
                <a:spcPts val="0"/>
              </a:spcBef>
              <a:spcAft>
                <a:spcPts val="0"/>
              </a:spcAft>
              <a:buNone/>
            </a:pPr>
            <a:r>
              <a:rPr b="1" lang="en-NZ" sz="1800">
                <a:solidFill>
                  <a:srgbClr val="3A3838"/>
                </a:solidFill>
                <a:latin typeface="Calibri"/>
                <a:ea typeface="Calibri"/>
                <a:cs typeface="Calibri"/>
                <a:sym typeface="Calibri"/>
              </a:rPr>
              <a:t>Add notes below the table </a:t>
            </a:r>
            <a:r>
              <a:rPr lang="en-NZ" sz="1800">
                <a:solidFill>
                  <a:srgbClr val="3A3838"/>
                </a:solidFill>
                <a:latin typeface="Calibri"/>
                <a:ea typeface="Calibri"/>
                <a:cs typeface="Calibri"/>
                <a:sym typeface="Calibri"/>
              </a:rPr>
              <a:t>to help users understand the information and where it comes from</a:t>
            </a:r>
            <a:endParaRPr sz="1800">
              <a:solidFill>
                <a:srgbClr val="3A3838"/>
              </a:solidFill>
              <a:latin typeface="Calibri"/>
              <a:ea typeface="Calibri"/>
              <a:cs typeface="Calibri"/>
              <a:sym typeface="Calibri"/>
            </a:endParaRPr>
          </a:p>
        </p:txBody>
      </p:sp>
      <p:sp>
        <p:nvSpPr>
          <p:cNvPr id="410" name="Google Shape;410;p18"/>
          <p:cNvSpPr/>
          <p:nvPr/>
        </p:nvSpPr>
        <p:spPr>
          <a:xfrm>
            <a:off x="563905" y="3948320"/>
            <a:ext cx="751114" cy="751114"/>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1" name="Google Shape;411;p18"/>
          <p:cNvSpPr/>
          <p:nvPr/>
        </p:nvSpPr>
        <p:spPr>
          <a:xfrm>
            <a:off x="543210" y="3915687"/>
            <a:ext cx="751114" cy="751114"/>
          </a:xfrm>
          <a:prstGeom prst="ellipse">
            <a:avLst/>
          </a:prstGeom>
          <a:solidFill>
            <a:srgbClr val="C4E0B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2" name="Google Shape;412;p18"/>
          <p:cNvSpPr txBox="1"/>
          <p:nvPr/>
        </p:nvSpPr>
        <p:spPr>
          <a:xfrm>
            <a:off x="659373" y="4060258"/>
            <a:ext cx="597491" cy="467003"/>
          </a:xfrm>
          <a:prstGeom prst="rect">
            <a:avLst/>
          </a:prstGeom>
          <a:noFill/>
          <a:ln>
            <a:noFill/>
          </a:ln>
        </p:spPr>
        <p:txBody>
          <a:bodyPr anchorCtr="0" anchor="ctr" bIns="45700" lIns="91425" spcFirstLastPara="1" rIns="91425" wrap="square" tIns="45700">
            <a:noAutofit/>
          </a:bodyPr>
          <a:lstStyle/>
          <a:p>
            <a:pPr indent="0" lvl="0" marL="0" marR="0" rtl="0" algn="l">
              <a:lnSpc>
                <a:spcPct val="107000"/>
              </a:lnSpc>
              <a:spcBef>
                <a:spcPts val="0"/>
              </a:spcBef>
              <a:spcAft>
                <a:spcPts val="0"/>
              </a:spcAft>
              <a:buClr>
                <a:schemeClr val="lt1"/>
              </a:buClr>
              <a:buSzPts val="4000"/>
              <a:buFont typeface="Arial"/>
              <a:buNone/>
            </a:pPr>
            <a:r>
              <a:rPr b="1" lang="en-NZ" sz="4000">
                <a:solidFill>
                  <a:schemeClr val="lt1"/>
                </a:solidFill>
                <a:latin typeface="Arial"/>
                <a:ea typeface="Arial"/>
                <a:cs typeface="Arial"/>
                <a:sym typeface="Arial"/>
              </a:rPr>
              <a:t>4</a:t>
            </a:r>
            <a:endParaRPr/>
          </a:p>
        </p:txBody>
      </p:sp>
      <p:sp>
        <p:nvSpPr>
          <p:cNvPr id="413" name="Google Shape;413;p18"/>
          <p:cNvSpPr/>
          <p:nvPr/>
        </p:nvSpPr>
        <p:spPr>
          <a:xfrm>
            <a:off x="4429741" y="4155687"/>
            <a:ext cx="3176331" cy="2005614"/>
          </a:xfrm>
          <a:prstGeom prst="roundRect">
            <a:avLst>
              <a:gd fmla="val 16667" name="adj"/>
            </a:avLst>
          </a:prstGeom>
          <a:solidFill>
            <a:srgbClr val="E1EFD8"/>
          </a:solidFill>
          <a:ln>
            <a:noFill/>
          </a:ln>
        </p:spPr>
        <p:txBody>
          <a:bodyPr anchorCtr="0" anchor="ctr" bIns="45700" lIns="91425" spcFirstLastPara="1" rIns="91425" wrap="square" tIns="45700">
            <a:noAutofit/>
          </a:bodyPr>
          <a:lstStyle/>
          <a:p>
            <a:pPr indent="0" lvl="0" marL="0" marR="0" rtl="0" algn="ctr">
              <a:lnSpc>
                <a:spcPct val="120000"/>
              </a:lnSpc>
              <a:spcBef>
                <a:spcPts val="0"/>
              </a:spcBef>
              <a:spcAft>
                <a:spcPts val="0"/>
              </a:spcAft>
              <a:buNone/>
            </a:pPr>
            <a:r>
              <a:rPr b="1" lang="en-NZ" sz="1800">
                <a:solidFill>
                  <a:srgbClr val="3A3838"/>
                </a:solidFill>
                <a:latin typeface="Calibri"/>
                <a:ea typeface="Calibri"/>
                <a:cs typeface="Calibri"/>
                <a:sym typeface="Calibri"/>
              </a:rPr>
              <a:t>Don’t rely on colour </a:t>
            </a:r>
            <a:r>
              <a:rPr lang="en-NZ" sz="1800">
                <a:solidFill>
                  <a:srgbClr val="3A3838"/>
                </a:solidFill>
                <a:latin typeface="Calibri"/>
                <a:ea typeface="Calibri"/>
                <a:cs typeface="Calibri"/>
                <a:sym typeface="Calibri"/>
              </a:rPr>
              <a:t>as the only visual means of conveying information in tables</a:t>
            </a:r>
            <a:endParaRPr/>
          </a:p>
        </p:txBody>
      </p:sp>
      <p:sp>
        <p:nvSpPr>
          <p:cNvPr id="414" name="Google Shape;414;p18"/>
          <p:cNvSpPr/>
          <p:nvPr/>
        </p:nvSpPr>
        <p:spPr>
          <a:xfrm>
            <a:off x="4181874" y="3948320"/>
            <a:ext cx="751114" cy="751114"/>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5" name="Google Shape;415;p18"/>
          <p:cNvSpPr/>
          <p:nvPr/>
        </p:nvSpPr>
        <p:spPr>
          <a:xfrm>
            <a:off x="4161179" y="3915687"/>
            <a:ext cx="751114" cy="751114"/>
          </a:xfrm>
          <a:prstGeom prst="ellipse">
            <a:avLst/>
          </a:prstGeom>
          <a:solidFill>
            <a:srgbClr val="C4E0B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6" name="Google Shape;416;p18"/>
          <p:cNvSpPr txBox="1"/>
          <p:nvPr/>
        </p:nvSpPr>
        <p:spPr>
          <a:xfrm>
            <a:off x="4288226" y="4060258"/>
            <a:ext cx="597491" cy="467003"/>
          </a:xfrm>
          <a:prstGeom prst="rect">
            <a:avLst/>
          </a:prstGeom>
          <a:noFill/>
          <a:ln>
            <a:noFill/>
          </a:ln>
        </p:spPr>
        <p:txBody>
          <a:bodyPr anchorCtr="0" anchor="ctr" bIns="45700" lIns="91425" spcFirstLastPara="1" rIns="91425" wrap="square" tIns="45700">
            <a:noAutofit/>
          </a:bodyPr>
          <a:lstStyle/>
          <a:p>
            <a:pPr indent="0" lvl="0" marL="0" marR="0" rtl="0" algn="l">
              <a:lnSpc>
                <a:spcPct val="107000"/>
              </a:lnSpc>
              <a:spcBef>
                <a:spcPts val="0"/>
              </a:spcBef>
              <a:spcAft>
                <a:spcPts val="0"/>
              </a:spcAft>
              <a:buClr>
                <a:schemeClr val="lt1"/>
              </a:buClr>
              <a:buSzPts val="4000"/>
              <a:buFont typeface="Arial"/>
              <a:buNone/>
            </a:pPr>
            <a:r>
              <a:rPr b="1" lang="en-NZ" sz="4000">
                <a:solidFill>
                  <a:schemeClr val="lt1"/>
                </a:solidFill>
                <a:latin typeface="Arial"/>
                <a:ea typeface="Arial"/>
                <a:cs typeface="Arial"/>
                <a:sym typeface="Arial"/>
              </a:rPr>
              <a:t>5</a:t>
            </a:r>
            <a:endParaRPr/>
          </a:p>
        </p:txBody>
      </p:sp>
      <p:sp>
        <p:nvSpPr>
          <p:cNvPr id="417" name="Google Shape;417;p18"/>
          <p:cNvSpPr/>
          <p:nvPr/>
        </p:nvSpPr>
        <p:spPr>
          <a:xfrm>
            <a:off x="8089306" y="3528875"/>
            <a:ext cx="3176331" cy="2766849"/>
          </a:xfrm>
          <a:prstGeom prst="roundRect">
            <a:avLst>
              <a:gd fmla="val 16667" name="adj"/>
            </a:avLst>
          </a:prstGeom>
          <a:solidFill>
            <a:srgbClr val="E1EFD8"/>
          </a:solidFill>
          <a:ln>
            <a:noFill/>
          </a:ln>
        </p:spPr>
        <p:txBody>
          <a:bodyPr anchorCtr="0" anchor="ctr" bIns="45700" lIns="91425" spcFirstLastPara="1" rIns="91425" wrap="square" tIns="45700">
            <a:noAutofit/>
          </a:bodyPr>
          <a:lstStyle/>
          <a:p>
            <a:pPr indent="0" lvl="0" marL="0" marR="0" rtl="0" algn="ctr">
              <a:lnSpc>
                <a:spcPct val="120000"/>
              </a:lnSpc>
              <a:spcBef>
                <a:spcPts val="0"/>
              </a:spcBef>
              <a:spcAft>
                <a:spcPts val="0"/>
              </a:spcAft>
              <a:buNone/>
            </a:pPr>
            <a:r>
              <a:rPr b="1" lang="en-NZ" sz="1800">
                <a:solidFill>
                  <a:srgbClr val="3A3838"/>
                </a:solidFill>
                <a:latin typeface="Calibri"/>
                <a:ea typeface="Calibri"/>
                <a:cs typeface="Calibri"/>
                <a:sym typeface="Calibri"/>
              </a:rPr>
              <a:t>Don’t leave cells empty</a:t>
            </a:r>
            <a:r>
              <a:rPr lang="en-NZ" sz="1800">
                <a:solidFill>
                  <a:srgbClr val="3A3838"/>
                </a:solidFill>
                <a:latin typeface="Calibri"/>
                <a:ea typeface="Calibri"/>
                <a:cs typeface="Calibri"/>
                <a:sym typeface="Calibri"/>
              </a:rPr>
              <a:t>. Use ‘zero’ or ‘nil’ or 'n/a' where there is no data. If it is numeric data, use the numeric zero (0). Only use zero if that is the true value</a:t>
            </a:r>
            <a:endParaRPr sz="1800">
              <a:solidFill>
                <a:srgbClr val="3A3838"/>
              </a:solidFill>
              <a:latin typeface="Calibri"/>
              <a:ea typeface="Calibri"/>
              <a:cs typeface="Calibri"/>
              <a:sym typeface="Calibri"/>
            </a:endParaRPr>
          </a:p>
        </p:txBody>
      </p:sp>
      <p:grpSp>
        <p:nvGrpSpPr>
          <p:cNvPr id="418" name="Google Shape;418;p18"/>
          <p:cNvGrpSpPr/>
          <p:nvPr/>
        </p:nvGrpSpPr>
        <p:grpSpPr>
          <a:xfrm>
            <a:off x="7820744" y="3281720"/>
            <a:ext cx="771809" cy="783747"/>
            <a:chOff x="7820744" y="3948320"/>
            <a:chExt cx="771809" cy="783747"/>
          </a:xfrm>
        </p:grpSpPr>
        <p:sp>
          <p:nvSpPr>
            <p:cNvPr id="419" name="Google Shape;419;p18"/>
            <p:cNvSpPr/>
            <p:nvPr/>
          </p:nvSpPr>
          <p:spPr>
            <a:xfrm>
              <a:off x="7841439" y="3980953"/>
              <a:ext cx="751114" cy="751114"/>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0" name="Google Shape;420;p18"/>
            <p:cNvSpPr/>
            <p:nvPr/>
          </p:nvSpPr>
          <p:spPr>
            <a:xfrm>
              <a:off x="7820744" y="3948320"/>
              <a:ext cx="751114" cy="751114"/>
            </a:xfrm>
            <a:prstGeom prst="ellipse">
              <a:avLst/>
            </a:prstGeom>
            <a:solidFill>
              <a:srgbClr val="C4E0B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1" name="Google Shape;421;p18"/>
            <p:cNvSpPr txBox="1"/>
            <p:nvPr/>
          </p:nvSpPr>
          <p:spPr>
            <a:xfrm>
              <a:off x="7947791" y="4092891"/>
              <a:ext cx="597491" cy="467003"/>
            </a:xfrm>
            <a:prstGeom prst="rect">
              <a:avLst/>
            </a:prstGeom>
            <a:noFill/>
            <a:ln>
              <a:noFill/>
            </a:ln>
          </p:spPr>
          <p:txBody>
            <a:bodyPr anchorCtr="0" anchor="ctr" bIns="45700" lIns="91425" spcFirstLastPara="1" rIns="91425" wrap="square" tIns="45700">
              <a:noAutofit/>
            </a:bodyPr>
            <a:lstStyle/>
            <a:p>
              <a:pPr indent="0" lvl="0" marL="0" marR="0" rtl="0" algn="l">
                <a:lnSpc>
                  <a:spcPct val="107000"/>
                </a:lnSpc>
                <a:spcBef>
                  <a:spcPts val="0"/>
                </a:spcBef>
                <a:spcAft>
                  <a:spcPts val="0"/>
                </a:spcAft>
                <a:buClr>
                  <a:schemeClr val="lt1"/>
                </a:buClr>
                <a:buSzPts val="4000"/>
                <a:buFont typeface="Arial"/>
                <a:buNone/>
              </a:pPr>
              <a:r>
                <a:rPr b="1" lang="en-NZ" sz="4000">
                  <a:solidFill>
                    <a:schemeClr val="lt1"/>
                  </a:solidFill>
                  <a:latin typeface="Arial"/>
                  <a:ea typeface="Arial"/>
                  <a:cs typeface="Arial"/>
                  <a:sym typeface="Arial"/>
                </a:rPr>
                <a:t>6</a:t>
              </a: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19"/>
          <p:cNvSpPr/>
          <p:nvPr/>
        </p:nvSpPr>
        <p:spPr>
          <a:xfrm>
            <a:off x="2" y="0"/>
            <a:ext cx="12191998" cy="6966285"/>
          </a:xfrm>
          <a:prstGeom prst="rect">
            <a:avLst/>
          </a:prstGeom>
          <a:solidFill>
            <a:srgbClr val="FFF2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Screenshot of a table going across two pages. The heading of the table is repeated cross the two pages." id="428" name="Google Shape;428;p19"/>
          <p:cNvPicPr preferRelativeResize="0"/>
          <p:nvPr/>
        </p:nvPicPr>
        <p:blipFill rotWithShape="1">
          <a:blip r:embed="rId3">
            <a:alphaModFix/>
          </a:blip>
          <a:srcRect b="0" l="0" r="4020" t="0"/>
          <a:stretch/>
        </p:blipFill>
        <p:spPr>
          <a:xfrm>
            <a:off x="5175441" y="345668"/>
            <a:ext cx="4621029" cy="251595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29" name="Google Shape;429;p19"/>
          <p:cNvPicPr preferRelativeResize="0"/>
          <p:nvPr/>
        </p:nvPicPr>
        <p:blipFill rotWithShape="1">
          <a:blip r:embed="rId4">
            <a:alphaModFix/>
          </a:blip>
          <a:srcRect b="0" l="0" r="0" t="0"/>
          <a:stretch/>
        </p:blipFill>
        <p:spPr>
          <a:xfrm>
            <a:off x="5171040" y="3042752"/>
            <a:ext cx="4625430" cy="445723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30" name="Google Shape;430;p19"/>
          <p:cNvSpPr txBox="1"/>
          <p:nvPr/>
        </p:nvSpPr>
        <p:spPr>
          <a:xfrm>
            <a:off x="982357" y="1402672"/>
            <a:ext cx="2471057" cy="1158286"/>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None/>
            </a:pPr>
            <a:r>
              <a:rPr lang="en-NZ" sz="2000">
                <a:solidFill>
                  <a:srgbClr val="3A3838"/>
                </a:solidFill>
                <a:latin typeface="Calibri"/>
                <a:ea typeface="Calibri"/>
                <a:cs typeface="Calibri"/>
                <a:sym typeface="Calibri"/>
              </a:rPr>
              <a:t>In this example the table spans across two pages </a:t>
            </a:r>
            <a:endParaRPr/>
          </a:p>
        </p:txBody>
      </p:sp>
      <p:grpSp>
        <p:nvGrpSpPr>
          <p:cNvPr id="431" name="Google Shape;431;p19"/>
          <p:cNvGrpSpPr/>
          <p:nvPr/>
        </p:nvGrpSpPr>
        <p:grpSpPr>
          <a:xfrm>
            <a:off x="1156343" y="442856"/>
            <a:ext cx="8502872" cy="4554058"/>
            <a:chOff x="1156343" y="442856"/>
            <a:chExt cx="8502872" cy="4554058"/>
          </a:xfrm>
        </p:grpSpPr>
        <p:sp>
          <p:nvSpPr>
            <p:cNvPr id="432" name="Google Shape;432;p19"/>
            <p:cNvSpPr/>
            <p:nvPr/>
          </p:nvSpPr>
          <p:spPr>
            <a:xfrm>
              <a:off x="5166249" y="442856"/>
              <a:ext cx="4492656" cy="959816"/>
            </a:xfrm>
            <a:prstGeom prst="roundRect">
              <a:avLst>
                <a:gd fmla="val 16667" name="adj"/>
              </a:avLst>
            </a:prstGeom>
            <a:noFill/>
            <a:ln cap="flat" cmpd="sng" w="38100">
              <a:solidFill>
                <a:srgbClr val="F1647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433" name="Google Shape;433;p19"/>
            <p:cNvCxnSpPr/>
            <p:nvPr/>
          </p:nvCxnSpPr>
          <p:spPr>
            <a:xfrm flipH="1">
              <a:off x="3373515" y="1029810"/>
              <a:ext cx="1686757" cy="2497371"/>
            </a:xfrm>
            <a:prstGeom prst="straightConnector1">
              <a:avLst/>
            </a:prstGeom>
            <a:noFill/>
            <a:ln cap="flat" cmpd="sng" w="28575">
              <a:solidFill>
                <a:srgbClr val="F16475"/>
              </a:solidFill>
              <a:prstDash val="dash"/>
              <a:round/>
              <a:headEnd len="sm" w="sm" type="none"/>
              <a:tailEnd len="sm" w="sm" type="none"/>
            </a:ln>
          </p:spPr>
        </p:cxnSp>
        <p:sp>
          <p:nvSpPr>
            <p:cNvPr id="434" name="Google Shape;434;p19"/>
            <p:cNvSpPr/>
            <p:nvPr/>
          </p:nvSpPr>
          <p:spPr>
            <a:xfrm>
              <a:off x="5166559" y="3580973"/>
              <a:ext cx="4492656" cy="959816"/>
            </a:xfrm>
            <a:prstGeom prst="roundRect">
              <a:avLst>
                <a:gd fmla="val 16667" name="adj"/>
              </a:avLst>
            </a:prstGeom>
            <a:noFill/>
            <a:ln cap="flat" cmpd="sng" w="38100">
              <a:solidFill>
                <a:srgbClr val="F1647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435" name="Google Shape;435;p19"/>
            <p:cNvCxnSpPr/>
            <p:nvPr/>
          </p:nvCxnSpPr>
          <p:spPr>
            <a:xfrm rot="10800000">
              <a:off x="3453414" y="3648722"/>
              <a:ext cx="1575270" cy="533042"/>
            </a:xfrm>
            <a:prstGeom prst="straightConnector1">
              <a:avLst/>
            </a:prstGeom>
            <a:noFill/>
            <a:ln cap="flat" cmpd="sng" w="28575">
              <a:solidFill>
                <a:srgbClr val="F16475"/>
              </a:solidFill>
              <a:prstDash val="dash"/>
              <a:round/>
              <a:headEnd len="sm" w="sm" type="none"/>
              <a:tailEnd len="sm" w="sm" type="none"/>
            </a:ln>
          </p:spPr>
        </p:cxnSp>
        <p:sp>
          <p:nvSpPr>
            <p:cNvPr id="436" name="Google Shape;436;p19"/>
            <p:cNvSpPr txBox="1"/>
            <p:nvPr/>
          </p:nvSpPr>
          <p:spPr>
            <a:xfrm>
              <a:off x="1156343" y="3597172"/>
              <a:ext cx="2228134" cy="1399742"/>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b="1" lang="en-NZ" sz="1800">
                  <a:solidFill>
                    <a:srgbClr val="3A3838"/>
                  </a:solidFill>
                  <a:latin typeface="Calibri"/>
                  <a:ea typeface="Calibri"/>
                  <a:cs typeface="Calibri"/>
                  <a:sym typeface="Calibri"/>
                </a:rPr>
                <a:t>The headers are repeated </a:t>
              </a:r>
              <a:r>
                <a:rPr lang="en-NZ" sz="1800">
                  <a:solidFill>
                    <a:srgbClr val="3A3838"/>
                  </a:solidFill>
                  <a:latin typeface="Calibri"/>
                  <a:ea typeface="Calibri"/>
                  <a:cs typeface="Calibri"/>
                  <a:sym typeface="Calibri"/>
                </a:rPr>
                <a:t>so the reader can see what each column refers to</a:t>
              </a:r>
              <a:endParaRPr sz="1800">
                <a:solidFill>
                  <a:srgbClr val="3A3838"/>
                </a:solidFill>
                <a:latin typeface="Calibri"/>
                <a:ea typeface="Calibri"/>
                <a:cs typeface="Calibri"/>
                <a:sym typeface="Calibri"/>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1"/>
                                        </p:tgtEl>
                                        <p:attrNameLst>
                                          <p:attrName>style.visibility</p:attrName>
                                        </p:attrNameLst>
                                      </p:cBhvr>
                                      <p:to>
                                        <p:strVal val="visible"/>
                                      </p:to>
                                    </p:set>
                                    <p:animEffect filter="fade" transition="in">
                                      <p:cBhvr>
                                        <p:cTn dur="500"/>
                                        <p:tgtEl>
                                          <p:spTgt spid="4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
          <p:cNvSpPr txBox="1"/>
          <p:nvPr>
            <p:ph type="title"/>
          </p:nvPr>
        </p:nvSpPr>
        <p:spPr>
          <a:xfrm>
            <a:off x="838200" y="749920"/>
            <a:ext cx="3805518" cy="800584"/>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3A3838"/>
              </a:buClr>
              <a:buSzPts val="2800"/>
              <a:buFont typeface="Arial"/>
              <a:buNone/>
            </a:pPr>
            <a:r>
              <a:rPr b="1" lang="en-NZ" sz="2800">
                <a:solidFill>
                  <a:srgbClr val="3A3838"/>
                </a:solidFill>
                <a:latin typeface="Arial"/>
                <a:ea typeface="Arial"/>
                <a:cs typeface="Arial"/>
                <a:sym typeface="Arial"/>
              </a:rPr>
              <a:t>Who are we?</a:t>
            </a:r>
            <a:endParaRPr/>
          </a:p>
        </p:txBody>
      </p:sp>
      <p:sp>
        <p:nvSpPr>
          <p:cNvPr id="122" name="Google Shape;122;p2"/>
          <p:cNvSpPr txBox="1"/>
          <p:nvPr>
            <p:ph idx="1" type="body"/>
          </p:nvPr>
        </p:nvSpPr>
        <p:spPr>
          <a:xfrm>
            <a:off x="838200" y="1950554"/>
            <a:ext cx="4131365" cy="1878496"/>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0"/>
              </a:spcBef>
              <a:spcAft>
                <a:spcPts val="0"/>
              </a:spcAft>
              <a:buClr>
                <a:srgbClr val="3A3838"/>
              </a:buClr>
              <a:buSzPts val="2400"/>
              <a:buNone/>
            </a:pPr>
            <a:r>
              <a:rPr lang="en-NZ" sz="2400">
                <a:solidFill>
                  <a:srgbClr val="3A3838"/>
                </a:solidFill>
                <a:latin typeface="Calibri"/>
                <a:ea typeface="Calibri"/>
                <a:cs typeface="Calibri"/>
                <a:sym typeface="Calibri"/>
              </a:rPr>
              <a:t>My name is Krystle Chester</a:t>
            </a:r>
            <a:endParaRPr sz="2400">
              <a:solidFill>
                <a:srgbClr val="3A3838"/>
              </a:solidFill>
              <a:latin typeface="Calibri"/>
              <a:ea typeface="Calibri"/>
              <a:cs typeface="Calibri"/>
              <a:sym typeface="Calibri"/>
            </a:endParaRPr>
          </a:p>
          <a:p>
            <a:pPr indent="-228600" lvl="0" marL="228600" rtl="0" algn="l">
              <a:lnSpc>
                <a:spcPct val="120000"/>
              </a:lnSpc>
              <a:spcBef>
                <a:spcPts val="0"/>
              </a:spcBef>
              <a:spcAft>
                <a:spcPts val="0"/>
              </a:spcAft>
              <a:buClr>
                <a:srgbClr val="3A3838"/>
              </a:buClr>
              <a:buSzPts val="2400"/>
              <a:buChar char="•"/>
            </a:pPr>
            <a:r>
              <a:rPr lang="en-NZ" sz="2400">
                <a:solidFill>
                  <a:srgbClr val="3A3838"/>
                </a:solidFill>
                <a:latin typeface="Calibri"/>
                <a:ea typeface="Calibri"/>
                <a:cs typeface="Calibri"/>
                <a:sym typeface="Calibri"/>
              </a:rPr>
              <a:t>Neurodivergent</a:t>
            </a:r>
            <a:endParaRPr/>
          </a:p>
          <a:p>
            <a:pPr indent="-228600" lvl="0" marL="228600" rtl="0" algn="l">
              <a:lnSpc>
                <a:spcPct val="120000"/>
              </a:lnSpc>
              <a:spcBef>
                <a:spcPts val="0"/>
              </a:spcBef>
              <a:spcAft>
                <a:spcPts val="0"/>
              </a:spcAft>
              <a:buClr>
                <a:srgbClr val="3A3838"/>
              </a:buClr>
              <a:buSzPts val="2400"/>
              <a:buChar char="•"/>
            </a:pPr>
            <a:r>
              <a:rPr lang="en-NZ" sz="2400">
                <a:solidFill>
                  <a:srgbClr val="3A3838"/>
                </a:solidFill>
                <a:latin typeface="Calibri"/>
                <a:ea typeface="Calibri"/>
                <a:cs typeface="Calibri"/>
                <a:sym typeface="Calibri"/>
              </a:rPr>
              <a:t>Masters in psych</a:t>
            </a:r>
            <a:endParaRPr sz="2400">
              <a:solidFill>
                <a:srgbClr val="3A3838"/>
              </a:solidFill>
              <a:latin typeface="Calibri"/>
              <a:ea typeface="Calibri"/>
              <a:cs typeface="Calibri"/>
              <a:sym typeface="Calibri"/>
            </a:endParaRPr>
          </a:p>
          <a:p>
            <a:pPr indent="-228600" lvl="0" marL="228600" rtl="0" algn="l">
              <a:lnSpc>
                <a:spcPct val="120000"/>
              </a:lnSpc>
              <a:spcBef>
                <a:spcPts val="0"/>
              </a:spcBef>
              <a:spcAft>
                <a:spcPts val="0"/>
              </a:spcAft>
              <a:buClr>
                <a:srgbClr val="3A3838"/>
              </a:buClr>
              <a:buSzPts val="2400"/>
              <a:buChar char="•"/>
            </a:pPr>
            <a:r>
              <a:rPr lang="en-NZ" sz="2400">
                <a:solidFill>
                  <a:srgbClr val="3A3838"/>
                </a:solidFill>
                <a:latin typeface="Calibri"/>
                <a:ea typeface="Calibri"/>
                <a:cs typeface="Calibri"/>
                <a:sym typeface="Calibri"/>
              </a:rPr>
              <a:t>Service designer</a:t>
            </a:r>
            <a:endParaRPr sz="2400">
              <a:solidFill>
                <a:srgbClr val="3A3838"/>
              </a:solidFill>
              <a:latin typeface="Calibri"/>
              <a:ea typeface="Calibri"/>
              <a:cs typeface="Calibri"/>
              <a:sym typeface="Calibri"/>
            </a:endParaRPr>
          </a:p>
          <a:p>
            <a:pPr indent="0" lvl="0" marL="0" rtl="0" algn="l">
              <a:lnSpc>
                <a:spcPct val="120000"/>
              </a:lnSpc>
              <a:spcBef>
                <a:spcPts val="0"/>
              </a:spcBef>
              <a:spcAft>
                <a:spcPts val="0"/>
              </a:spcAft>
              <a:buClr>
                <a:srgbClr val="3A3838"/>
              </a:buClr>
              <a:buSzPts val="2000"/>
              <a:buNone/>
            </a:pPr>
            <a:r>
              <a:rPr lang="en-NZ" sz="2000">
                <a:solidFill>
                  <a:srgbClr val="3A3838"/>
                </a:solidFill>
                <a:latin typeface="Calibri"/>
                <a:ea typeface="Calibri"/>
                <a:cs typeface="Calibri"/>
                <a:sym typeface="Calibri"/>
              </a:rPr>
              <a:t>Designing products and services with users in mind. This means advocating for the user by understanding their needs through research and involving them in the design process as much as possible!</a:t>
            </a:r>
            <a:endParaRPr/>
          </a:p>
          <a:p>
            <a:pPr indent="0" lvl="0" marL="0" rtl="0" algn="l">
              <a:lnSpc>
                <a:spcPct val="90000"/>
              </a:lnSpc>
              <a:spcBef>
                <a:spcPts val="1000"/>
              </a:spcBef>
              <a:spcAft>
                <a:spcPts val="0"/>
              </a:spcAft>
              <a:buClr>
                <a:schemeClr val="dk1"/>
              </a:buClr>
              <a:buSzPts val="3600"/>
              <a:buNone/>
            </a:pPr>
            <a:r>
              <a:t/>
            </a:r>
            <a:endParaRPr sz="3600"/>
          </a:p>
        </p:txBody>
      </p:sp>
      <p:pic>
        <p:nvPicPr>
          <p:cNvPr descr="A cartoon of a person and a cat" id="123" name="Google Shape;123;p2"/>
          <p:cNvPicPr preferRelativeResize="0"/>
          <p:nvPr/>
        </p:nvPicPr>
        <p:blipFill rotWithShape="1">
          <a:blip r:embed="rId3">
            <a:alphaModFix/>
          </a:blip>
          <a:srcRect b="0" l="0" r="0" t="0"/>
          <a:stretch/>
        </p:blipFill>
        <p:spPr>
          <a:xfrm>
            <a:off x="5363666" y="967410"/>
            <a:ext cx="5370916" cy="538210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20"/>
          <p:cNvSpPr/>
          <p:nvPr/>
        </p:nvSpPr>
        <p:spPr>
          <a:xfrm>
            <a:off x="2" y="-1"/>
            <a:ext cx="12191998" cy="6966285"/>
          </a:xfrm>
          <a:prstGeom prst="rect">
            <a:avLst/>
          </a:prstGeom>
          <a:solidFill>
            <a:srgbClr val="F6DA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3" name="Google Shape;443;p20"/>
          <p:cNvSpPr txBox="1"/>
          <p:nvPr>
            <p:ph type="title"/>
          </p:nvPr>
        </p:nvSpPr>
        <p:spPr>
          <a:xfrm>
            <a:off x="1366435" y="653452"/>
            <a:ext cx="6307512" cy="2003243"/>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3A3838"/>
              </a:buClr>
              <a:buSzPts val="3600"/>
              <a:buFont typeface="Arial"/>
              <a:buNone/>
            </a:pPr>
            <a:r>
              <a:rPr b="1" lang="en-NZ" sz="3600">
                <a:solidFill>
                  <a:srgbClr val="3A3838"/>
                </a:solidFill>
                <a:latin typeface="Arial"/>
                <a:ea typeface="Arial"/>
                <a:cs typeface="Arial"/>
                <a:sym typeface="Arial"/>
              </a:rPr>
              <a:t>Use images to support written information</a:t>
            </a:r>
            <a:endParaRPr b="1" sz="3600">
              <a:solidFill>
                <a:srgbClr val="3A3838"/>
              </a:solidFill>
              <a:latin typeface="Arial"/>
              <a:ea typeface="Arial"/>
              <a:cs typeface="Arial"/>
              <a:sym typeface="Arial"/>
            </a:endParaRPr>
          </a:p>
        </p:txBody>
      </p:sp>
      <p:pic>
        <p:nvPicPr>
          <p:cNvPr descr="This is an image showing a 'not ideal' table and a 'better' table" id="444" name="Google Shape;444;p20"/>
          <p:cNvPicPr preferRelativeResize="0"/>
          <p:nvPr/>
        </p:nvPicPr>
        <p:blipFill rotWithShape="1">
          <a:blip r:embed="rId3">
            <a:alphaModFix/>
          </a:blip>
          <a:srcRect b="0" l="0" r="0" t="0"/>
          <a:stretch/>
        </p:blipFill>
        <p:spPr>
          <a:xfrm>
            <a:off x="1366435" y="2656695"/>
            <a:ext cx="6411220" cy="2867425"/>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0784"/>
              </a:srgbClr>
            </a:outerShdw>
          </a:effectLst>
        </p:spPr>
      </p:pic>
      <p:sp>
        <p:nvSpPr>
          <p:cNvPr id="445" name="Google Shape;445;p20"/>
          <p:cNvSpPr txBox="1"/>
          <p:nvPr/>
        </p:nvSpPr>
        <p:spPr>
          <a:xfrm>
            <a:off x="8256970" y="2550998"/>
            <a:ext cx="3248298" cy="2973122"/>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lang="en-NZ" sz="1800">
                <a:solidFill>
                  <a:srgbClr val="3A3838"/>
                </a:solidFill>
                <a:latin typeface="Calibri"/>
                <a:ea typeface="Calibri"/>
                <a:cs typeface="Calibri"/>
                <a:sym typeface="Calibri"/>
              </a:rPr>
              <a:t>You can use images to demonstrate a point, describe a complex idea. Images are great way to complement written content and are helpful to visual learners, people with lower literacy, autistic  people.</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21"/>
          <p:cNvSpPr/>
          <p:nvPr/>
        </p:nvSpPr>
        <p:spPr>
          <a:xfrm>
            <a:off x="1" y="0"/>
            <a:ext cx="12192000" cy="1435100"/>
          </a:xfrm>
          <a:prstGeom prst="rect">
            <a:avLst/>
          </a:prstGeom>
          <a:solidFill>
            <a:srgbClr val="F6DA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2" name="Google Shape;452;p21"/>
          <p:cNvSpPr txBox="1"/>
          <p:nvPr/>
        </p:nvSpPr>
        <p:spPr>
          <a:xfrm>
            <a:off x="791078" y="594908"/>
            <a:ext cx="8657722" cy="578677"/>
          </a:xfrm>
          <a:prstGeom prst="rect">
            <a:avLst/>
          </a:prstGeom>
          <a:noFill/>
          <a:ln>
            <a:noFill/>
          </a:ln>
        </p:spPr>
        <p:txBody>
          <a:bodyPr anchorCtr="0" anchor="ctr" bIns="45700" lIns="91425" spcFirstLastPara="1" rIns="91425" wrap="square" tIns="45700">
            <a:noAutofit/>
          </a:bodyPr>
          <a:lstStyle/>
          <a:p>
            <a:pPr indent="0" lvl="0" marL="0" marR="0" rtl="0" algn="l">
              <a:lnSpc>
                <a:spcPct val="107000"/>
              </a:lnSpc>
              <a:spcBef>
                <a:spcPts val="0"/>
              </a:spcBef>
              <a:spcAft>
                <a:spcPts val="0"/>
              </a:spcAft>
              <a:buClr>
                <a:srgbClr val="3A3838"/>
              </a:buClr>
              <a:buSzPts val="2800"/>
              <a:buFont typeface="Arial"/>
              <a:buNone/>
            </a:pPr>
            <a:r>
              <a:rPr b="1" lang="en-NZ" sz="2800">
                <a:solidFill>
                  <a:srgbClr val="3A3838"/>
                </a:solidFill>
                <a:latin typeface="Arial"/>
                <a:ea typeface="Arial"/>
                <a:cs typeface="Arial"/>
                <a:sym typeface="Arial"/>
              </a:rPr>
              <a:t>Using images to support written information</a:t>
            </a:r>
            <a:endParaRPr b="1" sz="2800">
              <a:solidFill>
                <a:srgbClr val="3A3838"/>
              </a:solidFill>
              <a:latin typeface="Arial"/>
              <a:ea typeface="Arial"/>
              <a:cs typeface="Arial"/>
              <a:sym typeface="Arial"/>
            </a:endParaRPr>
          </a:p>
        </p:txBody>
      </p:sp>
      <p:sp>
        <p:nvSpPr>
          <p:cNvPr descr="Image of a house overlapping a yellow circle" id="453" name="Google Shape;453;p21"/>
          <p:cNvSpPr/>
          <p:nvPr/>
        </p:nvSpPr>
        <p:spPr>
          <a:xfrm>
            <a:off x="9157252" y="2392887"/>
            <a:ext cx="2117585" cy="2117585"/>
          </a:xfrm>
          <a:prstGeom prst="ellipse">
            <a:avLst/>
          </a:prstGeom>
          <a:solidFill>
            <a:srgbClr val="FFF2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descr="Light blue circle with dark blue text to demonstrate use of contrasting colours" id="454" name="Google Shape;454;p21"/>
          <p:cNvSpPr/>
          <p:nvPr/>
        </p:nvSpPr>
        <p:spPr>
          <a:xfrm>
            <a:off x="3613539" y="2392887"/>
            <a:ext cx="2117585" cy="2117585"/>
          </a:xfrm>
          <a:prstGeom prst="ellipse">
            <a:avLst/>
          </a:prstGeom>
          <a:solidFill>
            <a:srgbClr val="D8E2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5" name="Google Shape;455;p21"/>
          <p:cNvSpPr txBox="1"/>
          <p:nvPr/>
        </p:nvSpPr>
        <p:spPr>
          <a:xfrm>
            <a:off x="3183467" y="4706948"/>
            <a:ext cx="2961639" cy="1174716"/>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None/>
            </a:pPr>
            <a:r>
              <a:rPr lang="en-NZ" sz="2400">
                <a:solidFill>
                  <a:srgbClr val="3A3838"/>
                </a:solidFill>
                <a:latin typeface="Calibri"/>
                <a:ea typeface="Calibri"/>
                <a:cs typeface="Calibri"/>
                <a:sym typeface="Calibri"/>
              </a:rPr>
              <a:t>Make sure colours contrast well</a:t>
            </a:r>
            <a:endParaRPr sz="2400">
              <a:solidFill>
                <a:srgbClr val="3A3838"/>
              </a:solidFill>
              <a:latin typeface="Calibri"/>
              <a:ea typeface="Calibri"/>
              <a:cs typeface="Calibri"/>
              <a:sym typeface="Calibri"/>
            </a:endParaRPr>
          </a:p>
        </p:txBody>
      </p:sp>
      <p:sp>
        <p:nvSpPr>
          <p:cNvPr id="456" name="Google Shape;456;p21"/>
          <p:cNvSpPr txBox="1"/>
          <p:nvPr/>
        </p:nvSpPr>
        <p:spPr>
          <a:xfrm>
            <a:off x="6323768" y="4706948"/>
            <a:ext cx="2408811" cy="1871652"/>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None/>
            </a:pPr>
            <a:r>
              <a:rPr lang="en-NZ" sz="2400">
                <a:solidFill>
                  <a:srgbClr val="3A3838"/>
                </a:solidFill>
                <a:latin typeface="Calibri"/>
                <a:ea typeface="Calibri"/>
                <a:cs typeface="Calibri"/>
                <a:sym typeface="Calibri"/>
              </a:rPr>
              <a:t>Use descriptive alt text for screen readers</a:t>
            </a:r>
            <a:endParaRPr sz="1800">
              <a:solidFill>
                <a:srgbClr val="3A3838"/>
              </a:solidFill>
              <a:latin typeface="Calibri"/>
              <a:ea typeface="Calibri"/>
              <a:cs typeface="Calibri"/>
              <a:sym typeface="Calibri"/>
            </a:endParaRPr>
          </a:p>
        </p:txBody>
      </p:sp>
      <p:sp>
        <p:nvSpPr>
          <p:cNvPr id="457" name="Google Shape;457;p21"/>
          <p:cNvSpPr txBox="1"/>
          <p:nvPr/>
        </p:nvSpPr>
        <p:spPr>
          <a:xfrm>
            <a:off x="9123948" y="4706948"/>
            <a:ext cx="2095500" cy="1174716"/>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None/>
            </a:pPr>
            <a:r>
              <a:rPr lang="en-NZ" sz="2400">
                <a:solidFill>
                  <a:srgbClr val="3A3838"/>
                </a:solidFill>
                <a:latin typeface="Calibri"/>
                <a:ea typeface="Calibri"/>
                <a:cs typeface="Calibri"/>
                <a:sym typeface="Calibri"/>
              </a:rPr>
              <a:t>Keep the image simple</a:t>
            </a:r>
            <a:endParaRPr sz="2400">
              <a:solidFill>
                <a:srgbClr val="3A3838"/>
              </a:solidFill>
              <a:latin typeface="Calibri"/>
              <a:ea typeface="Calibri"/>
              <a:cs typeface="Calibri"/>
              <a:sym typeface="Calibri"/>
            </a:endParaRPr>
          </a:p>
        </p:txBody>
      </p:sp>
      <p:sp>
        <p:nvSpPr>
          <p:cNvPr id="458" name="Google Shape;458;p21"/>
          <p:cNvSpPr/>
          <p:nvPr/>
        </p:nvSpPr>
        <p:spPr>
          <a:xfrm>
            <a:off x="892619" y="2392887"/>
            <a:ext cx="2117585" cy="2117585"/>
          </a:xfrm>
          <a:prstGeom prst="ellipse">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descr="Photo image and volume icon overlapping a green circl" id="459" name="Google Shape;459;p21"/>
          <p:cNvSpPr/>
          <p:nvPr/>
        </p:nvSpPr>
        <p:spPr>
          <a:xfrm>
            <a:off x="6436332" y="2392887"/>
            <a:ext cx="2117585" cy="2117585"/>
          </a:xfrm>
          <a:prstGeom prst="ellipse">
            <a:avLst/>
          </a:prstGeom>
          <a:solidFill>
            <a:srgbClr val="E1EF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0" name="Google Shape;460;p21"/>
          <p:cNvSpPr txBox="1"/>
          <p:nvPr/>
        </p:nvSpPr>
        <p:spPr>
          <a:xfrm>
            <a:off x="4031909" y="2767280"/>
            <a:ext cx="1682056"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NZ" sz="8000">
                <a:solidFill>
                  <a:srgbClr val="002060"/>
                </a:solidFill>
                <a:latin typeface="Calibri"/>
                <a:ea typeface="Calibri"/>
                <a:cs typeface="Calibri"/>
                <a:sym typeface="Calibri"/>
              </a:rPr>
              <a:t>Aa</a:t>
            </a:r>
            <a:endParaRPr/>
          </a:p>
        </p:txBody>
      </p:sp>
      <p:sp>
        <p:nvSpPr>
          <p:cNvPr id="461" name="Google Shape;461;p21"/>
          <p:cNvSpPr txBox="1"/>
          <p:nvPr/>
        </p:nvSpPr>
        <p:spPr>
          <a:xfrm>
            <a:off x="905966" y="4859347"/>
            <a:ext cx="2180135" cy="1174717"/>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None/>
            </a:pPr>
            <a:r>
              <a:rPr lang="en-NZ" sz="2400">
                <a:solidFill>
                  <a:srgbClr val="3A3838"/>
                </a:solidFill>
                <a:latin typeface="Calibri"/>
                <a:ea typeface="Calibri"/>
                <a:cs typeface="Calibri"/>
                <a:sym typeface="Calibri"/>
              </a:rPr>
              <a:t>Avoid harsh neon, clashing colours</a:t>
            </a:r>
            <a:endParaRPr/>
          </a:p>
        </p:txBody>
      </p:sp>
      <p:pic>
        <p:nvPicPr>
          <p:cNvPr descr="Bright yellow circle with an overlapping bright red circle with a cross" id="462" name="Google Shape;462;p21"/>
          <p:cNvPicPr preferRelativeResize="0"/>
          <p:nvPr/>
        </p:nvPicPr>
        <p:blipFill rotWithShape="1">
          <a:blip r:embed="rId3">
            <a:alphaModFix/>
          </a:blip>
          <a:srcRect b="0" l="0" r="0" t="0"/>
          <a:stretch/>
        </p:blipFill>
        <p:spPr>
          <a:xfrm>
            <a:off x="822541" y="2325687"/>
            <a:ext cx="2257740" cy="2257740"/>
          </a:xfrm>
          <a:prstGeom prst="rect">
            <a:avLst/>
          </a:prstGeom>
          <a:noFill/>
          <a:ln>
            <a:noFill/>
          </a:ln>
        </p:spPr>
      </p:pic>
      <p:pic>
        <p:nvPicPr>
          <p:cNvPr descr="Placeholder Images - Free Download on Freepik" id="463" name="Google Shape;463;p21"/>
          <p:cNvPicPr preferRelativeResize="0"/>
          <p:nvPr/>
        </p:nvPicPr>
        <p:blipFill rotWithShape="1">
          <a:blip r:embed="rId4">
            <a:alphaModFix/>
          </a:blip>
          <a:srcRect b="30638" l="24247" r="23923" t="30372"/>
          <a:stretch/>
        </p:blipFill>
        <p:spPr>
          <a:xfrm>
            <a:off x="6759899" y="2943639"/>
            <a:ext cx="1470450" cy="1106117"/>
          </a:xfrm>
          <a:prstGeom prst="rect">
            <a:avLst/>
          </a:prstGeom>
          <a:noFill/>
          <a:ln>
            <a:noFill/>
          </a:ln>
        </p:spPr>
      </p:pic>
      <p:pic>
        <p:nvPicPr>
          <p:cNvPr id="464" name="Google Shape;464;p21"/>
          <p:cNvPicPr preferRelativeResize="0"/>
          <p:nvPr/>
        </p:nvPicPr>
        <p:blipFill rotWithShape="1">
          <a:blip r:embed="rId5">
            <a:alphaModFix/>
          </a:blip>
          <a:srcRect b="0" l="0" r="0" t="0"/>
          <a:stretch/>
        </p:blipFill>
        <p:spPr>
          <a:xfrm>
            <a:off x="7528173" y="2374947"/>
            <a:ext cx="1054052" cy="1054052"/>
          </a:xfrm>
          <a:prstGeom prst="rect">
            <a:avLst/>
          </a:prstGeom>
          <a:noFill/>
          <a:ln>
            <a:noFill/>
          </a:ln>
        </p:spPr>
      </p:pic>
      <p:sp>
        <p:nvSpPr>
          <p:cNvPr id="465" name="Google Shape;465;p21">
            <a:hlinkClick action="ppaction://hlinkshowjump?jump=firstslide"/>
          </p:cNvPr>
          <p:cNvSpPr/>
          <p:nvPr/>
        </p:nvSpPr>
        <p:spPr>
          <a:xfrm>
            <a:off x="9542138" y="2894023"/>
            <a:ext cx="1347813" cy="1155733"/>
          </a:xfrm>
          <a:custGeom>
            <a:rect b="b" l="l" r="r" t="t"/>
            <a:pathLst>
              <a:path extrusionOk="0" h="120000" w="120000">
                <a:moveTo>
                  <a:pt x="0" y="0"/>
                </a:moveTo>
                <a:lnTo>
                  <a:pt x="120000" y="0"/>
                </a:lnTo>
                <a:lnTo>
                  <a:pt x="120000" y="120000"/>
                </a:lnTo>
                <a:lnTo>
                  <a:pt x="0" y="120000"/>
                </a:lnTo>
                <a:close/>
                <a:moveTo>
                  <a:pt x="60000" y="15000"/>
                </a:moveTo>
                <a:lnTo>
                  <a:pt x="21413" y="60000"/>
                </a:lnTo>
                <a:lnTo>
                  <a:pt x="31060" y="60000"/>
                </a:lnTo>
                <a:lnTo>
                  <a:pt x="31060" y="105000"/>
                </a:lnTo>
                <a:lnTo>
                  <a:pt x="88940" y="105000"/>
                </a:lnTo>
                <a:lnTo>
                  <a:pt x="88940" y="60000"/>
                </a:lnTo>
                <a:lnTo>
                  <a:pt x="98587" y="60000"/>
                </a:lnTo>
                <a:lnTo>
                  <a:pt x="84117" y="43125"/>
                </a:lnTo>
                <a:lnTo>
                  <a:pt x="84117" y="20625"/>
                </a:lnTo>
                <a:lnTo>
                  <a:pt x="74470" y="20625"/>
                </a:lnTo>
                <a:lnTo>
                  <a:pt x="74470" y="31875"/>
                </a:lnTo>
                <a:close/>
              </a:path>
              <a:path extrusionOk="0" fill="darkenLess" h="120000" w="120000">
                <a:moveTo>
                  <a:pt x="84117" y="43125"/>
                </a:moveTo>
                <a:lnTo>
                  <a:pt x="84117" y="20625"/>
                </a:lnTo>
                <a:lnTo>
                  <a:pt x="74470" y="20625"/>
                </a:lnTo>
                <a:lnTo>
                  <a:pt x="74470" y="31875"/>
                </a:lnTo>
                <a:close/>
                <a:moveTo>
                  <a:pt x="31060" y="60000"/>
                </a:moveTo>
                <a:lnTo>
                  <a:pt x="31060" y="105000"/>
                </a:lnTo>
                <a:lnTo>
                  <a:pt x="55177" y="105000"/>
                </a:lnTo>
                <a:lnTo>
                  <a:pt x="55177" y="82500"/>
                </a:lnTo>
                <a:lnTo>
                  <a:pt x="64823" y="82500"/>
                </a:lnTo>
                <a:lnTo>
                  <a:pt x="64823" y="105000"/>
                </a:lnTo>
                <a:lnTo>
                  <a:pt x="88940" y="105000"/>
                </a:lnTo>
                <a:lnTo>
                  <a:pt x="88940" y="60000"/>
                </a:lnTo>
                <a:close/>
              </a:path>
              <a:path extrusionOk="0" fill="darken" h="120000" w="120000">
                <a:moveTo>
                  <a:pt x="60000" y="15000"/>
                </a:moveTo>
                <a:lnTo>
                  <a:pt x="21413" y="60000"/>
                </a:lnTo>
                <a:lnTo>
                  <a:pt x="98587" y="60000"/>
                </a:lnTo>
                <a:close/>
                <a:moveTo>
                  <a:pt x="55177" y="82500"/>
                </a:moveTo>
                <a:lnTo>
                  <a:pt x="64823" y="82500"/>
                </a:lnTo>
                <a:lnTo>
                  <a:pt x="64823" y="105000"/>
                </a:lnTo>
                <a:lnTo>
                  <a:pt x="55177" y="105000"/>
                </a:lnTo>
                <a:close/>
              </a:path>
              <a:path extrusionOk="0" fill="none" h="120000" w="120000">
                <a:moveTo>
                  <a:pt x="60000" y="15000"/>
                </a:moveTo>
                <a:lnTo>
                  <a:pt x="74470" y="31875"/>
                </a:lnTo>
                <a:lnTo>
                  <a:pt x="74470" y="20625"/>
                </a:lnTo>
                <a:lnTo>
                  <a:pt x="84117" y="20625"/>
                </a:lnTo>
                <a:lnTo>
                  <a:pt x="84117" y="43125"/>
                </a:lnTo>
                <a:lnTo>
                  <a:pt x="98587" y="60000"/>
                </a:lnTo>
                <a:lnTo>
                  <a:pt x="88940" y="60000"/>
                </a:lnTo>
                <a:lnTo>
                  <a:pt x="88940" y="105000"/>
                </a:lnTo>
                <a:lnTo>
                  <a:pt x="31060" y="105000"/>
                </a:lnTo>
                <a:lnTo>
                  <a:pt x="31060" y="60000"/>
                </a:lnTo>
                <a:lnTo>
                  <a:pt x="21413" y="60000"/>
                </a:lnTo>
                <a:close/>
                <a:moveTo>
                  <a:pt x="74470" y="31875"/>
                </a:moveTo>
                <a:lnTo>
                  <a:pt x="84117" y="43125"/>
                </a:lnTo>
                <a:moveTo>
                  <a:pt x="88940" y="60000"/>
                </a:moveTo>
                <a:lnTo>
                  <a:pt x="31060" y="60000"/>
                </a:lnTo>
                <a:moveTo>
                  <a:pt x="55177" y="105000"/>
                </a:moveTo>
                <a:lnTo>
                  <a:pt x="55177" y="82500"/>
                </a:lnTo>
                <a:lnTo>
                  <a:pt x="64823" y="82500"/>
                </a:lnTo>
                <a:lnTo>
                  <a:pt x="64823" y="105000"/>
                </a:lnTo>
              </a:path>
              <a:path extrusionOk="0" fill="none" h="120000" w="120000">
                <a:moveTo>
                  <a:pt x="0" y="0"/>
                </a:moveTo>
                <a:lnTo>
                  <a:pt x="120000" y="0"/>
                </a:lnTo>
                <a:lnTo>
                  <a:pt x="120000" y="120000"/>
                </a:lnTo>
                <a:lnTo>
                  <a:pt x="0" y="120000"/>
                </a:lnTo>
                <a:close/>
              </a:path>
            </a:pathLst>
          </a:cu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pic>
        <p:nvPicPr>
          <p:cNvPr id="471" name="Google Shape;471;p22"/>
          <p:cNvPicPr preferRelativeResize="0"/>
          <p:nvPr/>
        </p:nvPicPr>
        <p:blipFill rotWithShape="1">
          <a:blip r:embed="rId3">
            <a:alphaModFix/>
          </a:blip>
          <a:srcRect b="0" l="2860" r="4088" t="5138"/>
          <a:stretch/>
        </p:blipFill>
        <p:spPr>
          <a:xfrm>
            <a:off x="13134122" y="2148996"/>
            <a:ext cx="4889243" cy="3117526"/>
          </a:xfrm>
          <a:prstGeom prst="rect">
            <a:avLst/>
          </a:prstGeom>
          <a:noFill/>
          <a:ln>
            <a:noFill/>
          </a:ln>
        </p:spPr>
      </p:pic>
      <p:sp>
        <p:nvSpPr>
          <p:cNvPr id="472" name="Google Shape;472;p22"/>
          <p:cNvSpPr/>
          <p:nvPr/>
        </p:nvSpPr>
        <p:spPr>
          <a:xfrm>
            <a:off x="1" y="0"/>
            <a:ext cx="12192000" cy="1435100"/>
          </a:xfrm>
          <a:prstGeom prst="rect">
            <a:avLst/>
          </a:prstGeom>
          <a:solidFill>
            <a:srgbClr val="F6DA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3" name="Google Shape;473;p22"/>
          <p:cNvSpPr txBox="1"/>
          <p:nvPr/>
        </p:nvSpPr>
        <p:spPr>
          <a:xfrm>
            <a:off x="791078" y="594908"/>
            <a:ext cx="8657722" cy="578677"/>
          </a:xfrm>
          <a:prstGeom prst="rect">
            <a:avLst/>
          </a:prstGeom>
          <a:noFill/>
          <a:ln>
            <a:noFill/>
          </a:ln>
        </p:spPr>
        <p:txBody>
          <a:bodyPr anchorCtr="0" anchor="ctr" bIns="45700" lIns="91425" spcFirstLastPara="1" rIns="91425" wrap="square" tIns="45700">
            <a:noAutofit/>
          </a:bodyPr>
          <a:lstStyle/>
          <a:p>
            <a:pPr indent="0" lvl="0" marL="0" marR="0" rtl="0" algn="l">
              <a:lnSpc>
                <a:spcPct val="107000"/>
              </a:lnSpc>
              <a:spcBef>
                <a:spcPts val="0"/>
              </a:spcBef>
              <a:spcAft>
                <a:spcPts val="0"/>
              </a:spcAft>
              <a:buClr>
                <a:srgbClr val="3A3838"/>
              </a:buClr>
              <a:buSzPts val="2800"/>
              <a:buFont typeface="Arial"/>
              <a:buNone/>
            </a:pPr>
            <a:r>
              <a:rPr b="1" lang="en-NZ" sz="2800">
                <a:solidFill>
                  <a:srgbClr val="3A3838"/>
                </a:solidFill>
                <a:latin typeface="Arial"/>
                <a:ea typeface="Arial"/>
                <a:cs typeface="Arial"/>
                <a:sym typeface="Arial"/>
              </a:rPr>
              <a:t>Using images to support written information</a:t>
            </a:r>
            <a:endParaRPr b="1" sz="2800">
              <a:solidFill>
                <a:srgbClr val="3A3838"/>
              </a:solidFill>
              <a:latin typeface="Arial"/>
              <a:ea typeface="Arial"/>
              <a:cs typeface="Arial"/>
              <a:sym typeface="Arial"/>
            </a:endParaRPr>
          </a:p>
        </p:txBody>
      </p:sp>
      <p:pic>
        <p:nvPicPr>
          <p:cNvPr descr="Screen shot of the website describing things that can make you sick with campylobacteriosis" id="474" name="Google Shape;474;p22"/>
          <p:cNvPicPr preferRelativeResize="0"/>
          <p:nvPr/>
        </p:nvPicPr>
        <p:blipFill rotWithShape="1">
          <a:blip r:embed="rId4">
            <a:alphaModFix/>
          </a:blip>
          <a:srcRect b="0" l="291" r="0" t="0"/>
          <a:stretch/>
        </p:blipFill>
        <p:spPr>
          <a:xfrm>
            <a:off x="4945628" y="1829655"/>
            <a:ext cx="6903726" cy="397088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Screen shot of the website on the symptoms of campylobacteriosis" id="475" name="Google Shape;475;p22"/>
          <p:cNvPicPr preferRelativeResize="0"/>
          <p:nvPr/>
        </p:nvPicPr>
        <p:blipFill rotWithShape="1">
          <a:blip r:embed="rId5">
            <a:alphaModFix/>
          </a:blip>
          <a:srcRect b="0" l="0" r="0" t="0"/>
          <a:stretch/>
        </p:blipFill>
        <p:spPr>
          <a:xfrm>
            <a:off x="435479" y="1829655"/>
            <a:ext cx="4187322" cy="343686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4"/>
                                        </p:tgtEl>
                                        <p:attrNameLst>
                                          <p:attrName>style.visibility</p:attrName>
                                        </p:attrNameLst>
                                      </p:cBhvr>
                                      <p:to>
                                        <p:strVal val="visible"/>
                                      </p:to>
                                    </p:set>
                                    <p:animEffect filter="fade" transition="in">
                                      <p:cBhvr>
                                        <p:cTn dur="500"/>
                                        <p:tgtEl>
                                          <p:spTgt spid="4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23"/>
          <p:cNvSpPr/>
          <p:nvPr/>
        </p:nvSpPr>
        <p:spPr>
          <a:xfrm>
            <a:off x="2" y="-1"/>
            <a:ext cx="12191998" cy="6966285"/>
          </a:xfrm>
          <a:prstGeom prst="rect">
            <a:avLst/>
          </a:prstGeom>
          <a:solidFill>
            <a:srgbClr val="E1EF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2" name="Google Shape;482;p23"/>
          <p:cNvSpPr txBox="1"/>
          <p:nvPr/>
        </p:nvSpPr>
        <p:spPr>
          <a:xfrm>
            <a:off x="1366435" y="653452"/>
            <a:ext cx="6307512" cy="2003243"/>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rgbClr val="3A3838"/>
              </a:buClr>
              <a:buSzPts val="3600"/>
              <a:buFont typeface="Arial"/>
              <a:buNone/>
            </a:pPr>
            <a:r>
              <a:rPr b="1" lang="en-NZ" sz="3600">
                <a:solidFill>
                  <a:srgbClr val="3A3838"/>
                </a:solidFill>
                <a:latin typeface="Arial"/>
                <a:ea typeface="Arial"/>
                <a:cs typeface="Arial"/>
                <a:sym typeface="Arial"/>
              </a:rPr>
              <a:t>Use inclusive language</a:t>
            </a:r>
            <a:endParaRPr b="1" sz="3600">
              <a:solidFill>
                <a:srgbClr val="3A3838"/>
              </a:solidFill>
              <a:latin typeface="Arial"/>
              <a:ea typeface="Arial"/>
              <a:cs typeface="Arial"/>
              <a:sym typeface="Arial"/>
            </a:endParaRPr>
          </a:p>
        </p:txBody>
      </p:sp>
      <p:sp>
        <p:nvSpPr>
          <p:cNvPr id="483" name="Google Shape;483;p23"/>
          <p:cNvSpPr txBox="1"/>
          <p:nvPr/>
        </p:nvSpPr>
        <p:spPr>
          <a:xfrm>
            <a:off x="8479608" y="4914900"/>
            <a:ext cx="2670992" cy="734945"/>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lang="en-NZ" sz="1800">
                <a:solidFill>
                  <a:srgbClr val="3A3838"/>
                </a:solidFill>
                <a:latin typeface="Calibri"/>
                <a:ea typeface="Calibri"/>
                <a:cs typeface="Calibri"/>
                <a:sym typeface="Calibri"/>
              </a:rPr>
              <a:t>Respect diversity by using inclusive language </a:t>
            </a:r>
            <a:endParaRPr/>
          </a:p>
        </p:txBody>
      </p:sp>
      <p:pic>
        <p:nvPicPr>
          <p:cNvPr descr="Image of inclusive word alternatives to non-inclusive words. On one side of the image it says: Say they, not he, she. Say y'all, folks, everyone, not you guys. Say legacy not grandfathered. Say underrepresented not minority. Say typical not normal." id="484" name="Google Shape;484;p23"/>
          <p:cNvPicPr preferRelativeResize="0"/>
          <p:nvPr/>
        </p:nvPicPr>
        <p:blipFill rotWithShape="1">
          <a:blip r:embed="rId3">
            <a:alphaModFix/>
          </a:blip>
          <a:srcRect b="0" l="0" r="0" t="0"/>
          <a:stretch/>
        </p:blipFill>
        <p:spPr>
          <a:xfrm>
            <a:off x="1429935" y="2185817"/>
            <a:ext cx="6672357" cy="403097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24"/>
          <p:cNvSpPr/>
          <p:nvPr/>
        </p:nvSpPr>
        <p:spPr>
          <a:xfrm>
            <a:off x="1" y="0"/>
            <a:ext cx="12192000" cy="1435100"/>
          </a:xfrm>
          <a:prstGeom prst="rect">
            <a:avLst/>
          </a:prstGeom>
          <a:solidFill>
            <a:srgbClr val="E1EF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1" name="Google Shape;491;p24"/>
          <p:cNvSpPr txBox="1"/>
          <p:nvPr/>
        </p:nvSpPr>
        <p:spPr>
          <a:xfrm>
            <a:off x="791078" y="594908"/>
            <a:ext cx="8657722" cy="578677"/>
          </a:xfrm>
          <a:prstGeom prst="rect">
            <a:avLst/>
          </a:prstGeom>
          <a:noFill/>
          <a:ln>
            <a:noFill/>
          </a:ln>
        </p:spPr>
        <p:txBody>
          <a:bodyPr anchorCtr="0" anchor="ctr" bIns="45700" lIns="91425" spcFirstLastPara="1" rIns="91425" wrap="square" tIns="45700">
            <a:noAutofit/>
          </a:bodyPr>
          <a:lstStyle/>
          <a:p>
            <a:pPr indent="0" lvl="0" marL="0" marR="0" rtl="0" algn="l">
              <a:lnSpc>
                <a:spcPct val="107000"/>
              </a:lnSpc>
              <a:spcBef>
                <a:spcPts val="0"/>
              </a:spcBef>
              <a:spcAft>
                <a:spcPts val="0"/>
              </a:spcAft>
              <a:buClr>
                <a:srgbClr val="3A3838"/>
              </a:buClr>
              <a:buSzPts val="2800"/>
              <a:buFont typeface="Arial"/>
              <a:buNone/>
            </a:pPr>
            <a:r>
              <a:rPr b="1" lang="en-NZ" sz="2800">
                <a:solidFill>
                  <a:srgbClr val="3A3838"/>
                </a:solidFill>
                <a:latin typeface="Arial"/>
                <a:ea typeface="Arial"/>
                <a:cs typeface="Arial"/>
                <a:sym typeface="Arial"/>
              </a:rPr>
              <a:t>Use inclusive language</a:t>
            </a:r>
            <a:endParaRPr b="1" sz="2800">
              <a:solidFill>
                <a:srgbClr val="3A3838"/>
              </a:solidFill>
              <a:latin typeface="Arial"/>
              <a:ea typeface="Arial"/>
              <a:cs typeface="Arial"/>
              <a:sym typeface="Arial"/>
            </a:endParaRPr>
          </a:p>
        </p:txBody>
      </p:sp>
      <p:sp>
        <p:nvSpPr>
          <p:cNvPr id="492" name="Google Shape;492;p24"/>
          <p:cNvSpPr txBox="1"/>
          <p:nvPr/>
        </p:nvSpPr>
        <p:spPr>
          <a:xfrm>
            <a:off x="1373682" y="1871630"/>
            <a:ext cx="8709285"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rPr lang="en-NZ" sz="1800">
                <a:solidFill>
                  <a:srgbClr val="3A3838"/>
                </a:solidFill>
                <a:latin typeface="Calibri"/>
                <a:ea typeface="Calibri"/>
                <a:cs typeface="Calibri"/>
                <a:sym typeface="Calibri"/>
              </a:rPr>
              <a:t>Use gender neutral language (e.g. they/them instead of he/she)</a:t>
            </a:r>
            <a:endParaRPr/>
          </a:p>
        </p:txBody>
      </p:sp>
      <p:pic>
        <p:nvPicPr>
          <p:cNvPr descr="This is a screenshot with examples of gender neutral language. The examples are:&#10;You must provide copies of the application to your referees. [Use the second-person pronouns (‘you’ and ‘your’) with direct tone and active voice.]&#10;&#10;Candidates must provide copies of the application to their referees. [Use a plural pronoun. The pronoun ‘their’ relates to a plural subject ‘candidates’.]&#10;&#10;Every candidate must provide copies of the application to referees. [Leave the pronoun out altogether.]" id="493" name="Google Shape;493;p24"/>
          <p:cNvPicPr preferRelativeResize="0"/>
          <p:nvPr/>
        </p:nvPicPr>
        <p:blipFill rotWithShape="1">
          <a:blip r:embed="rId3">
            <a:alphaModFix/>
          </a:blip>
          <a:srcRect b="0" l="0" r="0" t="0"/>
          <a:stretch/>
        </p:blipFill>
        <p:spPr>
          <a:xfrm>
            <a:off x="958766" y="2763991"/>
            <a:ext cx="10274468" cy="337500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25"/>
          <p:cNvSpPr/>
          <p:nvPr/>
        </p:nvSpPr>
        <p:spPr>
          <a:xfrm>
            <a:off x="1" y="0"/>
            <a:ext cx="12192000" cy="1435100"/>
          </a:xfrm>
          <a:prstGeom prst="rect">
            <a:avLst/>
          </a:prstGeom>
          <a:solidFill>
            <a:srgbClr val="E1EF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0" name="Google Shape;500;p25"/>
          <p:cNvSpPr txBox="1"/>
          <p:nvPr/>
        </p:nvSpPr>
        <p:spPr>
          <a:xfrm>
            <a:off x="791078" y="594908"/>
            <a:ext cx="8657722" cy="578677"/>
          </a:xfrm>
          <a:prstGeom prst="rect">
            <a:avLst/>
          </a:prstGeom>
          <a:noFill/>
          <a:ln>
            <a:noFill/>
          </a:ln>
        </p:spPr>
        <p:txBody>
          <a:bodyPr anchorCtr="0" anchor="ctr" bIns="45700" lIns="91425" spcFirstLastPara="1" rIns="91425" wrap="square" tIns="45700">
            <a:noAutofit/>
          </a:bodyPr>
          <a:lstStyle/>
          <a:p>
            <a:pPr indent="0" lvl="0" marL="0" marR="0" rtl="0" algn="l">
              <a:lnSpc>
                <a:spcPct val="107000"/>
              </a:lnSpc>
              <a:spcBef>
                <a:spcPts val="0"/>
              </a:spcBef>
              <a:spcAft>
                <a:spcPts val="0"/>
              </a:spcAft>
              <a:buClr>
                <a:srgbClr val="3A3838"/>
              </a:buClr>
              <a:buSzPts val="2800"/>
              <a:buFont typeface="Arial"/>
              <a:buNone/>
            </a:pPr>
            <a:r>
              <a:rPr b="1" lang="en-NZ" sz="2800">
                <a:solidFill>
                  <a:srgbClr val="3A3838"/>
                </a:solidFill>
                <a:latin typeface="Arial"/>
                <a:ea typeface="Arial"/>
                <a:cs typeface="Arial"/>
                <a:sym typeface="Arial"/>
              </a:rPr>
              <a:t>Use inclusive language</a:t>
            </a:r>
            <a:endParaRPr b="1" sz="2800">
              <a:solidFill>
                <a:srgbClr val="3A3838"/>
              </a:solidFill>
              <a:latin typeface="Arial"/>
              <a:ea typeface="Arial"/>
              <a:cs typeface="Arial"/>
              <a:sym typeface="Arial"/>
            </a:endParaRPr>
          </a:p>
        </p:txBody>
      </p:sp>
      <p:sp>
        <p:nvSpPr>
          <p:cNvPr id="501" name="Google Shape;501;p25"/>
          <p:cNvSpPr/>
          <p:nvPr/>
        </p:nvSpPr>
        <p:spPr>
          <a:xfrm>
            <a:off x="1290352" y="4307008"/>
            <a:ext cx="2117585" cy="2117585"/>
          </a:xfrm>
          <a:prstGeom prst="ellipse">
            <a:avLst/>
          </a:prstGeom>
          <a:solidFill>
            <a:srgbClr val="DDEAF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2" name="Google Shape;502;p25"/>
          <p:cNvSpPr txBox="1"/>
          <p:nvPr/>
        </p:nvSpPr>
        <p:spPr>
          <a:xfrm>
            <a:off x="3870785" y="4521436"/>
            <a:ext cx="5917441" cy="844364"/>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None/>
            </a:pPr>
            <a:r>
              <a:rPr b="0" i="0" lang="en-NZ" sz="2400">
                <a:solidFill>
                  <a:srgbClr val="3A3838"/>
                </a:solidFill>
                <a:latin typeface="Calibri"/>
                <a:ea typeface="Calibri"/>
                <a:cs typeface="Calibri"/>
                <a:sym typeface="Calibri"/>
              </a:rPr>
              <a:t>Avoid referring to a person’s age or an age group if it’s not relevant</a:t>
            </a:r>
            <a:endParaRPr sz="2400">
              <a:solidFill>
                <a:srgbClr val="3A3838"/>
              </a:solidFill>
              <a:latin typeface="Calibri"/>
              <a:ea typeface="Calibri"/>
              <a:cs typeface="Calibri"/>
              <a:sym typeface="Calibri"/>
            </a:endParaRPr>
          </a:p>
        </p:txBody>
      </p:sp>
      <p:sp>
        <p:nvSpPr>
          <p:cNvPr descr="Yellow circle with the words &quot;people with disabilities&quot;" id="503" name="Google Shape;503;p25"/>
          <p:cNvSpPr/>
          <p:nvPr/>
        </p:nvSpPr>
        <p:spPr>
          <a:xfrm>
            <a:off x="1290352" y="1876693"/>
            <a:ext cx="2117585" cy="2117585"/>
          </a:xfrm>
          <a:prstGeom prst="ellipse">
            <a:avLst/>
          </a:prstGeom>
          <a:solidFill>
            <a:srgbClr val="FFF2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4" name="Google Shape;504;p25"/>
          <p:cNvSpPr txBox="1"/>
          <p:nvPr/>
        </p:nvSpPr>
        <p:spPr>
          <a:xfrm>
            <a:off x="1508115" y="4563442"/>
            <a:ext cx="1682056" cy="147732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NZ" sz="1800">
                <a:solidFill>
                  <a:srgbClr val="002060"/>
                </a:solidFill>
                <a:latin typeface="Calibri"/>
                <a:ea typeface="Calibri"/>
                <a:cs typeface="Calibri"/>
                <a:sym typeface="Calibri"/>
              </a:rPr>
              <a:t>“</a:t>
            </a:r>
            <a:r>
              <a:rPr b="1" i="0" lang="en-NZ" sz="1800">
                <a:solidFill>
                  <a:srgbClr val="1E2F48"/>
                </a:solidFill>
                <a:latin typeface="Arial"/>
                <a:ea typeface="Arial"/>
                <a:cs typeface="Arial"/>
                <a:sym typeface="Arial"/>
              </a:rPr>
              <a:t>Baby Boomers, Generation X, Millennials, Generation Z”</a:t>
            </a:r>
            <a:endParaRPr b="1" sz="1800">
              <a:solidFill>
                <a:srgbClr val="002060"/>
              </a:solidFill>
              <a:latin typeface="Calibri"/>
              <a:ea typeface="Calibri"/>
              <a:cs typeface="Calibri"/>
              <a:sym typeface="Calibri"/>
            </a:endParaRPr>
          </a:p>
        </p:txBody>
      </p:sp>
      <p:sp>
        <p:nvSpPr>
          <p:cNvPr id="505" name="Google Shape;505;p25"/>
          <p:cNvSpPr txBox="1"/>
          <p:nvPr/>
        </p:nvSpPr>
        <p:spPr>
          <a:xfrm>
            <a:off x="3870785" y="1876693"/>
            <a:ext cx="6587034" cy="1849832"/>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None/>
            </a:pPr>
            <a:r>
              <a:rPr b="0" i="0" lang="en-NZ" sz="2400">
                <a:solidFill>
                  <a:srgbClr val="3A3838"/>
                </a:solidFill>
                <a:latin typeface="Calibri"/>
                <a:ea typeface="Calibri"/>
                <a:cs typeface="Calibri"/>
                <a:sym typeface="Calibri"/>
              </a:rPr>
              <a:t>Use person-first language when you don’t understand individual or community preferences (e.g. </a:t>
            </a:r>
            <a:r>
              <a:rPr lang="en-NZ" sz="2400">
                <a:solidFill>
                  <a:srgbClr val="3A3838"/>
                </a:solidFill>
                <a:latin typeface="Calibri"/>
                <a:ea typeface="Calibri"/>
                <a:cs typeface="Calibri"/>
                <a:sym typeface="Calibri"/>
              </a:rPr>
              <a:t>person with disability, person who is hard of hearing or deaf)</a:t>
            </a:r>
            <a:endParaRPr/>
          </a:p>
        </p:txBody>
      </p:sp>
      <p:sp>
        <p:nvSpPr>
          <p:cNvPr id="506" name="Google Shape;506;p25"/>
          <p:cNvSpPr txBox="1"/>
          <p:nvPr/>
        </p:nvSpPr>
        <p:spPr>
          <a:xfrm>
            <a:off x="1372997" y="2519986"/>
            <a:ext cx="1952293"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NZ" sz="2400">
                <a:solidFill>
                  <a:srgbClr val="7F6000"/>
                </a:solidFill>
                <a:latin typeface="Calibri"/>
                <a:ea typeface="Calibri"/>
                <a:cs typeface="Calibri"/>
                <a:sym typeface="Calibri"/>
              </a:rPr>
              <a:t>“people with disabilities”</a:t>
            </a:r>
            <a:endParaRPr/>
          </a:p>
        </p:txBody>
      </p:sp>
      <p:pic>
        <p:nvPicPr>
          <p:cNvPr descr="Blue circle with the words &quot;Baby boomers, Generation X, Millennials, Generation Z&quot; crossed out" id="507" name="Google Shape;507;p25"/>
          <p:cNvPicPr preferRelativeResize="0"/>
          <p:nvPr/>
        </p:nvPicPr>
        <p:blipFill rotWithShape="1">
          <a:blip r:embed="rId3">
            <a:alphaModFix/>
          </a:blip>
          <a:srcRect b="0" l="0" r="0" t="0"/>
          <a:stretch/>
        </p:blipFill>
        <p:spPr>
          <a:xfrm>
            <a:off x="1246030" y="4236930"/>
            <a:ext cx="2257740" cy="225774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26"/>
          <p:cNvSpPr/>
          <p:nvPr/>
        </p:nvSpPr>
        <p:spPr>
          <a:xfrm>
            <a:off x="1" y="0"/>
            <a:ext cx="12192000" cy="1435100"/>
          </a:xfrm>
          <a:prstGeom prst="rect">
            <a:avLst/>
          </a:prstGeom>
          <a:solidFill>
            <a:srgbClr val="FFF2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4" name="Google Shape;514;p26"/>
          <p:cNvSpPr txBox="1"/>
          <p:nvPr>
            <p:ph type="title"/>
          </p:nvPr>
        </p:nvSpPr>
        <p:spPr>
          <a:xfrm>
            <a:off x="718930" y="568325"/>
            <a:ext cx="10515600" cy="56197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3A3838"/>
              </a:buClr>
              <a:buSzPts val="2800"/>
              <a:buFont typeface="Arial"/>
              <a:buNone/>
            </a:pPr>
            <a:r>
              <a:rPr b="1" lang="en-NZ" sz="2800">
                <a:solidFill>
                  <a:srgbClr val="3A3838"/>
                </a:solidFill>
                <a:latin typeface="Arial"/>
                <a:ea typeface="Arial"/>
                <a:cs typeface="Arial"/>
                <a:sym typeface="Arial"/>
              </a:rPr>
              <a:t>Recap of the session</a:t>
            </a:r>
            <a:endParaRPr b="1" sz="2800">
              <a:solidFill>
                <a:srgbClr val="3A3838"/>
              </a:solidFill>
              <a:latin typeface="Arial"/>
              <a:ea typeface="Arial"/>
              <a:cs typeface="Arial"/>
              <a:sym typeface="Arial"/>
            </a:endParaRPr>
          </a:p>
        </p:txBody>
      </p:sp>
      <p:grpSp>
        <p:nvGrpSpPr>
          <p:cNvPr id="515" name="Google Shape;515;p26"/>
          <p:cNvGrpSpPr/>
          <p:nvPr/>
        </p:nvGrpSpPr>
        <p:grpSpPr>
          <a:xfrm>
            <a:off x="4679609" y="1668744"/>
            <a:ext cx="2785028" cy="3669015"/>
            <a:chOff x="5035232" y="2206796"/>
            <a:chExt cx="2785028" cy="3669015"/>
          </a:xfrm>
        </p:grpSpPr>
        <p:sp>
          <p:nvSpPr>
            <p:cNvPr id="516" name="Google Shape;516;p26"/>
            <p:cNvSpPr txBox="1"/>
            <p:nvPr/>
          </p:nvSpPr>
          <p:spPr>
            <a:xfrm>
              <a:off x="5035232" y="4297815"/>
              <a:ext cx="2785028" cy="1577996"/>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lang="en-NZ" sz="2000">
                  <a:solidFill>
                    <a:srgbClr val="3A3838"/>
                  </a:solidFill>
                  <a:latin typeface="Calibri"/>
                  <a:ea typeface="Calibri"/>
                  <a:cs typeface="Calibri"/>
                  <a:sym typeface="Calibri"/>
                </a:rPr>
                <a:t>Create for the 25% as it should work for the majority</a:t>
              </a:r>
              <a:endParaRPr/>
            </a:p>
            <a:p>
              <a:pPr indent="0" lvl="0" marL="0" marR="0" rtl="0" algn="ctr">
                <a:lnSpc>
                  <a:spcPct val="107000"/>
                </a:lnSpc>
                <a:spcBef>
                  <a:spcPts val="0"/>
                </a:spcBef>
                <a:spcAft>
                  <a:spcPts val="0"/>
                </a:spcAft>
                <a:buNone/>
              </a:pPr>
              <a:r>
                <a:t/>
              </a:r>
              <a:endParaRPr i="1" sz="2400">
                <a:solidFill>
                  <a:schemeClr val="dk1"/>
                </a:solidFill>
                <a:latin typeface="Calibri"/>
                <a:ea typeface="Calibri"/>
                <a:cs typeface="Calibri"/>
                <a:sym typeface="Calibri"/>
              </a:endParaRPr>
            </a:p>
          </p:txBody>
        </p:sp>
        <p:pic>
          <p:nvPicPr>
            <p:cNvPr descr="Yellow pie chart with one quarter highlighted in a darker shade of yellow" id="517" name="Google Shape;517;p26"/>
            <p:cNvPicPr preferRelativeResize="0"/>
            <p:nvPr/>
          </p:nvPicPr>
          <p:blipFill rotWithShape="1">
            <a:blip r:embed="rId3">
              <a:alphaModFix/>
            </a:blip>
            <a:srcRect b="0" l="0" r="0" t="0"/>
            <a:stretch/>
          </p:blipFill>
          <p:spPr>
            <a:xfrm>
              <a:off x="5035232" y="2206796"/>
              <a:ext cx="1882994" cy="1857375"/>
            </a:xfrm>
            <a:prstGeom prst="rect">
              <a:avLst/>
            </a:prstGeom>
            <a:noFill/>
            <a:ln>
              <a:noFill/>
            </a:ln>
          </p:spPr>
        </p:pic>
      </p:grpSp>
      <p:grpSp>
        <p:nvGrpSpPr>
          <p:cNvPr id="518" name="Google Shape;518;p26"/>
          <p:cNvGrpSpPr/>
          <p:nvPr/>
        </p:nvGrpSpPr>
        <p:grpSpPr>
          <a:xfrm>
            <a:off x="8068184" y="1643124"/>
            <a:ext cx="3631925" cy="6121909"/>
            <a:chOff x="8140975" y="1435100"/>
            <a:chExt cx="3631925" cy="6121909"/>
          </a:xfrm>
        </p:grpSpPr>
        <p:sp>
          <p:nvSpPr>
            <p:cNvPr id="519" name="Google Shape;519;p26"/>
            <p:cNvSpPr txBox="1"/>
            <p:nvPr/>
          </p:nvSpPr>
          <p:spPr>
            <a:xfrm>
              <a:off x="8140975" y="3375864"/>
              <a:ext cx="3631925" cy="4181145"/>
            </a:xfrm>
            <a:prstGeom prst="rect">
              <a:avLst/>
            </a:prstGeom>
            <a:noFill/>
            <a:ln>
              <a:noFill/>
            </a:ln>
          </p:spPr>
          <p:txBody>
            <a:bodyPr anchorCtr="0" anchor="t" bIns="45700" lIns="91425" spcFirstLastPara="1" rIns="91425" wrap="square" tIns="45700">
              <a:spAutoFit/>
            </a:bodyPr>
            <a:lstStyle/>
            <a:p>
              <a:pPr indent="-342900" lvl="0" marL="342900" marR="0" rtl="0" algn="l">
                <a:lnSpc>
                  <a:spcPct val="120000"/>
                </a:lnSpc>
                <a:spcBef>
                  <a:spcPts val="0"/>
                </a:spcBef>
                <a:spcAft>
                  <a:spcPts val="0"/>
                </a:spcAft>
                <a:buClr>
                  <a:srgbClr val="3A3838"/>
                </a:buClr>
                <a:buSzPts val="2000"/>
                <a:buFont typeface="Arial"/>
                <a:buChar char="•"/>
              </a:pPr>
              <a:r>
                <a:rPr lang="en-NZ" sz="2000">
                  <a:solidFill>
                    <a:srgbClr val="3A3838"/>
                  </a:solidFill>
                  <a:latin typeface="Calibri"/>
                  <a:ea typeface="Calibri"/>
                  <a:cs typeface="Calibri"/>
                  <a:sym typeface="Calibri"/>
                </a:rPr>
                <a:t>Make content easier to scan</a:t>
              </a:r>
              <a:endParaRPr/>
            </a:p>
            <a:p>
              <a:pPr indent="-342900" lvl="0" marL="342900" marR="0" rtl="0" algn="l">
                <a:lnSpc>
                  <a:spcPct val="120000"/>
                </a:lnSpc>
                <a:spcBef>
                  <a:spcPts val="0"/>
                </a:spcBef>
                <a:spcAft>
                  <a:spcPts val="0"/>
                </a:spcAft>
                <a:buClr>
                  <a:srgbClr val="3A3838"/>
                </a:buClr>
                <a:buSzPts val="2000"/>
                <a:buFont typeface="Arial"/>
                <a:buChar char="•"/>
              </a:pPr>
              <a:r>
                <a:rPr lang="en-NZ" sz="2000">
                  <a:solidFill>
                    <a:srgbClr val="3A3838"/>
                  </a:solidFill>
                  <a:latin typeface="Calibri"/>
                  <a:ea typeface="Calibri"/>
                  <a:cs typeface="Calibri"/>
                  <a:sym typeface="Calibri"/>
                </a:rPr>
                <a:t>Use tables only if it simplifies your message</a:t>
              </a:r>
              <a:endParaRPr/>
            </a:p>
            <a:p>
              <a:pPr indent="-342900" lvl="0" marL="342900" marR="0" rtl="0" algn="l">
                <a:lnSpc>
                  <a:spcPct val="120000"/>
                </a:lnSpc>
                <a:spcBef>
                  <a:spcPts val="0"/>
                </a:spcBef>
                <a:spcAft>
                  <a:spcPts val="0"/>
                </a:spcAft>
                <a:buClr>
                  <a:srgbClr val="3A3838"/>
                </a:buClr>
                <a:buSzPts val="2000"/>
                <a:buFont typeface="Arial"/>
                <a:buChar char="•"/>
              </a:pPr>
              <a:r>
                <a:rPr lang="en-NZ" sz="2000">
                  <a:solidFill>
                    <a:srgbClr val="3A3838"/>
                  </a:solidFill>
                  <a:latin typeface="Calibri"/>
                  <a:ea typeface="Calibri"/>
                  <a:cs typeface="Calibri"/>
                  <a:sym typeface="Calibri"/>
                </a:rPr>
                <a:t>Use images to support your message</a:t>
              </a:r>
              <a:endParaRPr sz="2000">
                <a:solidFill>
                  <a:srgbClr val="3A3838"/>
                </a:solidFill>
                <a:latin typeface="Calibri"/>
                <a:ea typeface="Calibri"/>
                <a:cs typeface="Calibri"/>
                <a:sym typeface="Calibri"/>
              </a:endParaRPr>
            </a:p>
            <a:p>
              <a:pPr indent="-342900" lvl="0" marL="342900" marR="0" rtl="0" algn="l">
                <a:lnSpc>
                  <a:spcPct val="120000"/>
                </a:lnSpc>
                <a:spcBef>
                  <a:spcPts val="0"/>
                </a:spcBef>
                <a:spcAft>
                  <a:spcPts val="0"/>
                </a:spcAft>
                <a:buClr>
                  <a:srgbClr val="3A3838"/>
                </a:buClr>
                <a:buSzPts val="2000"/>
                <a:buFont typeface="Arial"/>
                <a:buChar char="•"/>
              </a:pPr>
              <a:r>
                <a:rPr lang="en-NZ" sz="2000">
                  <a:solidFill>
                    <a:srgbClr val="3A3838"/>
                  </a:solidFill>
                  <a:latin typeface="Calibri"/>
                  <a:ea typeface="Calibri"/>
                  <a:cs typeface="Calibri"/>
                  <a:sym typeface="Calibri"/>
                </a:rPr>
                <a:t>Use plain &amp; inclusive language</a:t>
              </a:r>
              <a:endParaRPr/>
            </a:p>
            <a:p>
              <a:pPr indent="-190500" lvl="0" marL="342900" marR="0" rtl="0" algn="l">
                <a:lnSpc>
                  <a:spcPct val="107000"/>
                </a:lnSpc>
                <a:spcBef>
                  <a:spcPts val="0"/>
                </a:spcBef>
                <a:spcAft>
                  <a:spcPts val="0"/>
                </a:spcAft>
                <a:buClr>
                  <a:schemeClr val="dk1"/>
                </a:buClr>
                <a:buSzPts val="2400"/>
                <a:buFont typeface="Arial"/>
                <a:buNone/>
              </a:pPr>
              <a:r>
                <a:t/>
              </a:r>
              <a:endParaRPr sz="2400">
                <a:solidFill>
                  <a:schemeClr val="dk1"/>
                </a:solidFill>
                <a:latin typeface="Calibri"/>
                <a:ea typeface="Calibri"/>
                <a:cs typeface="Calibri"/>
                <a:sym typeface="Calibri"/>
              </a:endParaRPr>
            </a:p>
            <a:p>
              <a:pPr indent="-190500" lvl="0" marL="342900" marR="0" rtl="0" algn="l">
                <a:lnSpc>
                  <a:spcPct val="107000"/>
                </a:lnSpc>
                <a:spcBef>
                  <a:spcPts val="800"/>
                </a:spcBef>
                <a:spcAft>
                  <a:spcPts val="0"/>
                </a:spcAft>
                <a:buClr>
                  <a:schemeClr val="dk1"/>
                </a:buClr>
                <a:buSzPts val="2400"/>
                <a:buFont typeface="Arial"/>
                <a:buNone/>
              </a:pPr>
              <a:r>
                <a:t/>
              </a:r>
              <a:endParaRPr sz="2400">
                <a:solidFill>
                  <a:schemeClr val="dk1"/>
                </a:solidFill>
                <a:latin typeface="Calibri"/>
                <a:ea typeface="Calibri"/>
                <a:cs typeface="Calibri"/>
                <a:sym typeface="Calibri"/>
              </a:endParaRPr>
            </a:p>
            <a:p>
              <a:pPr indent="0" lvl="0" marL="0" marR="0" rtl="0" algn="ctr">
                <a:lnSpc>
                  <a:spcPct val="107000"/>
                </a:lnSpc>
                <a:spcBef>
                  <a:spcPts val="800"/>
                </a:spcBef>
                <a:spcAft>
                  <a:spcPts val="0"/>
                </a:spcAft>
                <a:buNone/>
              </a:pPr>
              <a:r>
                <a:t/>
              </a:r>
              <a:endParaRPr i="1" sz="2400">
                <a:solidFill>
                  <a:schemeClr val="dk1"/>
                </a:solidFill>
                <a:latin typeface="Calibri"/>
                <a:ea typeface="Calibri"/>
                <a:cs typeface="Calibri"/>
                <a:sym typeface="Calibri"/>
              </a:endParaRPr>
            </a:p>
          </p:txBody>
        </p:sp>
        <p:sp>
          <p:nvSpPr>
            <p:cNvPr id="520" name="Google Shape;520;p26"/>
            <p:cNvSpPr/>
            <p:nvPr/>
          </p:nvSpPr>
          <p:spPr>
            <a:xfrm>
              <a:off x="8746254" y="1435100"/>
              <a:ext cx="1882993" cy="1882993"/>
            </a:xfrm>
            <a:custGeom>
              <a:rect b="b" l="l" r="r" t="t"/>
              <a:pathLst>
                <a:path extrusionOk="0" h="1882993" w="1882993">
                  <a:moveTo>
                    <a:pt x="1882993" y="941497"/>
                  </a:moveTo>
                  <a:cubicBezTo>
                    <a:pt x="1882993" y="1461471"/>
                    <a:pt x="1461471" y="1882993"/>
                    <a:pt x="941497" y="1882993"/>
                  </a:cubicBezTo>
                  <a:cubicBezTo>
                    <a:pt x="421522" y="1882993"/>
                    <a:pt x="0" y="1461471"/>
                    <a:pt x="0" y="941497"/>
                  </a:cubicBezTo>
                  <a:cubicBezTo>
                    <a:pt x="0" y="421522"/>
                    <a:pt x="421522" y="0"/>
                    <a:pt x="941497" y="0"/>
                  </a:cubicBezTo>
                  <a:cubicBezTo>
                    <a:pt x="1461471" y="0"/>
                    <a:pt x="1882993" y="421522"/>
                    <a:pt x="1882993" y="941497"/>
                  </a:cubicBezTo>
                  <a:close/>
                </a:path>
              </a:pathLst>
            </a:custGeom>
            <a:solidFill>
              <a:srgbClr val="F1647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1" name="Google Shape;521;p26"/>
            <p:cNvSpPr/>
            <p:nvPr/>
          </p:nvSpPr>
          <p:spPr>
            <a:xfrm>
              <a:off x="9068699" y="1757270"/>
              <a:ext cx="1270401" cy="1212812"/>
            </a:xfrm>
            <a:custGeom>
              <a:rect b="b" l="l" r="r" t="t"/>
              <a:pathLst>
                <a:path extrusionOk="0" h="1212812" w="1270401">
                  <a:moveTo>
                    <a:pt x="640355" y="0"/>
                  </a:moveTo>
                  <a:lnTo>
                    <a:pt x="832228" y="399964"/>
                  </a:lnTo>
                  <a:lnTo>
                    <a:pt x="1270402" y="468687"/>
                  </a:lnTo>
                  <a:lnTo>
                    <a:pt x="949331" y="774776"/>
                  </a:lnTo>
                  <a:lnTo>
                    <a:pt x="1019428" y="1212812"/>
                  </a:lnTo>
                  <a:lnTo>
                    <a:pt x="629085" y="1001972"/>
                  </a:lnTo>
                  <a:lnTo>
                    <a:pt x="234206" y="1203879"/>
                  </a:lnTo>
                  <a:lnTo>
                    <a:pt x="314061" y="767629"/>
                  </a:lnTo>
                  <a:lnTo>
                    <a:pt x="0" y="454392"/>
                  </a:lnTo>
                  <a:lnTo>
                    <a:pt x="439686" y="395566"/>
                  </a:lnTo>
                  <a:lnTo>
                    <a:pt x="640355" y="0"/>
                  </a:lnTo>
                  <a:close/>
                </a:path>
              </a:pathLst>
            </a:custGeom>
            <a:solidFill>
              <a:srgbClr val="F7BE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2" name="Google Shape;522;p26"/>
            <p:cNvSpPr/>
            <p:nvPr/>
          </p:nvSpPr>
          <p:spPr>
            <a:xfrm>
              <a:off x="9302630" y="2179913"/>
              <a:ext cx="188711" cy="180190"/>
            </a:xfrm>
            <a:custGeom>
              <a:rect b="b" l="l" r="r" t="t"/>
              <a:pathLst>
                <a:path extrusionOk="0" h="180190" w="188711">
                  <a:moveTo>
                    <a:pt x="95112" y="0"/>
                  </a:moveTo>
                  <a:lnTo>
                    <a:pt x="123700" y="59514"/>
                  </a:lnTo>
                  <a:lnTo>
                    <a:pt x="188712" y="69684"/>
                  </a:lnTo>
                  <a:lnTo>
                    <a:pt x="141018" y="115179"/>
                  </a:lnTo>
                  <a:lnTo>
                    <a:pt x="151464" y="180190"/>
                  </a:lnTo>
                  <a:lnTo>
                    <a:pt x="93462" y="148853"/>
                  </a:lnTo>
                  <a:lnTo>
                    <a:pt x="34774" y="178953"/>
                  </a:lnTo>
                  <a:lnTo>
                    <a:pt x="46594" y="114079"/>
                  </a:lnTo>
                  <a:lnTo>
                    <a:pt x="0" y="67485"/>
                  </a:lnTo>
                  <a:lnTo>
                    <a:pt x="65286" y="58826"/>
                  </a:lnTo>
                  <a:lnTo>
                    <a:pt x="95112"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3" name="Google Shape;523;p26"/>
            <p:cNvSpPr/>
            <p:nvPr/>
          </p:nvSpPr>
          <p:spPr>
            <a:xfrm>
              <a:off x="9820384" y="2467172"/>
              <a:ext cx="123562" cy="117927"/>
            </a:xfrm>
            <a:custGeom>
              <a:rect b="b" l="l" r="r" t="t"/>
              <a:pathLst>
                <a:path extrusionOk="0" h="117927" w="123562">
                  <a:moveTo>
                    <a:pt x="62400" y="0"/>
                  </a:moveTo>
                  <a:lnTo>
                    <a:pt x="80955" y="38897"/>
                  </a:lnTo>
                  <a:lnTo>
                    <a:pt x="123563" y="45632"/>
                  </a:lnTo>
                  <a:lnTo>
                    <a:pt x="92363" y="75320"/>
                  </a:lnTo>
                  <a:lnTo>
                    <a:pt x="99235" y="117928"/>
                  </a:lnTo>
                  <a:lnTo>
                    <a:pt x="61300" y="97448"/>
                  </a:lnTo>
                  <a:lnTo>
                    <a:pt x="22816" y="117103"/>
                  </a:lnTo>
                  <a:lnTo>
                    <a:pt x="30650" y="74633"/>
                  </a:lnTo>
                  <a:lnTo>
                    <a:pt x="0" y="44120"/>
                  </a:lnTo>
                  <a:lnTo>
                    <a:pt x="42883" y="38485"/>
                  </a:lnTo>
                  <a:lnTo>
                    <a:pt x="6240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24" name="Google Shape;524;p26"/>
          <p:cNvGrpSpPr/>
          <p:nvPr/>
        </p:nvGrpSpPr>
        <p:grpSpPr>
          <a:xfrm>
            <a:off x="685756" y="1643124"/>
            <a:ext cx="3218070" cy="3766414"/>
            <a:chOff x="718930" y="2279021"/>
            <a:chExt cx="3218070" cy="3766414"/>
          </a:xfrm>
        </p:grpSpPr>
        <p:sp>
          <p:nvSpPr>
            <p:cNvPr id="525" name="Google Shape;525;p26"/>
            <p:cNvSpPr txBox="1"/>
            <p:nvPr/>
          </p:nvSpPr>
          <p:spPr>
            <a:xfrm>
              <a:off x="718930" y="4467439"/>
              <a:ext cx="3218070" cy="1577996"/>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lang="en-NZ" sz="2000">
                  <a:solidFill>
                    <a:srgbClr val="3A3838"/>
                  </a:solidFill>
                  <a:latin typeface="Calibri"/>
                  <a:ea typeface="Calibri"/>
                  <a:cs typeface="Calibri"/>
                  <a:sym typeface="Calibri"/>
                </a:rPr>
                <a:t>To design for accessibility means to be inclusive to the needs of your users</a:t>
              </a:r>
              <a:endParaRPr sz="2000">
                <a:solidFill>
                  <a:srgbClr val="3A3838"/>
                </a:solidFill>
                <a:latin typeface="Calibri"/>
                <a:ea typeface="Calibri"/>
                <a:cs typeface="Calibri"/>
                <a:sym typeface="Calibri"/>
              </a:endParaRPr>
            </a:p>
            <a:p>
              <a:pPr indent="0" lvl="0" marL="0" marR="0" rtl="0" algn="ctr">
                <a:lnSpc>
                  <a:spcPct val="107000"/>
                </a:lnSpc>
                <a:spcBef>
                  <a:spcPts val="0"/>
                </a:spcBef>
                <a:spcAft>
                  <a:spcPts val="0"/>
                </a:spcAft>
                <a:buNone/>
              </a:pPr>
              <a:r>
                <a:t/>
              </a:r>
              <a:endParaRPr i="1" sz="2400">
                <a:solidFill>
                  <a:schemeClr val="dk1"/>
                </a:solidFill>
                <a:latin typeface="Calibri"/>
                <a:ea typeface="Calibri"/>
                <a:cs typeface="Calibri"/>
                <a:sym typeface="Calibri"/>
              </a:endParaRPr>
            </a:p>
          </p:txBody>
        </p:sp>
        <p:pic>
          <p:nvPicPr>
            <p:cNvPr descr="Image of a group of people" id="526" name="Google Shape;526;p26"/>
            <p:cNvPicPr preferRelativeResize="0"/>
            <p:nvPr/>
          </p:nvPicPr>
          <p:blipFill rotWithShape="1">
            <a:blip r:embed="rId4">
              <a:alphaModFix/>
            </a:blip>
            <a:srcRect b="0" l="0" r="0" t="0"/>
            <a:stretch/>
          </p:blipFill>
          <p:spPr>
            <a:xfrm>
              <a:off x="718930" y="2279021"/>
              <a:ext cx="1882994" cy="1882994"/>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4"/>
                                        </p:tgtEl>
                                        <p:attrNameLst>
                                          <p:attrName>style.visibility</p:attrName>
                                        </p:attrNameLst>
                                      </p:cBhvr>
                                      <p:to>
                                        <p:strVal val="visible"/>
                                      </p:to>
                                    </p:set>
                                    <p:animEffect filter="fade" transition="in">
                                      <p:cBhvr>
                                        <p:cTn dur="1000"/>
                                        <p:tgtEl>
                                          <p:spTgt spid="5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5"/>
                                        </p:tgtEl>
                                        <p:attrNameLst>
                                          <p:attrName>style.visibility</p:attrName>
                                        </p:attrNameLst>
                                      </p:cBhvr>
                                      <p:to>
                                        <p:strVal val="visible"/>
                                      </p:to>
                                    </p:set>
                                    <p:animEffect filter="fade" transition="in">
                                      <p:cBhvr>
                                        <p:cTn dur="1000"/>
                                        <p:tgtEl>
                                          <p:spTgt spid="5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8"/>
                                        </p:tgtEl>
                                        <p:attrNameLst>
                                          <p:attrName>style.visibility</p:attrName>
                                        </p:attrNameLst>
                                      </p:cBhvr>
                                      <p:to>
                                        <p:strVal val="visible"/>
                                      </p:to>
                                    </p:set>
                                    <p:animEffect filter="fade" transition="in">
                                      <p:cBhvr>
                                        <p:cTn dur="1000"/>
                                        <p:tgtEl>
                                          <p:spTgt spid="5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27"/>
          <p:cNvSpPr/>
          <p:nvPr/>
        </p:nvSpPr>
        <p:spPr>
          <a:xfrm>
            <a:off x="0" y="0"/>
            <a:ext cx="12191998" cy="6966285"/>
          </a:xfrm>
          <a:prstGeom prst="rect">
            <a:avLst/>
          </a:prstGeom>
          <a:solidFill>
            <a:srgbClr val="F6DAF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3A3838"/>
              </a:solidFill>
              <a:latin typeface="Calibri"/>
              <a:ea typeface="Calibri"/>
              <a:cs typeface="Calibri"/>
              <a:sym typeface="Calibri"/>
            </a:endParaRPr>
          </a:p>
        </p:txBody>
      </p:sp>
      <p:sp>
        <p:nvSpPr>
          <p:cNvPr id="533" name="Google Shape;533;p27"/>
          <p:cNvSpPr txBox="1"/>
          <p:nvPr>
            <p:ph type="title"/>
          </p:nvPr>
        </p:nvSpPr>
        <p:spPr>
          <a:xfrm>
            <a:off x="930017" y="300161"/>
            <a:ext cx="6307512" cy="2003243"/>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3A3838"/>
              </a:buClr>
              <a:buSzPts val="3600"/>
              <a:buFont typeface="Arial"/>
              <a:buNone/>
            </a:pPr>
            <a:r>
              <a:rPr b="1" lang="en-NZ" sz="3600">
                <a:solidFill>
                  <a:srgbClr val="3A3838"/>
                </a:solidFill>
                <a:latin typeface="Arial"/>
                <a:ea typeface="Arial"/>
                <a:cs typeface="Arial"/>
                <a:sym typeface="Arial"/>
              </a:rPr>
              <a:t>What’s next</a:t>
            </a:r>
            <a:endParaRPr b="1" sz="3600">
              <a:solidFill>
                <a:srgbClr val="3A3838"/>
              </a:solidFill>
              <a:latin typeface="Arial"/>
              <a:ea typeface="Arial"/>
              <a:cs typeface="Arial"/>
              <a:sym typeface="Arial"/>
            </a:endParaRPr>
          </a:p>
        </p:txBody>
      </p:sp>
      <p:sp>
        <p:nvSpPr>
          <p:cNvPr id="534" name="Google Shape;534;p27"/>
          <p:cNvSpPr txBox="1"/>
          <p:nvPr/>
        </p:nvSpPr>
        <p:spPr>
          <a:xfrm>
            <a:off x="930017" y="2303404"/>
            <a:ext cx="10681412" cy="3028521"/>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t/>
            </a:r>
            <a:endParaRPr sz="1800">
              <a:solidFill>
                <a:srgbClr val="3A3838"/>
              </a:solidFill>
              <a:latin typeface="Calibri"/>
              <a:ea typeface="Calibri"/>
              <a:cs typeface="Calibri"/>
              <a:sym typeface="Calibri"/>
            </a:endParaRPr>
          </a:p>
          <a:p>
            <a:pPr indent="0" lvl="0" marL="0" marR="0" rtl="0" algn="l">
              <a:lnSpc>
                <a:spcPct val="120000"/>
              </a:lnSpc>
              <a:spcBef>
                <a:spcPts val="0"/>
              </a:spcBef>
              <a:spcAft>
                <a:spcPts val="0"/>
              </a:spcAft>
              <a:buNone/>
            </a:pPr>
            <a:r>
              <a:rPr lang="en-NZ" sz="1800">
                <a:solidFill>
                  <a:srgbClr val="3A3838"/>
                </a:solidFill>
                <a:latin typeface="Calibri"/>
                <a:ea typeface="Calibri"/>
                <a:cs typeface="Calibri"/>
                <a:sym typeface="Calibri"/>
              </a:rPr>
              <a:t>29 August 2024	    Designing for neurodivergents part 2: Dyslexia</a:t>
            </a:r>
            <a:endParaRPr/>
          </a:p>
          <a:p>
            <a:pPr indent="0" lvl="0" marL="0" marR="0" rtl="0" algn="l">
              <a:lnSpc>
                <a:spcPct val="120000"/>
              </a:lnSpc>
              <a:spcBef>
                <a:spcPts val="0"/>
              </a:spcBef>
              <a:spcAft>
                <a:spcPts val="0"/>
              </a:spcAft>
              <a:buNone/>
            </a:pPr>
            <a:r>
              <a:t/>
            </a:r>
            <a:endParaRPr sz="1800">
              <a:solidFill>
                <a:srgbClr val="3A3838"/>
              </a:solidFill>
              <a:latin typeface="Calibri"/>
              <a:ea typeface="Calibri"/>
              <a:cs typeface="Calibri"/>
              <a:sym typeface="Calibri"/>
            </a:endParaRPr>
          </a:p>
          <a:p>
            <a:pPr indent="0" lvl="0" marL="0" marR="0" rtl="0" algn="l">
              <a:lnSpc>
                <a:spcPct val="120000"/>
              </a:lnSpc>
              <a:spcBef>
                <a:spcPts val="0"/>
              </a:spcBef>
              <a:spcAft>
                <a:spcPts val="0"/>
              </a:spcAft>
              <a:buNone/>
            </a:pPr>
            <a:r>
              <a:rPr lang="en-NZ" sz="1800">
                <a:solidFill>
                  <a:srgbClr val="3A3838"/>
                </a:solidFill>
                <a:latin typeface="Calibri"/>
                <a:ea typeface="Calibri"/>
                <a:cs typeface="Calibri"/>
                <a:sym typeface="Calibri"/>
              </a:rPr>
              <a:t>5 September 2024      Designing for neurodivergents part 3: Dyscalculia</a:t>
            </a:r>
            <a:endParaRPr/>
          </a:p>
          <a:p>
            <a:pPr indent="0" lvl="0" marL="0" marR="0" rtl="0" algn="l">
              <a:lnSpc>
                <a:spcPct val="120000"/>
              </a:lnSpc>
              <a:spcBef>
                <a:spcPts val="0"/>
              </a:spcBef>
              <a:spcAft>
                <a:spcPts val="0"/>
              </a:spcAft>
              <a:buNone/>
            </a:pPr>
            <a:r>
              <a:rPr lang="en-NZ" sz="1800">
                <a:solidFill>
                  <a:srgbClr val="3A3838"/>
                </a:solidFill>
                <a:latin typeface="Calibri"/>
                <a:ea typeface="Calibri"/>
                <a:cs typeface="Calibri"/>
                <a:sym typeface="Calibri"/>
              </a:rPr>
              <a:t> </a:t>
            </a:r>
            <a:endParaRPr/>
          </a:p>
          <a:p>
            <a:pPr indent="0" lvl="0" marL="0" marR="0" rtl="0" algn="l">
              <a:lnSpc>
                <a:spcPct val="120000"/>
              </a:lnSpc>
              <a:spcBef>
                <a:spcPts val="0"/>
              </a:spcBef>
              <a:spcAft>
                <a:spcPts val="0"/>
              </a:spcAft>
              <a:buNone/>
            </a:pPr>
            <a:r>
              <a:rPr lang="en-NZ" sz="1800">
                <a:solidFill>
                  <a:srgbClr val="3A3838"/>
                </a:solidFill>
                <a:latin typeface="Calibri"/>
                <a:ea typeface="Calibri"/>
                <a:cs typeface="Calibri"/>
                <a:sym typeface="Calibri"/>
              </a:rPr>
              <a:t>10 October 2024	    Why you should include users/customers in your projects and how to include them</a:t>
            </a:r>
            <a:endParaRPr/>
          </a:p>
          <a:p>
            <a:pPr indent="0" lvl="0" marL="0" marR="0" rtl="0" algn="l">
              <a:lnSpc>
                <a:spcPct val="120000"/>
              </a:lnSpc>
              <a:spcBef>
                <a:spcPts val="0"/>
              </a:spcBef>
              <a:spcAft>
                <a:spcPts val="0"/>
              </a:spcAft>
              <a:buNone/>
            </a:pPr>
            <a:r>
              <a:t/>
            </a:r>
            <a:endParaRPr sz="1800">
              <a:solidFill>
                <a:srgbClr val="3A3838"/>
              </a:solidFill>
              <a:latin typeface="Calibri"/>
              <a:ea typeface="Calibri"/>
              <a:cs typeface="Calibri"/>
              <a:sym typeface="Calibri"/>
            </a:endParaRPr>
          </a:p>
          <a:p>
            <a:pPr indent="0" lvl="0" marL="0" marR="0" rtl="0" algn="l">
              <a:lnSpc>
                <a:spcPct val="120000"/>
              </a:lnSpc>
              <a:spcBef>
                <a:spcPts val="0"/>
              </a:spcBef>
              <a:spcAft>
                <a:spcPts val="0"/>
              </a:spcAft>
              <a:buNone/>
            </a:pPr>
            <a:r>
              <a:rPr lang="en-NZ" sz="1800">
                <a:solidFill>
                  <a:srgbClr val="3A3838"/>
                </a:solidFill>
                <a:latin typeface="Calibri"/>
                <a:ea typeface="Calibri"/>
                <a:cs typeface="Calibri"/>
                <a:sym typeface="Calibri"/>
              </a:rPr>
              <a:t>7 November 2024     Sharing user research insights over the years </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28"/>
          <p:cNvSpPr/>
          <p:nvPr/>
        </p:nvSpPr>
        <p:spPr>
          <a:xfrm>
            <a:off x="0" y="0"/>
            <a:ext cx="12192000" cy="6858000"/>
          </a:xfrm>
          <a:prstGeom prst="rect">
            <a:avLst/>
          </a:prstGeom>
          <a:solidFill>
            <a:srgbClr val="FFF2CC"/>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541" name="Google Shape;541;p28"/>
          <p:cNvSpPr txBox="1"/>
          <p:nvPr>
            <p:ph type="title"/>
          </p:nvPr>
        </p:nvSpPr>
        <p:spPr>
          <a:xfrm>
            <a:off x="838200" y="714374"/>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3A3838"/>
              </a:buClr>
              <a:buSzPts val="4400"/>
              <a:buFont typeface="Arial"/>
              <a:buNone/>
            </a:pPr>
            <a:r>
              <a:rPr b="1" lang="en-NZ">
                <a:solidFill>
                  <a:srgbClr val="3A3838"/>
                </a:solidFill>
                <a:latin typeface="Arial"/>
                <a:ea typeface="Arial"/>
                <a:cs typeface="Arial"/>
                <a:sym typeface="Arial"/>
              </a:rPr>
              <a:t>How did you feel about this talk?</a:t>
            </a:r>
            <a:br>
              <a:rPr b="1" lang="en-NZ">
                <a:latin typeface="Arial"/>
                <a:ea typeface="Arial"/>
                <a:cs typeface="Arial"/>
                <a:sym typeface="Arial"/>
              </a:rPr>
            </a:br>
            <a:endParaRPr b="1">
              <a:latin typeface="Arial"/>
              <a:ea typeface="Arial"/>
              <a:cs typeface="Arial"/>
              <a:sym typeface="Arial"/>
            </a:endParaRPr>
          </a:p>
        </p:txBody>
      </p:sp>
      <p:sp>
        <p:nvSpPr>
          <p:cNvPr id="542" name="Google Shape;542;p2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130000"/>
              </a:lnSpc>
              <a:spcBef>
                <a:spcPts val="0"/>
              </a:spcBef>
              <a:spcAft>
                <a:spcPts val="0"/>
              </a:spcAft>
              <a:buClr>
                <a:srgbClr val="3A3838"/>
              </a:buClr>
              <a:buSzPct val="100000"/>
              <a:buChar char="•"/>
            </a:pPr>
            <a:r>
              <a:rPr lang="en-NZ">
                <a:solidFill>
                  <a:srgbClr val="3A3838"/>
                </a:solidFill>
              </a:rPr>
              <a:t>Use react buttons to show how you feel</a:t>
            </a:r>
            <a:endParaRPr/>
          </a:p>
          <a:p>
            <a:pPr indent="-64135" lvl="0" marL="228600" rtl="0" algn="l">
              <a:lnSpc>
                <a:spcPct val="130000"/>
              </a:lnSpc>
              <a:spcBef>
                <a:spcPts val="0"/>
              </a:spcBef>
              <a:spcAft>
                <a:spcPts val="0"/>
              </a:spcAft>
              <a:buClr>
                <a:schemeClr val="dk1"/>
              </a:buClr>
              <a:buSzPct val="100000"/>
              <a:buNone/>
            </a:pPr>
            <a:r>
              <a:t/>
            </a:r>
            <a:endParaRPr>
              <a:solidFill>
                <a:srgbClr val="3A3838"/>
              </a:solidFill>
            </a:endParaRPr>
          </a:p>
          <a:p>
            <a:pPr indent="-228600" lvl="0" marL="228600" rtl="0" algn="l">
              <a:lnSpc>
                <a:spcPct val="130000"/>
              </a:lnSpc>
              <a:spcBef>
                <a:spcPts val="0"/>
              </a:spcBef>
              <a:spcAft>
                <a:spcPts val="0"/>
              </a:spcAft>
              <a:buClr>
                <a:srgbClr val="3A3838"/>
              </a:buClr>
              <a:buSzPct val="100000"/>
              <a:buChar char="•"/>
            </a:pPr>
            <a:r>
              <a:rPr lang="en-NZ">
                <a:solidFill>
                  <a:srgbClr val="3A3838"/>
                </a:solidFill>
              </a:rPr>
              <a:t>Do you have any feedback for me? What can be improved? What should we continue?</a:t>
            </a:r>
            <a:endParaRPr/>
          </a:p>
          <a:p>
            <a:pPr indent="-64135" lvl="0" marL="228600" rtl="0" algn="l">
              <a:lnSpc>
                <a:spcPct val="130000"/>
              </a:lnSpc>
              <a:spcBef>
                <a:spcPts val="0"/>
              </a:spcBef>
              <a:spcAft>
                <a:spcPts val="0"/>
              </a:spcAft>
              <a:buClr>
                <a:schemeClr val="dk1"/>
              </a:buClr>
              <a:buSzPct val="100000"/>
              <a:buNone/>
            </a:pPr>
            <a:r>
              <a:t/>
            </a:r>
            <a:endParaRPr>
              <a:solidFill>
                <a:srgbClr val="3A3838"/>
              </a:solidFill>
            </a:endParaRPr>
          </a:p>
          <a:p>
            <a:pPr indent="-228600" lvl="0" marL="228600" rtl="0" algn="l">
              <a:lnSpc>
                <a:spcPct val="130000"/>
              </a:lnSpc>
              <a:spcBef>
                <a:spcPts val="0"/>
              </a:spcBef>
              <a:spcAft>
                <a:spcPts val="0"/>
              </a:spcAft>
              <a:buClr>
                <a:srgbClr val="3A3838"/>
              </a:buClr>
              <a:buSzPct val="100000"/>
              <a:buChar char="•"/>
            </a:pPr>
            <a:r>
              <a:rPr lang="en-NZ">
                <a:solidFill>
                  <a:srgbClr val="3A3838"/>
                </a:solidFill>
              </a:rPr>
              <a:t>What else do you want to hear about? </a:t>
            </a:r>
            <a:endParaRPr/>
          </a:p>
          <a:p>
            <a:pPr indent="-64135" lvl="0" marL="228600" rtl="0" algn="l">
              <a:lnSpc>
                <a:spcPct val="130000"/>
              </a:lnSpc>
              <a:spcBef>
                <a:spcPts val="0"/>
              </a:spcBef>
              <a:spcAft>
                <a:spcPts val="0"/>
              </a:spcAft>
              <a:buClr>
                <a:schemeClr val="dk1"/>
              </a:buClr>
              <a:buSzPct val="100000"/>
              <a:buNone/>
            </a:pPr>
            <a:r>
              <a:t/>
            </a:r>
            <a:endParaRPr>
              <a:solidFill>
                <a:srgbClr val="3A3838"/>
              </a:solidFill>
            </a:endParaRPr>
          </a:p>
          <a:p>
            <a:pPr indent="-228600" lvl="0" marL="228600" rtl="0" algn="l">
              <a:lnSpc>
                <a:spcPct val="130000"/>
              </a:lnSpc>
              <a:spcBef>
                <a:spcPts val="0"/>
              </a:spcBef>
              <a:spcAft>
                <a:spcPts val="0"/>
              </a:spcAft>
              <a:buClr>
                <a:srgbClr val="3A3838"/>
              </a:buClr>
              <a:buSzPct val="100000"/>
              <a:buChar char="•"/>
            </a:pPr>
            <a:r>
              <a:rPr lang="en-NZ">
                <a:solidFill>
                  <a:srgbClr val="3A3838"/>
                </a:solidFill>
              </a:rPr>
              <a:t>Any guest speakers you want to hear from? Would you like to present on a topic?</a:t>
            </a:r>
            <a:endParaRPr/>
          </a:p>
          <a:p>
            <a:pPr indent="0" lvl="0" marL="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29"/>
          <p:cNvSpPr/>
          <p:nvPr/>
        </p:nvSpPr>
        <p:spPr>
          <a:xfrm>
            <a:off x="0" y="0"/>
            <a:ext cx="12192000" cy="6858000"/>
          </a:xfrm>
          <a:prstGeom prst="rect">
            <a:avLst/>
          </a:prstGeom>
          <a:solidFill>
            <a:srgbClr val="E5E5FF"/>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549" name="Google Shape;549;p29"/>
          <p:cNvSpPr txBox="1"/>
          <p:nvPr>
            <p:ph type="ctrTitle"/>
          </p:nvPr>
        </p:nvSpPr>
        <p:spPr>
          <a:xfrm>
            <a:off x="705933" y="1123083"/>
            <a:ext cx="7070366" cy="2010908"/>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3A3838"/>
              </a:buClr>
              <a:buSzPts val="4400"/>
              <a:buFont typeface="Arial"/>
              <a:buNone/>
            </a:pPr>
            <a:r>
              <a:rPr b="1" lang="en-NZ" sz="4400">
                <a:solidFill>
                  <a:srgbClr val="3A3838"/>
                </a:solidFill>
                <a:latin typeface="Arial"/>
                <a:ea typeface="Arial"/>
                <a:cs typeface="Arial"/>
                <a:sym typeface="Arial"/>
              </a:rPr>
              <a:t>Feedback?</a:t>
            </a:r>
            <a:endParaRPr b="1" sz="4800">
              <a:solidFill>
                <a:srgbClr val="3A3838"/>
              </a:solidFill>
              <a:latin typeface="Arial"/>
              <a:ea typeface="Arial"/>
              <a:cs typeface="Arial"/>
              <a:sym typeface="Arial"/>
            </a:endParaRPr>
          </a:p>
        </p:txBody>
      </p:sp>
      <p:sp>
        <p:nvSpPr>
          <p:cNvPr id="550" name="Google Shape;550;p29"/>
          <p:cNvSpPr txBox="1"/>
          <p:nvPr/>
        </p:nvSpPr>
        <p:spPr>
          <a:xfrm>
            <a:off x="567414" y="2342704"/>
            <a:ext cx="5750260" cy="191437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lang="en-NZ" sz="2000">
                <a:solidFill>
                  <a:srgbClr val="3A3838"/>
                </a:solidFill>
                <a:latin typeface="Calibri"/>
                <a:ea typeface="Calibri"/>
                <a:cs typeface="Calibri"/>
                <a:sym typeface="Calibri"/>
              </a:rPr>
              <a:t>Email DL_NZFS_Design </a:t>
            </a:r>
            <a:r>
              <a:rPr lang="en-NZ" sz="2000" u="sng">
                <a:solidFill>
                  <a:schemeClr val="lt1"/>
                </a:solidFill>
                <a:latin typeface="Calibri"/>
                <a:ea typeface="Calibri"/>
                <a:cs typeface="Calibri"/>
                <a:sym typeface="Calibri"/>
                <a:hlinkClick r:id="rId3">
                  <a:extLst>
                    <a:ext uri="{A12FA001-AC4F-418D-AE19-62706E023703}">
                      <ahyp:hlinkClr val="tx"/>
                    </a:ext>
                  </a:extLst>
                </a:hlinkClick>
              </a:rPr>
              <a:t>DL_NZFS_Design@mpi.govt.nz</a:t>
            </a:r>
            <a:r>
              <a:rPr lang="en-NZ" sz="2000">
                <a:solidFill>
                  <a:schemeClr val="lt1"/>
                </a:solidFill>
                <a:latin typeface="Calibri"/>
                <a:ea typeface="Calibri"/>
                <a:cs typeface="Calibri"/>
                <a:sym typeface="Calibri"/>
              </a:rPr>
              <a:t> </a:t>
            </a:r>
            <a:endParaRPr/>
          </a:p>
          <a:p>
            <a:pPr indent="0" lvl="0" marL="0" marR="0" rtl="0" algn="l">
              <a:lnSpc>
                <a:spcPct val="120000"/>
              </a:lnSpc>
              <a:spcBef>
                <a:spcPts val="0"/>
              </a:spcBef>
              <a:spcAft>
                <a:spcPts val="0"/>
              </a:spcAft>
              <a:buNone/>
            </a:pPr>
            <a:r>
              <a:t/>
            </a:r>
            <a:endParaRPr sz="2000">
              <a:solidFill>
                <a:schemeClr val="lt1"/>
              </a:solidFill>
              <a:latin typeface="Calibri"/>
              <a:ea typeface="Calibri"/>
              <a:cs typeface="Calibri"/>
              <a:sym typeface="Calibri"/>
            </a:endParaRPr>
          </a:p>
          <a:p>
            <a:pPr indent="0" lvl="0" marL="0" marR="0" rtl="0" algn="l">
              <a:lnSpc>
                <a:spcPct val="120000"/>
              </a:lnSpc>
              <a:spcBef>
                <a:spcPts val="0"/>
              </a:spcBef>
              <a:spcAft>
                <a:spcPts val="0"/>
              </a:spcAft>
              <a:buNone/>
            </a:pPr>
            <a:r>
              <a:t/>
            </a:r>
            <a:endParaRPr sz="2000">
              <a:solidFill>
                <a:schemeClr val="lt1"/>
              </a:solidFill>
              <a:latin typeface="Calibri"/>
              <a:ea typeface="Calibri"/>
              <a:cs typeface="Calibri"/>
              <a:sym typeface="Calibri"/>
            </a:endParaRPr>
          </a:p>
          <a:p>
            <a:pPr indent="0" lvl="0" marL="0" marR="0" rtl="0" algn="l">
              <a:lnSpc>
                <a:spcPct val="120000"/>
              </a:lnSpc>
              <a:spcBef>
                <a:spcPts val="0"/>
              </a:spcBef>
              <a:spcAft>
                <a:spcPts val="0"/>
              </a:spcAft>
              <a:buNone/>
            </a:pPr>
            <a:r>
              <a:rPr lang="en-NZ" sz="2000">
                <a:solidFill>
                  <a:srgbClr val="3A3838"/>
                </a:solidFill>
                <a:latin typeface="Calibri"/>
                <a:ea typeface="Calibri"/>
                <a:cs typeface="Calibri"/>
                <a:sym typeface="Calibri"/>
              </a:rPr>
              <a:t>Or put your feedback into this box  by the coffee machine on  level 8 of Pastoral House</a:t>
            </a:r>
            <a:endParaRPr/>
          </a:p>
        </p:txBody>
      </p:sp>
      <p:pic>
        <p:nvPicPr>
          <p:cNvPr id="551" name="Google Shape;551;p29"/>
          <p:cNvPicPr preferRelativeResize="0"/>
          <p:nvPr/>
        </p:nvPicPr>
        <p:blipFill rotWithShape="1">
          <a:blip r:embed="rId4">
            <a:alphaModFix/>
          </a:blip>
          <a:srcRect b="13120" l="10270" r="0" t="9786"/>
          <a:stretch/>
        </p:blipFill>
        <p:spPr>
          <a:xfrm>
            <a:off x="7283429" y="1218200"/>
            <a:ext cx="3942815" cy="4516717"/>
          </a:xfrm>
          <a:prstGeom prst="rect">
            <a:avLst/>
          </a:prstGeom>
          <a:noFill/>
          <a:ln>
            <a:noFill/>
          </a:ln>
          <a:effectLst>
            <a:outerShdw blurRad="190500" rotWithShape="0" algn="tl">
              <a:srgbClr val="000000">
                <a:alpha val="69803"/>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3"/>
          <p:cNvSpPr/>
          <p:nvPr/>
        </p:nvSpPr>
        <p:spPr>
          <a:xfrm>
            <a:off x="2" y="-1"/>
            <a:ext cx="8049124" cy="6966285"/>
          </a:xfrm>
          <a:prstGeom prst="rect">
            <a:avLst/>
          </a:prstGeom>
          <a:solidFill>
            <a:srgbClr val="FFF2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erson standing in front of a wall with colorful wallpaper" id="130" name="Google Shape;130;p3"/>
          <p:cNvPicPr preferRelativeResize="0"/>
          <p:nvPr/>
        </p:nvPicPr>
        <p:blipFill rotWithShape="1">
          <a:blip r:embed="rId3">
            <a:alphaModFix/>
          </a:blip>
          <a:srcRect b="0" l="0" r="27057" t="0"/>
          <a:stretch/>
        </p:blipFill>
        <p:spPr>
          <a:xfrm>
            <a:off x="5390147" y="749920"/>
            <a:ext cx="5317958" cy="5468040"/>
          </a:xfrm>
          <a:prstGeom prst="flowChartConnector">
            <a:avLst/>
          </a:prstGeom>
          <a:noFill/>
          <a:ln>
            <a:noFill/>
          </a:ln>
        </p:spPr>
      </p:pic>
      <p:sp>
        <p:nvSpPr>
          <p:cNvPr id="131" name="Google Shape;131;p3"/>
          <p:cNvSpPr txBox="1"/>
          <p:nvPr>
            <p:ph type="title"/>
          </p:nvPr>
        </p:nvSpPr>
        <p:spPr>
          <a:xfrm>
            <a:off x="838200" y="749920"/>
            <a:ext cx="3805518" cy="800584"/>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3A3838"/>
              </a:buClr>
              <a:buSzPts val="2800"/>
              <a:buFont typeface="Arial"/>
              <a:buNone/>
            </a:pPr>
            <a:r>
              <a:rPr b="1" lang="en-NZ" sz="2800">
                <a:solidFill>
                  <a:srgbClr val="3A3838"/>
                </a:solidFill>
                <a:latin typeface="Arial"/>
                <a:ea typeface="Arial"/>
                <a:cs typeface="Arial"/>
                <a:sym typeface="Arial"/>
              </a:rPr>
              <a:t>Who are we?</a:t>
            </a:r>
            <a:endParaRPr/>
          </a:p>
        </p:txBody>
      </p:sp>
      <p:sp>
        <p:nvSpPr>
          <p:cNvPr id="132" name="Google Shape;132;p3"/>
          <p:cNvSpPr txBox="1"/>
          <p:nvPr>
            <p:ph idx="1" type="body"/>
          </p:nvPr>
        </p:nvSpPr>
        <p:spPr>
          <a:xfrm>
            <a:off x="838201" y="1891508"/>
            <a:ext cx="4034588" cy="1537492"/>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0"/>
              </a:spcBef>
              <a:spcAft>
                <a:spcPts val="0"/>
              </a:spcAft>
              <a:buClr>
                <a:srgbClr val="3A3838"/>
              </a:buClr>
              <a:buSzPts val="2400"/>
              <a:buNone/>
            </a:pPr>
            <a:r>
              <a:rPr lang="en-NZ" sz="2400">
                <a:solidFill>
                  <a:srgbClr val="3A3838"/>
                </a:solidFill>
                <a:latin typeface="Calibri"/>
                <a:ea typeface="Calibri"/>
                <a:cs typeface="Calibri"/>
                <a:sym typeface="Calibri"/>
              </a:rPr>
              <a:t>My name is Alesha Garton </a:t>
            </a:r>
            <a:br>
              <a:rPr lang="en-NZ" sz="2400">
                <a:solidFill>
                  <a:srgbClr val="3A3838"/>
                </a:solidFill>
                <a:latin typeface="Calibri"/>
                <a:ea typeface="Calibri"/>
                <a:cs typeface="Calibri"/>
                <a:sym typeface="Calibri"/>
              </a:rPr>
            </a:br>
            <a:r>
              <a:rPr lang="en-NZ" sz="2400">
                <a:solidFill>
                  <a:srgbClr val="3A3838"/>
                </a:solidFill>
                <a:latin typeface="Calibri"/>
                <a:ea typeface="Calibri"/>
                <a:cs typeface="Calibri"/>
                <a:sym typeface="Calibri"/>
              </a:rPr>
              <a:t>and I’m a Senior Visual Designer in the Food Regulation directorate.</a:t>
            </a:r>
            <a:endParaRPr/>
          </a:p>
          <a:p>
            <a:pPr indent="0" lvl="0" marL="0" rtl="0" algn="l">
              <a:lnSpc>
                <a:spcPct val="120000"/>
              </a:lnSpc>
              <a:spcBef>
                <a:spcPts val="1000"/>
              </a:spcBef>
              <a:spcAft>
                <a:spcPts val="0"/>
              </a:spcAft>
              <a:buClr>
                <a:schemeClr val="dk1"/>
              </a:buClr>
              <a:buSzPts val="2400"/>
              <a:buNone/>
            </a:pPr>
            <a:r>
              <a:t/>
            </a:r>
            <a:endParaRPr sz="2400">
              <a:solidFill>
                <a:srgbClr val="3A3838"/>
              </a:solidFill>
              <a:latin typeface="Calibri"/>
              <a:ea typeface="Calibri"/>
              <a:cs typeface="Calibri"/>
              <a:sym typeface="Calibri"/>
            </a:endParaRPr>
          </a:p>
          <a:p>
            <a:pPr indent="-228600" lvl="0" marL="228600" rtl="0" algn="l">
              <a:lnSpc>
                <a:spcPct val="120000"/>
              </a:lnSpc>
              <a:spcBef>
                <a:spcPts val="1000"/>
              </a:spcBef>
              <a:spcAft>
                <a:spcPts val="0"/>
              </a:spcAft>
              <a:buClr>
                <a:srgbClr val="3A3838"/>
              </a:buClr>
              <a:buSzPts val="2400"/>
              <a:buChar char="•"/>
            </a:pPr>
            <a:r>
              <a:rPr lang="en-NZ" sz="2400">
                <a:solidFill>
                  <a:srgbClr val="3A3838"/>
                </a:solidFill>
                <a:latin typeface="Calibri"/>
                <a:ea typeface="Calibri"/>
                <a:cs typeface="Calibri"/>
                <a:sym typeface="Calibri"/>
              </a:rPr>
              <a:t>Bachelors in design (majoring in visual communication design)</a:t>
            </a:r>
            <a:endParaRPr sz="3600">
              <a:solidFill>
                <a:srgbClr val="3A3838"/>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pic>
        <p:nvPicPr>
          <p:cNvPr id="557" name="Google Shape;557;p30"/>
          <p:cNvPicPr preferRelativeResize="0"/>
          <p:nvPr/>
        </p:nvPicPr>
        <p:blipFill rotWithShape="1">
          <a:blip r:embed="rId3">
            <a:alphaModFix/>
          </a:blip>
          <a:srcRect b="0" l="0" r="0" t="0"/>
          <a:stretch/>
        </p:blipFill>
        <p:spPr>
          <a:xfrm>
            <a:off x="-2" y="1995211"/>
            <a:ext cx="12192000" cy="5580856"/>
          </a:xfrm>
          <a:prstGeom prst="rect">
            <a:avLst/>
          </a:prstGeom>
          <a:noFill/>
          <a:ln>
            <a:noFill/>
          </a:ln>
        </p:spPr>
      </p:pic>
      <p:sp>
        <p:nvSpPr>
          <p:cNvPr id="558" name="Google Shape;558;p30"/>
          <p:cNvSpPr/>
          <p:nvPr/>
        </p:nvSpPr>
        <p:spPr>
          <a:xfrm>
            <a:off x="2" y="0"/>
            <a:ext cx="12191998" cy="4862494"/>
          </a:xfrm>
          <a:prstGeom prst="rect">
            <a:avLst/>
          </a:prstGeom>
          <a:solidFill>
            <a:srgbClr val="CBE6F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9" name="Google Shape;559;p30"/>
          <p:cNvSpPr txBox="1"/>
          <p:nvPr/>
        </p:nvSpPr>
        <p:spPr>
          <a:xfrm>
            <a:off x="633992" y="2376928"/>
            <a:ext cx="9511793" cy="3103984"/>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None/>
            </a:pPr>
            <a:r>
              <a:rPr lang="en-NZ" sz="1800">
                <a:solidFill>
                  <a:srgbClr val="3A3838"/>
                </a:solidFill>
                <a:latin typeface="Calibri"/>
                <a:ea typeface="Calibri"/>
                <a:cs typeface="Calibri"/>
                <a:sym typeface="Calibri"/>
              </a:rPr>
              <a:t>Join our distribution list, DL Design Drop In </a:t>
            </a:r>
            <a:r>
              <a:rPr lang="en-NZ" sz="1800" u="sng">
                <a:solidFill>
                  <a:schemeClr val="dk1"/>
                </a:solidFill>
                <a:latin typeface="Calibri"/>
                <a:ea typeface="Calibri"/>
                <a:cs typeface="Calibri"/>
                <a:sym typeface="Calibri"/>
                <a:hlinkClick r:id="rId4">
                  <a:extLst>
                    <a:ext uri="{A12FA001-AC4F-418D-AE19-62706E023703}">
                      <ahyp:hlinkClr val="tx"/>
                    </a:ext>
                  </a:extLst>
                </a:hlinkClick>
              </a:rPr>
              <a:t>https://selfserviceportal.intranet.mpi.govt.nz/DistributionLists</a:t>
            </a:r>
            <a:r>
              <a:rPr lang="en-NZ" sz="1800">
                <a:solidFill>
                  <a:schemeClr val="dk1"/>
                </a:solidFill>
                <a:latin typeface="Calibri"/>
                <a:ea typeface="Calibri"/>
                <a:cs typeface="Calibri"/>
                <a:sym typeface="Calibri"/>
              </a:rPr>
              <a:t> . </a:t>
            </a:r>
            <a:endParaRPr/>
          </a:p>
          <a:p>
            <a:pPr indent="0" lvl="0" marL="0" marR="0" rtl="0" algn="l">
              <a:lnSpc>
                <a:spcPct val="120000"/>
              </a:lnSpc>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lnSpc>
                <a:spcPct val="120000"/>
              </a:lnSpc>
              <a:spcBef>
                <a:spcPts val="0"/>
              </a:spcBef>
              <a:spcAft>
                <a:spcPts val="0"/>
              </a:spcAft>
              <a:buNone/>
            </a:pPr>
            <a:r>
              <a:rPr lang="en-NZ" sz="1800">
                <a:solidFill>
                  <a:srgbClr val="3A3838"/>
                </a:solidFill>
                <a:latin typeface="Calibri"/>
                <a:ea typeface="Calibri"/>
                <a:cs typeface="Calibri"/>
                <a:sym typeface="Calibri"/>
              </a:rPr>
              <a:t>Or find us on search for MPI_Design Drop Ins_Team in Viva Engage</a:t>
            </a:r>
            <a:endParaRPr sz="1800">
              <a:solidFill>
                <a:srgbClr val="3A3838"/>
              </a:solidFill>
              <a:latin typeface="Calibri"/>
              <a:ea typeface="Calibri"/>
              <a:cs typeface="Calibri"/>
              <a:sym typeface="Calibri"/>
            </a:endParaRPr>
          </a:p>
          <a:p>
            <a:pPr indent="0" lvl="0" marL="0" marR="0" rtl="0" algn="l">
              <a:lnSpc>
                <a:spcPct val="120000"/>
              </a:lnSpc>
              <a:spcBef>
                <a:spcPts val="0"/>
              </a:spcBef>
              <a:spcAft>
                <a:spcPts val="0"/>
              </a:spcAft>
              <a:buNone/>
            </a:pPr>
            <a:r>
              <a:t/>
            </a:r>
            <a:endParaRPr sz="1800">
              <a:solidFill>
                <a:srgbClr val="3A3838"/>
              </a:solidFill>
              <a:latin typeface="Calibri"/>
              <a:ea typeface="Calibri"/>
              <a:cs typeface="Calibri"/>
              <a:sym typeface="Calibri"/>
            </a:endParaRPr>
          </a:p>
          <a:p>
            <a:pPr indent="0" lvl="0" marL="0" marR="0" rtl="0" algn="l">
              <a:lnSpc>
                <a:spcPct val="120000"/>
              </a:lnSpc>
              <a:spcBef>
                <a:spcPts val="0"/>
              </a:spcBef>
              <a:spcAft>
                <a:spcPts val="0"/>
              </a:spcAft>
              <a:buNone/>
            </a:pPr>
            <a:r>
              <a:rPr lang="en-NZ" sz="1800">
                <a:solidFill>
                  <a:srgbClr val="3A3838"/>
                </a:solidFill>
                <a:latin typeface="Calibri"/>
                <a:ea typeface="Calibri"/>
                <a:cs typeface="Calibri"/>
                <a:sym typeface="Calibri"/>
              </a:rPr>
              <a:t>Email us at DL_NZFS_Design</a:t>
            </a:r>
            <a:r>
              <a:rPr lang="en-NZ" sz="1800">
                <a:solidFill>
                  <a:srgbClr val="1F3864"/>
                </a:solidFill>
                <a:latin typeface="Calibri"/>
                <a:ea typeface="Calibri"/>
                <a:cs typeface="Calibri"/>
                <a:sym typeface="Calibri"/>
              </a:rPr>
              <a:t> </a:t>
            </a:r>
            <a:r>
              <a:rPr lang="en-NZ" sz="1800" u="sng">
                <a:solidFill>
                  <a:srgbClr val="1F3864"/>
                </a:solidFill>
                <a:latin typeface="Calibri"/>
                <a:ea typeface="Calibri"/>
                <a:cs typeface="Calibri"/>
                <a:sym typeface="Calibri"/>
                <a:hlinkClick r:id="rId5">
                  <a:extLst>
                    <a:ext uri="{A12FA001-AC4F-418D-AE19-62706E023703}">
                      <ahyp:hlinkClr val="tx"/>
                    </a:ext>
                  </a:extLst>
                </a:hlinkClick>
              </a:rPr>
              <a:t>DL_NZFS_Design@mpi.govt.nz</a:t>
            </a:r>
            <a:endParaRPr sz="1800">
              <a:solidFill>
                <a:srgbClr val="1F3864"/>
              </a:solidFill>
              <a:latin typeface="Calibri"/>
              <a:ea typeface="Calibri"/>
              <a:cs typeface="Calibri"/>
              <a:sym typeface="Calibri"/>
            </a:endParaRPr>
          </a:p>
          <a:p>
            <a:pPr indent="0" lvl="0" marL="0" marR="0" rtl="0" algn="l">
              <a:lnSpc>
                <a:spcPct val="120000"/>
              </a:lnSpc>
              <a:spcBef>
                <a:spcPts val="0"/>
              </a:spcBef>
              <a:spcAft>
                <a:spcPts val="0"/>
              </a:spcAft>
              <a:buNone/>
            </a:pPr>
            <a:r>
              <a:t/>
            </a:r>
            <a:endParaRPr sz="1800">
              <a:solidFill>
                <a:srgbClr val="1F3864"/>
              </a:solidFill>
              <a:latin typeface="Calibri"/>
              <a:ea typeface="Calibri"/>
              <a:cs typeface="Calibri"/>
              <a:sym typeface="Calibri"/>
            </a:endParaRPr>
          </a:p>
          <a:p>
            <a:pPr indent="0" lvl="0" marL="0" marR="0" rtl="0" algn="l">
              <a:spcBef>
                <a:spcPts val="0"/>
              </a:spcBef>
              <a:spcAft>
                <a:spcPts val="0"/>
              </a:spcAft>
              <a:buNone/>
            </a:pPr>
            <a:r>
              <a:t/>
            </a:r>
            <a:endParaRPr sz="2000">
              <a:solidFill>
                <a:srgbClr val="1F3864"/>
              </a:solidFill>
              <a:latin typeface="Calibri"/>
              <a:ea typeface="Calibri"/>
              <a:cs typeface="Calibri"/>
              <a:sym typeface="Calibri"/>
            </a:endParaRPr>
          </a:p>
        </p:txBody>
      </p:sp>
      <p:sp>
        <p:nvSpPr>
          <p:cNvPr id="560" name="Google Shape;560;p30"/>
          <p:cNvSpPr txBox="1"/>
          <p:nvPr/>
        </p:nvSpPr>
        <p:spPr>
          <a:xfrm>
            <a:off x="658384" y="862630"/>
            <a:ext cx="8199262"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NZ" sz="4000">
                <a:solidFill>
                  <a:srgbClr val="1F3864"/>
                </a:solidFill>
                <a:latin typeface="Arial"/>
                <a:ea typeface="Arial"/>
                <a:cs typeface="Arial"/>
                <a:sym typeface="Arial"/>
              </a:rPr>
              <a:t>Want to hear more?</a:t>
            </a:r>
            <a:br>
              <a:rPr b="1" lang="en-NZ" sz="4000">
                <a:solidFill>
                  <a:srgbClr val="1F3864"/>
                </a:solidFill>
                <a:latin typeface="Arial"/>
                <a:ea typeface="Arial"/>
                <a:cs typeface="Arial"/>
                <a:sym typeface="Arial"/>
              </a:rPr>
            </a:br>
            <a:endParaRPr sz="40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566" name="Google Shape;566;p3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sp>
        <p:nvSpPr>
          <p:cNvPr id="567" name="Google Shape;567;p31"/>
          <p:cNvSpPr/>
          <p:nvPr/>
        </p:nvSpPr>
        <p:spPr>
          <a:xfrm>
            <a:off x="2" y="0"/>
            <a:ext cx="12191998" cy="6858000"/>
          </a:xfrm>
          <a:prstGeom prst="rect">
            <a:avLst/>
          </a:prstGeom>
          <a:solidFill>
            <a:srgbClr val="CBE6F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68" name="Google Shape;568;p31"/>
          <p:cNvPicPr preferRelativeResize="0"/>
          <p:nvPr/>
        </p:nvPicPr>
        <p:blipFill rotWithShape="1">
          <a:blip r:embed="rId3">
            <a:alphaModFix/>
          </a:blip>
          <a:srcRect b="0" l="0" r="0" t="0"/>
          <a:stretch/>
        </p:blipFill>
        <p:spPr>
          <a:xfrm>
            <a:off x="8324086" y="0"/>
            <a:ext cx="3867912" cy="6858000"/>
          </a:xfrm>
          <a:prstGeom prst="rect">
            <a:avLst/>
          </a:prstGeom>
          <a:noFill/>
          <a:ln>
            <a:noFill/>
          </a:ln>
        </p:spPr>
      </p:pic>
      <p:sp>
        <p:nvSpPr>
          <p:cNvPr id="569" name="Google Shape;569;p31"/>
          <p:cNvSpPr txBox="1"/>
          <p:nvPr/>
        </p:nvSpPr>
        <p:spPr>
          <a:xfrm>
            <a:off x="1229242" y="1825625"/>
            <a:ext cx="5507567" cy="1822615"/>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lang="en-NZ" sz="3200">
                <a:solidFill>
                  <a:srgbClr val="1F3864"/>
                </a:solidFill>
                <a:latin typeface="Calibri"/>
                <a:ea typeface="Calibri"/>
                <a:cs typeface="Calibri"/>
                <a:sym typeface="Calibri"/>
              </a:rPr>
              <a:t>Tēnā rawa atu koutou (thank you very much) for listening to us speak about accessibility ☺</a:t>
            </a:r>
            <a:endParaRPr sz="3200">
              <a:solidFill>
                <a:srgbClr val="1F3864"/>
              </a:solidFill>
              <a:latin typeface="Calibri"/>
              <a:ea typeface="Calibri"/>
              <a:cs typeface="Calibri"/>
              <a:sym typeface="Calibri"/>
            </a:endParaRPr>
          </a:p>
        </p:txBody>
      </p:sp>
      <p:sp>
        <p:nvSpPr>
          <p:cNvPr id="570" name="Google Shape;570;p31"/>
          <p:cNvSpPr/>
          <p:nvPr/>
        </p:nvSpPr>
        <p:spPr>
          <a:xfrm>
            <a:off x="1229242" y="4576291"/>
            <a:ext cx="5865604" cy="1338372"/>
          </a:xfrm>
          <a:prstGeom prst="roundRect">
            <a:avLst>
              <a:gd fmla="val 16667" name="adj"/>
            </a:avLst>
          </a:prstGeom>
          <a:solidFill>
            <a:schemeClr val="lt1"/>
          </a:solidFill>
          <a:ln>
            <a:noFill/>
          </a:ln>
        </p:spPr>
        <p:txBody>
          <a:bodyPr anchorCtr="0" anchor="ctr" bIns="45700" lIns="91425" spcFirstLastPara="1" rIns="91425" wrap="square" tIns="45700">
            <a:normAutofit/>
          </a:bodyPr>
          <a:lstStyle/>
          <a:p>
            <a:pPr indent="0" lvl="0" marL="0" marR="0" rtl="0" algn="ctr">
              <a:lnSpc>
                <a:spcPct val="120000"/>
              </a:lnSpc>
              <a:spcBef>
                <a:spcPts val="0"/>
              </a:spcBef>
              <a:spcAft>
                <a:spcPts val="0"/>
              </a:spcAft>
              <a:buClr>
                <a:schemeClr val="dk1"/>
              </a:buClr>
              <a:buSzPts val="1800"/>
              <a:buFont typeface="Calibri"/>
              <a:buNone/>
            </a:pPr>
            <a:r>
              <a:rPr b="0" i="0" lang="en-NZ" sz="2400" u="none" cap="none" strike="noStrike">
                <a:solidFill>
                  <a:srgbClr val="3A3838"/>
                </a:solidFill>
                <a:latin typeface="Calibri"/>
                <a:ea typeface="Calibri"/>
                <a:cs typeface="Calibri"/>
                <a:sym typeface="Calibri"/>
              </a:rPr>
              <a:t>We’ll share some extra tools and helpful links about accessibility after this!</a:t>
            </a:r>
            <a:endParaRPr b="1" i="0" sz="4800" u="none" cap="none" strike="noStrike">
              <a:solidFill>
                <a:srgbClr val="3A3838"/>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4"/>
          <p:cNvSpPr/>
          <p:nvPr/>
        </p:nvSpPr>
        <p:spPr>
          <a:xfrm>
            <a:off x="2" y="-1"/>
            <a:ext cx="12191998" cy="6966285"/>
          </a:xfrm>
          <a:prstGeom prst="rect">
            <a:avLst/>
          </a:prstGeom>
          <a:solidFill>
            <a:srgbClr val="CBE6F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9" name="Google Shape;139;p4"/>
          <p:cNvSpPr txBox="1"/>
          <p:nvPr/>
        </p:nvSpPr>
        <p:spPr>
          <a:xfrm>
            <a:off x="0" y="676721"/>
            <a:ext cx="12192000" cy="982264"/>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1F3864"/>
              </a:buClr>
              <a:buSzPts val="2800"/>
              <a:buFont typeface="Arial"/>
              <a:buNone/>
            </a:pPr>
            <a:r>
              <a:rPr b="1" i="0" lang="en-NZ" sz="2800" u="none" cap="none" strike="noStrike">
                <a:solidFill>
                  <a:srgbClr val="1F3864"/>
                </a:solidFill>
                <a:latin typeface="Arial"/>
                <a:ea typeface="Arial"/>
                <a:cs typeface="Arial"/>
                <a:sym typeface="Arial"/>
              </a:rPr>
              <a:t>What do we mean by ‘accessible’?</a:t>
            </a:r>
            <a:endParaRPr/>
          </a:p>
        </p:txBody>
      </p:sp>
      <p:sp>
        <p:nvSpPr>
          <p:cNvPr id="140" name="Google Shape;140;p4"/>
          <p:cNvSpPr txBox="1"/>
          <p:nvPr/>
        </p:nvSpPr>
        <p:spPr>
          <a:xfrm>
            <a:off x="1367246" y="2107042"/>
            <a:ext cx="9457508" cy="407035"/>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None/>
            </a:pPr>
            <a:r>
              <a:rPr b="0" i="0" lang="en-NZ" sz="2000" u="none" cap="none" strike="noStrike">
                <a:solidFill>
                  <a:srgbClr val="1F3864"/>
                </a:solidFill>
                <a:latin typeface="Calibri"/>
                <a:ea typeface="Calibri"/>
                <a:cs typeface="Calibri"/>
                <a:sym typeface="Calibri"/>
              </a:rPr>
              <a:t>To design for accessibility means to be inclusive to the needs of your users. </a:t>
            </a:r>
            <a:endParaRPr/>
          </a:p>
        </p:txBody>
      </p:sp>
      <p:grpSp>
        <p:nvGrpSpPr>
          <p:cNvPr id="141" name="Google Shape;141;p4"/>
          <p:cNvGrpSpPr/>
          <p:nvPr/>
        </p:nvGrpSpPr>
        <p:grpSpPr>
          <a:xfrm>
            <a:off x="-3232621" y="4117465"/>
            <a:ext cx="16588959" cy="2900770"/>
            <a:chOff x="-4042519" y="4103330"/>
            <a:chExt cx="16588959" cy="2900770"/>
          </a:xfrm>
        </p:grpSpPr>
        <p:pic>
          <p:nvPicPr>
            <p:cNvPr id="142" name="Google Shape;142;p4"/>
            <p:cNvPicPr preferRelativeResize="0"/>
            <p:nvPr/>
          </p:nvPicPr>
          <p:blipFill rotWithShape="1">
            <a:blip r:embed="rId3">
              <a:alphaModFix/>
            </a:blip>
            <a:srcRect b="48551" l="4941" r="0" t="0"/>
            <a:stretch/>
          </p:blipFill>
          <p:spPr>
            <a:xfrm>
              <a:off x="6479177" y="4103330"/>
              <a:ext cx="6067263" cy="2862954"/>
            </a:xfrm>
            <a:prstGeom prst="rect">
              <a:avLst/>
            </a:prstGeom>
            <a:noFill/>
            <a:ln>
              <a:noFill/>
            </a:ln>
          </p:spPr>
        </p:pic>
        <p:pic>
          <p:nvPicPr>
            <p:cNvPr id="143" name="Google Shape;143;p4"/>
            <p:cNvPicPr preferRelativeResize="0"/>
            <p:nvPr/>
          </p:nvPicPr>
          <p:blipFill rotWithShape="1">
            <a:blip r:embed="rId3">
              <a:alphaModFix/>
            </a:blip>
            <a:srcRect b="48551" l="4941" r="0" t="0"/>
            <a:stretch/>
          </p:blipFill>
          <p:spPr>
            <a:xfrm>
              <a:off x="1218329" y="4141146"/>
              <a:ext cx="6067263" cy="2862954"/>
            </a:xfrm>
            <a:prstGeom prst="rect">
              <a:avLst/>
            </a:prstGeom>
            <a:noFill/>
            <a:ln>
              <a:noFill/>
            </a:ln>
          </p:spPr>
        </p:pic>
        <p:pic>
          <p:nvPicPr>
            <p:cNvPr id="144" name="Google Shape;144;p4"/>
            <p:cNvPicPr preferRelativeResize="0"/>
            <p:nvPr/>
          </p:nvPicPr>
          <p:blipFill rotWithShape="1">
            <a:blip r:embed="rId3">
              <a:alphaModFix/>
            </a:blip>
            <a:srcRect b="48551" l="4941" r="0" t="0"/>
            <a:stretch/>
          </p:blipFill>
          <p:spPr>
            <a:xfrm>
              <a:off x="-4042519" y="4122238"/>
              <a:ext cx="6067263" cy="2862954"/>
            </a:xfrm>
            <a:prstGeom prst="rect">
              <a:avLst/>
            </a:prstGeom>
            <a:noFill/>
            <a:ln>
              <a:noFill/>
            </a:ln>
          </p:spPr>
        </p:pic>
      </p:grpSp>
      <p:sp>
        <p:nvSpPr>
          <p:cNvPr id="145" name="Google Shape;145;p4"/>
          <p:cNvSpPr txBox="1"/>
          <p:nvPr/>
        </p:nvSpPr>
        <p:spPr>
          <a:xfrm>
            <a:off x="1951809" y="2960906"/>
            <a:ext cx="8288382" cy="806375"/>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b="0" i="0" lang="en-NZ" sz="2000" u="none" cap="none" strike="noStrike">
                <a:solidFill>
                  <a:srgbClr val="1F3864"/>
                </a:solidFill>
                <a:latin typeface="Calibri"/>
                <a:ea typeface="Calibri"/>
                <a:cs typeface="Calibri"/>
                <a:sym typeface="Calibri"/>
              </a:rPr>
              <a:t>The work we create is useful when it’s accessible to </a:t>
            </a:r>
            <a:r>
              <a:rPr b="0" i="1" lang="en-NZ" sz="2000" u="none" cap="none" strike="noStrike">
                <a:solidFill>
                  <a:srgbClr val="1F3864"/>
                </a:solidFill>
                <a:latin typeface="Calibri"/>
                <a:ea typeface="Calibri"/>
                <a:cs typeface="Calibri"/>
                <a:sym typeface="Calibri"/>
              </a:rPr>
              <a:t>any</a:t>
            </a:r>
            <a:r>
              <a:rPr b="0" i="0" lang="en-NZ" sz="2000" u="none" cap="none" strike="noStrike">
                <a:solidFill>
                  <a:srgbClr val="1F3864"/>
                </a:solidFill>
                <a:latin typeface="Calibri"/>
                <a:ea typeface="Calibri"/>
                <a:cs typeface="Calibri"/>
                <a:sym typeface="Calibri"/>
              </a:rPr>
              <a:t> user, anywhere, anytime. Accessibility is all about </a:t>
            </a:r>
            <a:r>
              <a:rPr b="0" i="1" lang="en-NZ" sz="2000" u="none" cap="none" strike="noStrike">
                <a:solidFill>
                  <a:srgbClr val="1F3864"/>
                </a:solidFill>
                <a:latin typeface="Calibri"/>
                <a:ea typeface="Calibri"/>
                <a:cs typeface="Calibri"/>
                <a:sym typeface="Calibri"/>
              </a:rPr>
              <a:t>people</a:t>
            </a:r>
            <a:r>
              <a:rPr b="0" i="0" lang="en-NZ" sz="2000" u="none" cap="none" strike="noStrike">
                <a:solidFill>
                  <a:srgbClr val="1F3864"/>
                </a:solidFill>
                <a:latin typeface="Calibri"/>
                <a:ea typeface="Calibri"/>
                <a:cs typeface="Calibri"/>
                <a:sym typeface="Calibri"/>
              </a:rPr>
              <a:t>.</a:t>
            </a:r>
            <a:endParaRPr b="0" i="0" sz="2000" u="none" cap="none" strike="noStrike">
              <a:solidFill>
                <a:srgbClr val="1F3864"/>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
                                        </p:tgtEl>
                                        <p:attrNameLst>
                                          <p:attrName>style.visibility</p:attrName>
                                        </p:attrNameLst>
                                      </p:cBhvr>
                                      <p:to>
                                        <p:strVal val="visible"/>
                                      </p:to>
                                    </p:set>
                                    <p:animEffect filter="fade" transition="in">
                                      <p:cBhvr>
                                        <p:cTn dur="500"/>
                                        <p:tgtEl>
                                          <p:spTgt spid="1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500"/>
                                        <p:tgtEl>
                                          <p:spTgt spid="1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
                                        </p:tgtEl>
                                        <p:attrNameLst>
                                          <p:attrName>style.visibility</p:attrName>
                                        </p:attrNameLst>
                                      </p:cBhvr>
                                      <p:to>
                                        <p:strVal val="visible"/>
                                      </p:to>
                                    </p:set>
                                    <p:animEffect filter="fade" transition="in">
                                      <p:cBhvr>
                                        <p:cTn dur="1000"/>
                                        <p:tgtEl>
                                          <p:spTgt spid="1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5"/>
          <p:cNvSpPr/>
          <p:nvPr/>
        </p:nvSpPr>
        <p:spPr>
          <a:xfrm>
            <a:off x="2" y="-1"/>
            <a:ext cx="12191998" cy="6966285"/>
          </a:xfrm>
          <a:prstGeom prst="rect">
            <a:avLst/>
          </a:prstGeom>
          <a:solidFill>
            <a:srgbClr val="CBE6F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52" name="Google Shape;152;p5"/>
          <p:cNvPicPr preferRelativeResize="0"/>
          <p:nvPr/>
        </p:nvPicPr>
        <p:blipFill rotWithShape="1">
          <a:blip r:embed="rId3">
            <a:alphaModFix/>
          </a:blip>
          <a:srcRect b="0" l="-580" r="2" t="0"/>
          <a:stretch/>
        </p:blipFill>
        <p:spPr>
          <a:xfrm>
            <a:off x="959408" y="2074296"/>
            <a:ext cx="10455452" cy="2323148"/>
          </a:xfrm>
          <a:prstGeom prst="rect">
            <a:avLst/>
          </a:prstGeom>
          <a:noFill/>
          <a:ln>
            <a:noFill/>
          </a:ln>
        </p:spPr>
      </p:pic>
      <p:pic>
        <p:nvPicPr>
          <p:cNvPr id="153" name="Google Shape;153;p5"/>
          <p:cNvPicPr preferRelativeResize="0"/>
          <p:nvPr/>
        </p:nvPicPr>
        <p:blipFill rotWithShape="1">
          <a:blip r:embed="rId4">
            <a:alphaModFix/>
          </a:blip>
          <a:srcRect b="0" l="24496" r="0" t="0"/>
          <a:stretch/>
        </p:blipFill>
        <p:spPr>
          <a:xfrm>
            <a:off x="3566160" y="2074296"/>
            <a:ext cx="7848700" cy="2323148"/>
          </a:xfrm>
          <a:prstGeom prst="rect">
            <a:avLst/>
          </a:prstGeom>
          <a:noFill/>
          <a:ln>
            <a:noFill/>
          </a:ln>
        </p:spPr>
      </p:pic>
      <p:grpSp>
        <p:nvGrpSpPr>
          <p:cNvPr id="154" name="Google Shape;154;p5"/>
          <p:cNvGrpSpPr/>
          <p:nvPr/>
        </p:nvGrpSpPr>
        <p:grpSpPr>
          <a:xfrm>
            <a:off x="777240" y="1841409"/>
            <a:ext cx="10637620" cy="4279031"/>
            <a:chOff x="777240" y="1841409"/>
            <a:chExt cx="10637620" cy="4279031"/>
          </a:xfrm>
        </p:grpSpPr>
        <p:sp>
          <p:nvSpPr>
            <p:cNvPr id="155" name="Google Shape;155;p5"/>
            <p:cNvSpPr txBox="1"/>
            <p:nvPr/>
          </p:nvSpPr>
          <p:spPr>
            <a:xfrm>
              <a:off x="3809388" y="5171269"/>
              <a:ext cx="7605472" cy="949171"/>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i="0" lang="en-NZ" sz="2400" u="none" cap="none" strike="noStrike">
                  <a:solidFill>
                    <a:srgbClr val="3A3838"/>
                  </a:solidFill>
                  <a:latin typeface="Calibri"/>
                  <a:ea typeface="Calibri"/>
                  <a:cs typeface="Calibri"/>
                  <a:sym typeface="Calibri"/>
                </a:rPr>
                <a:t>1 in 4 New Zealanders </a:t>
              </a:r>
              <a:r>
                <a:rPr b="0" i="0" lang="en-NZ" sz="2400" u="none" cap="none" strike="noStrike">
                  <a:solidFill>
                    <a:srgbClr val="3A3838"/>
                  </a:solidFill>
                  <a:latin typeface="Calibri"/>
                  <a:ea typeface="Calibri"/>
                  <a:cs typeface="Calibri"/>
                  <a:sym typeface="Calibri"/>
                </a:rPr>
                <a:t>have a physical, sensory, learning, mental health or other disability</a:t>
              </a:r>
              <a:r>
                <a:rPr b="0" i="1" lang="en-NZ" sz="2400" u="none" cap="none" strike="noStrike">
                  <a:solidFill>
                    <a:srgbClr val="3A3838"/>
                  </a:solidFill>
                  <a:latin typeface="Calibri"/>
                  <a:ea typeface="Calibri"/>
                  <a:cs typeface="Calibri"/>
                  <a:sym typeface="Calibri"/>
                </a:rPr>
                <a:t>. Stats NZ, 2013</a:t>
              </a:r>
              <a:endParaRPr/>
            </a:p>
          </p:txBody>
        </p:sp>
        <p:cxnSp>
          <p:nvCxnSpPr>
            <p:cNvPr id="156" name="Google Shape;156;p5"/>
            <p:cNvCxnSpPr/>
            <p:nvPr/>
          </p:nvCxnSpPr>
          <p:spPr>
            <a:xfrm rot="10800000">
              <a:off x="2171700" y="4630330"/>
              <a:ext cx="1561488" cy="958289"/>
            </a:xfrm>
            <a:prstGeom prst="bentConnector3">
              <a:avLst>
                <a:gd fmla="val 100752" name="adj1"/>
              </a:avLst>
            </a:prstGeom>
            <a:noFill/>
            <a:ln cap="flat" cmpd="sng" w="9525">
              <a:solidFill>
                <a:schemeClr val="dk1"/>
              </a:solidFill>
              <a:prstDash val="dash"/>
              <a:round/>
              <a:headEnd len="sm" w="sm" type="none"/>
              <a:tailEnd len="sm" w="sm" type="none"/>
            </a:ln>
          </p:spPr>
        </p:cxnSp>
        <p:sp>
          <p:nvSpPr>
            <p:cNvPr descr="Four cartoon people. One person is in colour, the other three are in gray scale" id="157" name="Google Shape;157;p5"/>
            <p:cNvSpPr/>
            <p:nvPr/>
          </p:nvSpPr>
          <p:spPr>
            <a:xfrm>
              <a:off x="777240" y="1841409"/>
              <a:ext cx="2788920" cy="2788920"/>
            </a:xfrm>
            <a:prstGeom prst="ellipse">
              <a:avLst/>
            </a:prstGeom>
            <a:no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158" name="Google Shape;158;p5"/>
          <p:cNvSpPr txBox="1"/>
          <p:nvPr>
            <p:ph type="title"/>
          </p:nvPr>
        </p:nvSpPr>
        <p:spPr>
          <a:xfrm>
            <a:off x="0" y="337085"/>
            <a:ext cx="12191999" cy="1117411"/>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1F3864"/>
              </a:buClr>
              <a:buSzPts val="2800"/>
              <a:buFont typeface="Arial"/>
              <a:buNone/>
            </a:pPr>
            <a:r>
              <a:rPr b="1" lang="en-NZ" sz="2800">
                <a:solidFill>
                  <a:srgbClr val="1F3864"/>
                </a:solidFill>
                <a:latin typeface="Arial"/>
                <a:ea typeface="Arial"/>
                <a:cs typeface="Arial"/>
                <a:sym typeface="Arial"/>
              </a:rPr>
              <a:t>Accessible design is better for everyone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500"/>
                                        <p:tgtEl>
                                          <p:spTgt spid="154"/>
                                        </p:tgtEl>
                                      </p:cBhvr>
                                    </p:animEffect>
                                  </p:childTnLst>
                                </p:cTn>
                              </p:par>
                              <p:par>
                                <p:cTn fill="hold" nodeType="with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500"/>
                                        <p:tgtEl>
                                          <p:spTgt spid="1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6"/>
          <p:cNvSpPr/>
          <p:nvPr/>
        </p:nvSpPr>
        <p:spPr>
          <a:xfrm>
            <a:off x="0" y="-64058"/>
            <a:ext cx="12191998" cy="6966285"/>
          </a:xfrm>
          <a:prstGeom prst="rect">
            <a:avLst/>
          </a:prstGeom>
          <a:solidFill>
            <a:srgbClr val="CBE6F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165" name="Google Shape;165;p6"/>
          <p:cNvGrpSpPr/>
          <p:nvPr/>
        </p:nvGrpSpPr>
        <p:grpSpPr>
          <a:xfrm>
            <a:off x="457936" y="521408"/>
            <a:ext cx="2844165" cy="2792730"/>
            <a:chOff x="917666" y="2189766"/>
            <a:chExt cx="2844165" cy="2792730"/>
          </a:xfrm>
        </p:grpSpPr>
        <p:sp>
          <p:nvSpPr>
            <p:cNvPr id="166" name="Google Shape;166;p6"/>
            <p:cNvSpPr/>
            <p:nvPr/>
          </p:nvSpPr>
          <p:spPr>
            <a:xfrm>
              <a:off x="1121501" y="2342166"/>
              <a:ext cx="2640330" cy="2640330"/>
            </a:xfrm>
            <a:prstGeom prst="rect">
              <a:avLst/>
            </a:prstGeom>
            <a:solidFill>
              <a:schemeClr val="lt1"/>
            </a:solidFill>
            <a:ln cap="flat" cmpd="sng" w="571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7" name="Google Shape;167;p6"/>
            <p:cNvSpPr/>
            <p:nvPr/>
          </p:nvSpPr>
          <p:spPr>
            <a:xfrm>
              <a:off x="969101" y="2189766"/>
              <a:ext cx="2640330" cy="2640330"/>
            </a:xfrm>
            <a:prstGeom prst="rect">
              <a:avLst/>
            </a:prstGeom>
            <a:solidFill>
              <a:schemeClr val="lt1"/>
            </a:solidFill>
            <a:ln cap="flat" cmpd="sng" w="571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8" name="Google Shape;168;p6"/>
            <p:cNvSpPr/>
            <p:nvPr/>
          </p:nvSpPr>
          <p:spPr>
            <a:xfrm>
              <a:off x="1161972" y="3079148"/>
              <a:ext cx="2278458" cy="628826"/>
            </a:xfrm>
            <a:prstGeom prst="rect">
              <a:avLst/>
            </a:prstGeom>
            <a:solidFill>
              <a:srgbClr val="FEE5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9" name="Google Shape;169;p6"/>
            <p:cNvSpPr txBox="1"/>
            <p:nvPr/>
          </p:nvSpPr>
          <p:spPr>
            <a:xfrm>
              <a:off x="917666" y="2476927"/>
              <a:ext cx="2701368" cy="478272"/>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b="0" i="0" lang="en-NZ" sz="2400" u="none" cap="none" strike="noStrike">
                  <a:solidFill>
                    <a:schemeClr val="dk1"/>
                  </a:solidFill>
                  <a:latin typeface="Calibri"/>
                  <a:ea typeface="Calibri"/>
                  <a:cs typeface="Calibri"/>
                  <a:sym typeface="Calibri"/>
                </a:rPr>
                <a:t>Estimated that</a:t>
              </a:r>
              <a:endParaRPr/>
            </a:p>
          </p:txBody>
        </p:sp>
        <p:sp>
          <p:nvSpPr>
            <p:cNvPr id="170" name="Google Shape;170;p6"/>
            <p:cNvSpPr txBox="1"/>
            <p:nvPr/>
          </p:nvSpPr>
          <p:spPr>
            <a:xfrm>
              <a:off x="1191329" y="2729635"/>
              <a:ext cx="2418102"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NZ" sz="7200" u="none" cap="none" strike="noStrike">
                  <a:solidFill>
                    <a:schemeClr val="dk1"/>
                  </a:solidFill>
                  <a:latin typeface="Montserrat"/>
                  <a:ea typeface="Montserrat"/>
                  <a:cs typeface="Montserrat"/>
                  <a:sym typeface="Montserrat"/>
                </a:rPr>
                <a:t>1-2%</a:t>
              </a:r>
              <a:endParaRPr/>
            </a:p>
          </p:txBody>
        </p:sp>
        <p:sp>
          <p:nvSpPr>
            <p:cNvPr id="171" name="Google Shape;171;p6"/>
            <p:cNvSpPr txBox="1"/>
            <p:nvPr/>
          </p:nvSpPr>
          <p:spPr>
            <a:xfrm>
              <a:off x="938582" y="3732392"/>
              <a:ext cx="2701368" cy="949171"/>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lang="en-NZ" sz="2400">
                  <a:solidFill>
                    <a:schemeClr val="dk1"/>
                  </a:solidFill>
                  <a:latin typeface="Calibri"/>
                  <a:ea typeface="Calibri"/>
                  <a:cs typeface="Calibri"/>
                  <a:sym typeface="Calibri"/>
                </a:rPr>
                <a:t>of the population</a:t>
              </a:r>
              <a:br>
                <a:rPr lang="en-NZ" sz="2400">
                  <a:solidFill>
                    <a:schemeClr val="dk1"/>
                  </a:solidFill>
                  <a:latin typeface="Calibri"/>
                  <a:ea typeface="Calibri"/>
                  <a:cs typeface="Calibri"/>
                  <a:sym typeface="Calibri"/>
                </a:rPr>
              </a:br>
              <a:r>
                <a:rPr lang="en-NZ" sz="2400">
                  <a:solidFill>
                    <a:schemeClr val="dk1"/>
                  </a:solidFill>
                  <a:latin typeface="Calibri"/>
                  <a:ea typeface="Calibri"/>
                  <a:cs typeface="Calibri"/>
                  <a:sym typeface="Calibri"/>
                </a:rPr>
                <a:t>have autism</a:t>
              </a:r>
              <a:endParaRPr/>
            </a:p>
          </p:txBody>
        </p:sp>
      </p:grpSp>
      <p:grpSp>
        <p:nvGrpSpPr>
          <p:cNvPr id="172" name="Google Shape;172;p6"/>
          <p:cNvGrpSpPr/>
          <p:nvPr/>
        </p:nvGrpSpPr>
        <p:grpSpPr>
          <a:xfrm>
            <a:off x="4178466" y="1183819"/>
            <a:ext cx="4600681" cy="4614867"/>
            <a:chOff x="4271608" y="1209196"/>
            <a:chExt cx="4600681" cy="4614867"/>
          </a:xfrm>
        </p:grpSpPr>
        <p:sp>
          <p:nvSpPr>
            <p:cNvPr id="173" name="Google Shape;173;p6"/>
            <p:cNvSpPr/>
            <p:nvPr/>
          </p:nvSpPr>
          <p:spPr>
            <a:xfrm>
              <a:off x="4424008" y="1361596"/>
              <a:ext cx="3157891" cy="4462467"/>
            </a:xfrm>
            <a:prstGeom prst="rect">
              <a:avLst/>
            </a:prstGeom>
            <a:solidFill>
              <a:schemeClr val="lt1"/>
            </a:solidFill>
            <a:ln cap="flat" cmpd="sng" w="571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4" name="Google Shape;174;p6"/>
            <p:cNvSpPr/>
            <p:nvPr/>
          </p:nvSpPr>
          <p:spPr>
            <a:xfrm>
              <a:off x="4271608" y="1209196"/>
              <a:ext cx="3157891" cy="4462467"/>
            </a:xfrm>
            <a:prstGeom prst="rect">
              <a:avLst/>
            </a:prstGeom>
            <a:solidFill>
              <a:schemeClr val="lt1"/>
            </a:solidFill>
            <a:ln cap="flat" cmpd="sng" w="571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5" name="Google Shape;175;p6"/>
            <p:cNvSpPr txBox="1"/>
            <p:nvPr/>
          </p:nvSpPr>
          <p:spPr>
            <a:xfrm>
              <a:off x="4702347" y="2247759"/>
              <a:ext cx="2456758" cy="949171"/>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lang="en-NZ" sz="2400">
                  <a:solidFill>
                    <a:schemeClr val="dk1"/>
                  </a:solidFill>
                  <a:latin typeface="Calibri"/>
                  <a:ea typeface="Calibri"/>
                  <a:cs typeface="Calibri"/>
                  <a:sym typeface="Calibri"/>
                </a:rPr>
                <a:t>are diagnosed with ADHD</a:t>
              </a:r>
              <a:endParaRPr/>
            </a:p>
          </p:txBody>
        </p:sp>
        <p:sp>
          <p:nvSpPr>
            <p:cNvPr id="176" name="Google Shape;176;p6"/>
            <p:cNvSpPr txBox="1"/>
            <p:nvPr/>
          </p:nvSpPr>
          <p:spPr>
            <a:xfrm>
              <a:off x="4728203" y="4246906"/>
              <a:ext cx="2327750" cy="396519"/>
            </a:xfrm>
            <a:prstGeom prst="rect">
              <a:avLst/>
            </a:prstGeom>
            <a:noFill/>
            <a:ln>
              <a:noFill/>
            </a:ln>
          </p:spPr>
          <p:txBody>
            <a:bodyPr anchorCtr="0" anchor="t" bIns="45700" lIns="91425" spcFirstLastPara="1" rIns="91425" wrap="square" tIns="45700">
              <a:spAutoFit/>
            </a:bodyPr>
            <a:lstStyle/>
            <a:p>
              <a:pPr indent="0" lvl="0" marL="0" marR="0" rtl="0" algn="ctr">
                <a:lnSpc>
                  <a:spcPct val="162500"/>
                </a:lnSpc>
                <a:spcBef>
                  <a:spcPts val="0"/>
                </a:spcBef>
                <a:spcAft>
                  <a:spcPts val="0"/>
                </a:spcAft>
                <a:buNone/>
              </a:pPr>
              <a:r>
                <a:rPr lang="en-NZ" sz="1600">
                  <a:solidFill>
                    <a:schemeClr val="dk1"/>
                  </a:solidFill>
                  <a:latin typeface="Calibri"/>
                  <a:ea typeface="Calibri"/>
                  <a:cs typeface="Calibri"/>
                  <a:sym typeface="Calibri"/>
                </a:rPr>
                <a:t>some research says up to</a:t>
              </a:r>
              <a:endParaRPr/>
            </a:p>
          </p:txBody>
        </p:sp>
        <p:sp>
          <p:nvSpPr>
            <p:cNvPr id="177" name="Google Shape;177;p6"/>
            <p:cNvSpPr txBox="1"/>
            <p:nvPr/>
          </p:nvSpPr>
          <p:spPr>
            <a:xfrm>
              <a:off x="4642974" y="3171377"/>
              <a:ext cx="2498209"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NZ" sz="1600">
                  <a:solidFill>
                    <a:schemeClr val="dk1"/>
                  </a:solidFill>
                  <a:latin typeface="Calibri"/>
                  <a:ea typeface="Calibri"/>
                  <a:cs typeface="Calibri"/>
                  <a:sym typeface="Calibri"/>
                </a:rPr>
                <a:t>research estimates up to </a:t>
              </a:r>
              <a:endParaRPr sz="1600">
                <a:solidFill>
                  <a:schemeClr val="dk1"/>
                </a:solidFill>
                <a:latin typeface="Calibri"/>
                <a:ea typeface="Calibri"/>
                <a:cs typeface="Calibri"/>
                <a:sym typeface="Calibri"/>
              </a:endParaRPr>
            </a:p>
          </p:txBody>
        </p:sp>
        <p:sp>
          <p:nvSpPr>
            <p:cNvPr id="178" name="Google Shape;178;p6"/>
            <p:cNvSpPr/>
            <p:nvPr/>
          </p:nvSpPr>
          <p:spPr>
            <a:xfrm>
              <a:off x="4752849" y="1606435"/>
              <a:ext cx="2278458" cy="628826"/>
            </a:xfrm>
            <a:prstGeom prst="rect">
              <a:avLst/>
            </a:prstGeom>
            <a:solidFill>
              <a:srgbClr val="FEE5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9" name="Google Shape;179;p6"/>
            <p:cNvSpPr txBox="1"/>
            <p:nvPr/>
          </p:nvSpPr>
          <p:spPr>
            <a:xfrm>
              <a:off x="4860359" y="1291444"/>
              <a:ext cx="401193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NZ" sz="7200">
                  <a:solidFill>
                    <a:schemeClr val="dk1"/>
                  </a:solidFill>
                  <a:latin typeface="Montserrat"/>
                  <a:ea typeface="Montserrat"/>
                  <a:cs typeface="Montserrat"/>
                  <a:sym typeface="Montserrat"/>
                </a:rPr>
                <a:t>1-2%</a:t>
              </a:r>
              <a:endParaRPr/>
            </a:p>
          </p:txBody>
        </p:sp>
        <p:sp>
          <p:nvSpPr>
            <p:cNvPr id="180" name="Google Shape;180;p6"/>
            <p:cNvSpPr/>
            <p:nvPr/>
          </p:nvSpPr>
          <p:spPr>
            <a:xfrm>
              <a:off x="4732024" y="3622078"/>
              <a:ext cx="2278458" cy="628826"/>
            </a:xfrm>
            <a:prstGeom prst="rect">
              <a:avLst/>
            </a:prstGeom>
            <a:solidFill>
              <a:srgbClr val="FEE5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1" name="Google Shape;181;p6"/>
            <p:cNvSpPr/>
            <p:nvPr/>
          </p:nvSpPr>
          <p:spPr>
            <a:xfrm>
              <a:off x="4748527" y="4782179"/>
              <a:ext cx="2278458" cy="628826"/>
            </a:xfrm>
            <a:prstGeom prst="rect">
              <a:avLst/>
            </a:prstGeom>
            <a:solidFill>
              <a:srgbClr val="FEE5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2" name="Google Shape;182;p6"/>
            <p:cNvSpPr txBox="1"/>
            <p:nvPr/>
          </p:nvSpPr>
          <p:spPr>
            <a:xfrm>
              <a:off x="4807123" y="4471335"/>
              <a:ext cx="2091902"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NZ" sz="7200">
                  <a:solidFill>
                    <a:schemeClr val="dk1"/>
                  </a:solidFill>
                  <a:latin typeface="Montserrat"/>
                  <a:ea typeface="Montserrat"/>
                  <a:cs typeface="Montserrat"/>
                  <a:sym typeface="Montserrat"/>
                </a:rPr>
                <a:t>8%</a:t>
              </a:r>
              <a:endParaRPr/>
            </a:p>
          </p:txBody>
        </p:sp>
        <p:sp>
          <p:nvSpPr>
            <p:cNvPr id="183" name="Google Shape;183;p6"/>
            <p:cNvSpPr txBox="1"/>
            <p:nvPr/>
          </p:nvSpPr>
          <p:spPr>
            <a:xfrm>
              <a:off x="4819485" y="3327294"/>
              <a:ext cx="2091902"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NZ" sz="7200">
                  <a:solidFill>
                    <a:schemeClr val="dk1"/>
                  </a:solidFill>
                  <a:latin typeface="Montserrat"/>
                  <a:ea typeface="Montserrat"/>
                  <a:cs typeface="Montserrat"/>
                  <a:sym typeface="Montserrat"/>
                </a:rPr>
                <a:t>5%</a:t>
              </a:r>
              <a:endParaRPr/>
            </a:p>
          </p:txBody>
        </p:sp>
      </p:grpSp>
      <p:grpSp>
        <p:nvGrpSpPr>
          <p:cNvPr id="184" name="Google Shape;184;p6"/>
          <p:cNvGrpSpPr/>
          <p:nvPr/>
        </p:nvGrpSpPr>
        <p:grpSpPr>
          <a:xfrm>
            <a:off x="8410521" y="1211714"/>
            <a:ext cx="3389427" cy="4614865"/>
            <a:chOff x="8123517" y="1348760"/>
            <a:chExt cx="3389427" cy="4614865"/>
          </a:xfrm>
        </p:grpSpPr>
        <p:sp>
          <p:nvSpPr>
            <p:cNvPr id="185" name="Google Shape;185;p6"/>
            <p:cNvSpPr/>
            <p:nvPr/>
          </p:nvSpPr>
          <p:spPr>
            <a:xfrm>
              <a:off x="8292078" y="1501158"/>
              <a:ext cx="3220866" cy="4462467"/>
            </a:xfrm>
            <a:prstGeom prst="rect">
              <a:avLst/>
            </a:prstGeom>
            <a:solidFill>
              <a:schemeClr val="lt1"/>
            </a:solidFill>
            <a:ln cap="flat" cmpd="sng" w="571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6" name="Google Shape;186;p6"/>
            <p:cNvSpPr/>
            <p:nvPr/>
          </p:nvSpPr>
          <p:spPr>
            <a:xfrm>
              <a:off x="8123518" y="1348760"/>
              <a:ext cx="3220866" cy="4462467"/>
            </a:xfrm>
            <a:prstGeom prst="rect">
              <a:avLst/>
            </a:prstGeom>
            <a:solidFill>
              <a:schemeClr val="lt1"/>
            </a:solidFill>
            <a:ln cap="flat" cmpd="sng" w="571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7" name="Google Shape;187;p6"/>
            <p:cNvSpPr/>
            <p:nvPr/>
          </p:nvSpPr>
          <p:spPr>
            <a:xfrm>
              <a:off x="8501503" y="2052537"/>
              <a:ext cx="2278458" cy="628826"/>
            </a:xfrm>
            <a:prstGeom prst="rect">
              <a:avLst/>
            </a:prstGeom>
            <a:solidFill>
              <a:srgbClr val="FEE5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8" name="Google Shape;188;p6"/>
            <p:cNvSpPr txBox="1"/>
            <p:nvPr/>
          </p:nvSpPr>
          <p:spPr>
            <a:xfrm>
              <a:off x="8257197" y="1450316"/>
              <a:ext cx="2701368" cy="478272"/>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NZ" sz="2400">
                  <a:solidFill>
                    <a:schemeClr val="dk1"/>
                  </a:solidFill>
                  <a:latin typeface="Calibri"/>
                  <a:ea typeface="Calibri"/>
                  <a:cs typeface="Calibri"/>
                  <a:sym typeface="Calibri"/>
                </a:rPr>
                <a:t>Only </a:t>
              </a:r>
              <a:endParaRPr/>
            </a:p>
          </p:txBody>
        </p:sp>
        <p:sp>
          <p:nvSpPr>
            <p:cNvPr id="189" name="Google Shape;189;p6"/>
            <p:cNvSpPr txBox="1"/>
            <p:nvPr/>
          </p:nvSpPr>
          <p:spPr>
            <a:xfrm>
              <a:off x="8530860" y="1781512"/>
              <a:ext cx="1926941"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NZ" sz="7200">
                  <a:solidFill>
                    <a:schemeClr val="dk1"/>
                  </a:solidFill>
                  <a:latin typeface="Montserrat"/>
                  <a:ea typeface="Montserrat"/>
                  <a:cs typeface="Montserrat"/>
                  <a:sym typeface="Montserrat"/>
                </a:rPr>
                <a:t>16%</a:t>
              </a:r>
              <a:endParaRPr/>
            </a:p>
          </p:txBody>
        </p:sp>
        <p:sp>
          <p:nvSpPr>
            <p:cNvPr id="190" name="Google Shape;190;p6"/>
            <p:cNvSpPr txBox="1"/>
            <p:nvPr/>
          </p:nvSpPr>
          <p:spPr>
            <a:xfrm>
              <a:off x="8123517" y="2760988"/>
              <a:ext cx="3202146" cy="1392369"/>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lang="en-NZ" sz="2400">
                  <a:solidFill>
                    <a:schemeClr val="dk1"/>
                  </a:solidFill>
                  <a:latin typeface="Calibri"/>
                  <a:ea typeface="Calibri"/>
                  <a:cs typeface="Calibri"/>
                  <a:sym typeface="Calibri"/>
                </a:rPr>
                <a:t>of NZ adults are considered to have high literacy levels.</a:t>
              </a:r>
              <a:endParaRPr/>
            </a:p>
          </p:txBody>
        </p:sp>
        <p:sp>
          <p:nvSpPr>
            <p:cNvPr id="191" name="Google Shape;191;p6"/>
            <p:cNvSpPr txBox="1"/>
            <p:nvPr/>
          </p:nvSpPr>
          <p:spPr>
            <a:xfrm>
              <a:off x="8142238" y="4283122"/>
              <a:ext cx="3220866" cy="1254446"/>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lang="en-NZ" sz="1600">
                  <a:solidFill>
                    <a:schemeClr val="dk1"/>
                  </a:solidFill>
                  <a:latin typeface="Calibri"/>
                  <a:ea typeface="Calibri"/>
                  <a:cs typeface="Calibri"/>
                  <a:sym typeface="Calibri"/>
                </a:rPr>
                <a:t>People may also be unfamiliar with the subject matter and related jargon and/or have poor computer skills.</a:t>
              </a:r>
              <a:endParaRPr sz="1600">
                <a:solidFill>
                  <a:schemeClr val="dk1"/>
                </a:solidFill>
                <a:latin typeface="Calibri"/>
                <a:ea typeface="Calibri"/>
                <a:cs typeface="Calibri"/>
                <a:sym typeface="Calibri"/>
              </a:endParaRPr>
            </a:p>
          </p:txBody>
        </p:sp>
      </p:grpSp>
      <p:grpSp>
        <p:nvGrpSpPr>
          <p:cNvPr id="192" name="Google Shape;192;p6"/>
          <p:cNvGrpSpPr/>
          <p:nvPr/>
        </p:nvGrpSpPr>
        <p:grpSpPr>
          <a:xfrm>
            <a:off x="434794" y="3709884"/>
            <a:ext cx="2844165" cy="2792730"/>
            <a:chOff x="917666" y="2189766"/>
            <a:chExt cx="2844165" cy="2792730"/>
          </a:xfrm>
        </p:grpSpPr>
        <p:sp>
          <p:nvSpPr>
            <p:cNvPr id="193" name="Google Shape;193;p6"/>
            <p:cNvSpPr/>
            <p:nvPr/>
          </p:nvSpPr>
          <p:spPr>
            <a:xfrm>
              <a:off x="1121501" y="2342166"/>
              <a:ext cx="2640330" cy="2640330"/>
            </a:xfrm>
            <a:prstGeom prst="rect">
              <a:avLst/>
            </a:prstGeom>
            <a:solidFill>
              <a:schemeClr val="lt1"/>
            </a:solidFill>
            <a:ln cap="flat" cmpd="sng" w="571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4" name="Google Shape;194;p6"/>
            <p:cNvSpPr/>
            <p:nvPr/>
          </p:nvSpPr>
          <p:spPr>
            <a:xfrm>
              <a:off x="969101" y="2189766"/>
              <a:ext cx="2640330" cy="2640330"/>
            </a:xfrm>
            <a:prstGeom prst="rect">
              <a:avLst/>
            </a:prstGeom>
            <a:solidFill>
              <a:schemeClr val="lt1"/>
            </a:solidFill>
            <a:ln cap="flat" cmpd="sng" w="571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5" name="Google Shape;195;p6"/>
            <p:cNvSpPr/>
            <p:nvPr/>
          </p:nvSpPr>
          <p:spPr>
            <a:xfrm>
              <a:off x="1161972" y="3079148"/>
              <a:ext cx="2278458" cy="628826"/>
            </a:xfrm>
            <a:prstGeom prst="rect">
              <a:avLst/>
            </a:prstGeom>
            <a:solidFill>
              <a:srgbClr val="FEE5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6" name="Google Shape;196;p6"/>
            <p:cNvSpPr txBox="1"/>
            <p:nvPr/>
          </p:nvSpPr>
          <p:spPr>
            <a:xfrm>
              <a:off x="917666" y="2476927"/>
              <a:ext cx="2701368" cy="478272"/>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lang="en-NZ" sz="2400">
                  <a:solidFill>
                    <a:schemeClr val="dk1"/>
                  </a:solidFill>
                  <a:latin typeface="Calibri"/>
                  <a:ea typeface="Calibri"/>
                  <a:cs typeface="Calibri"/>
                  <a:sym typeface="Calibri"/>
                </a:rPr>
                <a:t>Estimated that</a:t>
              </a:r>
              <a:endParaRPr/>
            </a:p>
          </p:txBody>
        </p:sp>
        <p:sp>
          <p:nvSpPr>
            <p:cNvPr id="197" name="Google Shape;197;p6"/>
            <p:cNvSpPr txBox="1"/>
            <p:nvPr/>
          </p:nvSpPr>
          <p:spPr>
            <a:xfrm>
              <a:off x="1191329" y="2729635"/>
              <a:ext cx="2418102"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NZ" sz="7200">
                  <a:solidFill>
                    <a:schemeClr val="dk1"/>
                  </a:solidFill>
                  <a:latin typeface="Montserrat"/>
                  <a:ea typeface="Montserrat"/>
                  <a:cs typeface="Montserrat"/>
                  <a:sym typeface="Montserrat"/>
                </a:rPr>
                <a:t>10%</a:t>
              </a:r>
              <a:endParaRPr/>
            </a:p>
          </p:txBody>
        </p:sp>
        <p:sp>
          <p:nvSpPr>
            <p:cNvPr id="198" name="Google Shape;198;p6"/>
            <p:cNvSpPr txBox="1"/>
            <p:nvPr/>
          </p:nvSpPr>
          <p:spPr>
            <a:xfrm>
              <a:off x="938582" y="3732392"/>
              <a:ext cx="2701368" cy="949171"/>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lang="en-NZ" sz="2400">
                  <a:solidFill>
                    <a:schemeClr val="dk1"/>
                  </a:solidFill>
                  <a:latin typeface="Calibri"/>
                  <a:ea typeface="Calibri"/>
                  <a:cs typeface="Calibri"/>
                  <a:sym typeface="Calibri"/>
                </a:rPr>
                <a:t>of the population</a:t>
              </a:r>
              <a:br>
                <a:rPr lang="en-NZ" sz="2400">
                  <a:solidFill>
                    <a:schemeClr val="dk1"/>
                  </a:solidFill>
                  <a:latin typeface="Calibri"/>
                  <a:ea typeface="Calibri"/>
                  <a:cs typeface="Calibri"/>
                  <a:sym typeface="Calibri"/>
                </a:rPr>
              </a:br>
              <a:r>
                <a:rPr lang="en-NZ" sz="2400">
                  <a:solidFill>
                    <a:schemeClr val="dk1"/>
                  </a:solidFill>
                  <a:latin typeface="Calibri"/>
                  <a:ea typeface="Calibri"/>
                  <a:cs typeface="Calibri"/>
                  <a:sym typeface="Calibri"/>
                </a:rPr>
                <a:t>are dsylexic</a:t>
              </a:r>
              <a:endParaRPr sz="2400">
                <a:solidFill>
                  <a:schemeClr val="dk1"/>
                </a:solidFill>
                <a:latin typeface="Calibri"/>
                <a:ea typeface="Calibri"/>
                <a:cs typeface="Calibri"/>
                <a:sym typeface="Calibri"/>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500"/>
                                        <p:tgtEl>
                                          <p:spTgt spid="1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500"/>
                                        <p:tgtEl>
                                          <p:spTgt spid="1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500"/>
                                        <p:tgtEl>
                                          <p:spTgt spid="1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500"/>
                                        <p:tgtEl>
                                          <p:spTgt spid="1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7"/>
          <p:cNvSpPr/>
          <p:nvPr/>
        </p:nvSpPr>
        <p:spPr>
          <a:xfrm>
            <a:off x="1" y="0"/>
            <a:ext cx="12192000" cy="1435100"/>
          </a:xfrm>
          <a:prstGeom prst="rect">
            <a:avLst/>
          </a:prstGeom>
          <a:solidFill>
            <a:srgbClr val="DDEAF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5" name="Google Shape;205;p7"/>
          <p:cNvSpPr txBox="1"/>
          <p:nvPr>
            <p:ph type="title"/>
          </p:nvPr>
        </p:nvSpPr>
        <p:spPr>
          <a:xfrm>
            <a:off x="791078" y="594908"/>
            <a:ext cx="7812504" cy="578677"/>
          </a:xfrm>
          <a:prstGeom prst="rect">
            <a:avLst/>
          </a:prstGeom>
          <a:noFill/>
          <a:ln>
            <a:noFill/>
          </a:ln>
        </p:spPr>
        <p:txBody>
          <a:bodyPr anchorCtr="0" anchor="ctr" bIns="45700" lIns="91425" spcFirstLastPara="1" rIns="91425" wrap="square" tIns="45700">
            <a:noAutofit/>
          </a:bodyPr>
          <a:lstStyle/>
          <a:p>
            <a:pPr indent="0" lvl="0" marL="0" rtl="0" algn="l">
              <a:lnSpc>
                <a:spcPct val="107000"/>
              </a:lnSpc>
              <a:spcBef>
                <a:spcPts val="0"/>
              </a:spcBef>
              <a:spcAft>
                <a:spcPts val="0"/>
              </a:spcAft>
              <a:buClr>
                <a:srgbClr val="3A3838"/>
              </a:buClr>
              <a:buSzPts val="2800"/>
              <a:buFont typeface="Arial"/>
              <a:buNone/>
            </a:pPr>
            <a:r>
              <a:rPr b="1" lang="en-NZ" sz="2800">
                <a:solidFill>
                  <a:srgbClr val="3A3838"/>
                </a:solidFill>
                <a:latin typeface="Arial"/>
                <a:ea typeface="Arial"/>
                <a:cs typeface="Arial"/>
                <a:sym typeface="Arial"/>
              </a:rPr>
              <a:t>People have a range of functional abilities</a:t>
            </a:r>
            <a:endParaRPr/>
          </a:p>
        </p:txBody>
      </p:sp>
      <p:grpSp>
        <p:nvGrpSpPr>
          <p:cNvPr descr="Cartoon image of an eye and an ear" id="206" name="Google Shape;206;p7"/>
          <p:cNvGrpSpPr/>
          <p:nvPr/>
        </p:nvGrpSpPr>
        <p:grpSpPr>
          <a:xfrm>
            <a:off x="3564945" y="2438607"/>
            <a:ext cx="2358797" cy="3443057"/>
            <a:chOff x="3564945" y="2438607"/>
            <a:chExt cx="2358797" cy="3443057"/>
          </a:xfrm>
        </p:grpSpPr>
        <p:pic>
          <p:nvPicPr>
            <p:cNvPr id="207" name="Google Shape;207;p7"/>
            <p:cNvPicPr preferRelativeResize="0"/>
            <p:nvPr/>
          </p:nvPicPr>
          <p:blipFill rotWithShape="1">
            <a:blip r:embed="rId3">
              <a:alphaModFix/>
            </a:blip>
            <a:srcRect b="0" l="0" r="0" t="0"/>
            <a:stretch/>
          </p:blipFill>
          <p:spPr>
            <a:xfrm>
              <a:off x="3649580" y="2438607"/>
              <a:ext cx="2274162" cy="2023118"/>
            </a:xfrm>
            <a:prstGeom prst="rect">
              <a:avLst/>
            </a:prstGeom>
            <a:noFill/>
            <a:ln>
              <a:noFill/>
            </a:ln>
          </p:spPr>
        </p:pic>
        <p:sp>
          <p:nvSpPr>
            <p:cNvPr id="208" name="Google Shape;208;p7"/>
            <p:cNvSpPr txBox="1"/>
            <p:nvPr/>
          </p:nvSpPr>
          <p:spPr>
            <a:xfrm>
              <a:off x="3564945" y="4706948"/>
              <a:ext cx="2303288" cy="1174716"/>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None/>
              </a:pPr>
              <a:r>
                <a:rPr lang="en-NZ" sz="2400">
                  <a:solidFill>
                    <a:srgbClr val="3A3838"/>
                  </a:solidFill>
                  <a:latin typeface="Calibri"/>
                  <a:ea typeface="Calibri"/>
                  <a:cs typeface="Calibri"/>
                  <a:sym typeface="Calibri"/>
                </a:rPr>
                <a:t>Sensory abilities like sight and hearing</a:t>
              </a:r>
              <a:endParaRPr/>
            </a:p>
          </p:txBody>
        </p:sp>
      </p:grpSp>
      <p:grpSp>
        <p:nvGrpSpPr>
          <p:cNvPr descr="Cartoon image of a note book and pencil" id="209" name="Google Shape;209;p7"/>
          <p:cNvGrpSpPr/>
          <p:nvPr/>
        </p:nvGrpSpPr>
        <p:grpSpPr>
          <a:xfrm>
            <a:off x="753566" y="2392887"/>
            <a:ext cx="2191334" cy="3488777"/>
            <a:chOff x="753566" y="2051693"/>
            <a:chExt cx="2191334" cy="3488777"/>
          </a:xfrm>
        </p:grpSpPr>
        <p:pic>
          <p:nvPicPr>
            <p:cNvPr id="210" name="Google Shape;210;p7"/>
            <p:cNvPicPr preferRelativeResize="0"/>
            <p:nvPr/>
          </p:nvPicPr>
          <p:blipFill rotWithShape="1">
            <a:blip r:embed="rId4">
              <a:alphaModFix/>
            </a:blip>
            <a:srcRect b="0" l="0" r="0" t="0"/>
            <a:stretch/>
          </p:blipFill>
          <p:spPr>
            <a:xfrm>
              <a:off x="838201" y="2051693"/>
              <a:ext cx="2106699" cy="2106699"/>
            </a:xfrm>
            <a:prstGeom prst="rect">
              <a:avLst/>
            </a:prstGeom>
            <a:noFill/>
            <a:ln>
              <a:noFill/>
            </a:ln>
          </p:spPr>
        </p:pic>
        <p:sp>
          <p:nvSpPr>
            <p:cNvPr id="211" name="Google Shape;211;p7"/>
            <p:cNvSpPr txBox="1"/>
            <p:nvPr/>
          </p:nvSpPr>
          <p:spPr>
            <a:xfrm>
              <a:off x="753566" y="4365753"/>
              <a:ext cx="2180135" cy="1174717"/>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None/>
              </a:pPr>
              <a:r>
                <a:rPr lang="en-NZ" sz="2400">
                  <a:solidFill>
                    <a:srgbClr val="3A3838"/>
                  </a:solidFill>
                  <a:latin typeface="Calibri"/>
                  <a:ea typeface="Calibri"/>
                  <a:cs typeface="Calibri"/>
                  <a:sym typeface="Calibri"/>
                </a:rPr>
                <a:t>Literacy levels, memory and attention </a:t>
              </a:r>
              <a:endParaRPr sz="2400">
                <a:solidFill>
                  <a:srgbClr val="3A3838"/>
                </a:solidFill>
                <a:latin typeface="Calibri"/>
                <a:ea typeface="Calibri"/>
                <a:cs typeface="Calibri"/>
                <a:sym typeface="Calibri"/>
              </a:endParaRPr>
            </a:p>
          </p:txBody>
        </p:sp>
      </p:grpSp>
      <p:grpSp>
        <p:nvGrpSpPr>
          <p:cNvPr descr="Cartoon image of two people balancing on top of another person" id="212" name="Google Shape;212;p7"/>
          <p:cNvGrpSpPr/>
          <p:nvPr/>
        </p:nvGrpSpPr>
        <p:grpSpPr>
          <a:xfrm>
            <a:off x="6145106" y="2193607"/>
            <a:ext cx="2309962" cy="3688057"/>
            <a:chOff x="6145106" y="1852413"/>
            <a:chExt cx="2309962" cy="3688057"/>
          </a:xfrm>
        </p:grpSpPr>
        <p:pic>
          <p:nvPicPr>
            <p:cNvPr id="213" name="Google Shape;213;p7"/>
            <p:cNvPicPr preferRelativeResize="0"/>
            <p:nvPr/>
          </p:nvPicPr>
          <p:blipFill rotWithShape="1">
            <a:blip r:embed="rId5">
              <a:alphaModFix/>
            </a:blip>
            <a:srcRect b="0" l="0" r="0" t="0"/>
            <a:stretch/>
          </p:blipFill>
          <p:spPr>
            <a:xfrm>
              <a:off x="6145106" y="1852413"/>
              <a:ext cx="2309962" cy="2325260"/>
            </a:xfrm>
            <a:prstGeom prst="rect">
              <a:avLst/>
            </a:prstGeom>
            <a:noFill/>
            <a:ln>
              <a:noFill/>
            </a:ln>
          </p:spPr>
        </p:pic>
        <p:sp>
          <p:nvSpPr>
            <p:cNvPr id="214" name="Google Shape;214;p7"/>
            <p:cNvSpPr txBox="1"/>
            <p:nvPr/>
          </p:nvSpPr>
          <p:spPr>
            <a:xfrm>
              <a:off x="6323768" y="4365754"/>
              <a:ext cx="2095500" cy="1174716"/>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None/>
              </a:pPr>
              <a:r>
                <a:rPr lang="en-NZ" sz="2400">
                  <a:solidFill>
                    <a:srgbClr val="3A3838"/>
                  </a:solidFill>
                  <a:latin typeface="Calibri"/>
                  <a:ea typeface="Calibri"/>
                  <a:cs typeface="Calibri"/>
                  <a:sym typeface="Calibri"/>
                </a:rPr>
                <a:t>Physical abilities</a:t>
              </a:r>
              <a:endParaRPr/>
            </a:p>
          </p:txBody>
        </p:sp>
      </p:grpSp>
      <p:grpSp>
        <p:nvGrpSpPr>
          <p:cNvPr id="215" name="Google Shape;215;p7"/>
          <p:cNvGrpSpPr/>
          <p:nvPr/>
        </p:nvGrpSpPr>
        <p:grpSpPr>
          <a:xfrm>
            <a:off x="9123948" y="2392887"/>
            <a:ext cx="2095500" cy="3488777"/>
            <a:chOff x="9123948" y="2051693"/>
            <a:chExt cx="2095500" cy="3488777"/>
          </a:xfrm>
        </p:grpSpPr>
        <p:pic>
          <p:nvPicPr>
            <p:cNvPr descr="Cartoon image of a clock" id="216" name="Google Shape;216;p7"/>
            <p:cNvPicPr preferRelativeResize="0"/>
            <p:nvPr/>
          </p:nvPicPr>
          <p:blipFill rotWithShape="1">
            <a:blip r:embed="rId6">
              <a:alphaModFix/>
            </a:blip>
            <a:srcRect b="0" l="0" r="0" t="0"/>
            <a:stretch/>
          </p:blipFill>
          <p:spPr>
            <a:xfrm>
              <a:off x="9123948" y="2051693"/>
              <a:ext cx="2095500" cy="2095500"/>
            </a:xfrm>
            <a:prstGeom prst="rect">
              <a:avLst/>
            </a:prstGeom>
            <a:noFill/>
            <a:ln>
              <a:noFill/>
            </a:ln>
          </p:spPr>
        </p:pic>
        <p:sp>
          <p:nvSpPr>
            <p:cNvPr id="217" name="Google Shape;217;p7"/>
            <p:cNvSpPr txBox="1"/>
            <p:nvPr/>
          </p:nvSpPr>
          <p:spPr>
            <a:xfrm>
              <a:off x="9123948" y="4365754"/>
              <a:ext cx="2095500" cy="1174716"/>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None/>
              </a:pPr>
              <a:r>
                <a:rPr lang="en-NZ" sz="2400">
                  <a:solidFill>
                    <a:srgbClr val="3A3838"/>
                  </a:solidFill>
                  <a:latin typeface="Calibri"/>
                  <a:ea typeface="Calibri"/>
                  <a:cs typeface="Calibri"/>
                  <a:sym typeface="Calibri"/>
                </a:rPr>
                <a:t>Temporary disabilities</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1000"/>
                                        <p:tgtEl>
                                          <p:spTgt spid="2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1000"/>
                                        <p:tgtEl>
                                          <p:spTgt spid="2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2"/>
                                        </p:tgtEl>
                                        <p:attrNameLst>
                                          <p:attrName>style.visibility</p:attrName>
                                        </p:attrNameLst>
                                      </p:cBhvr>
                                      <p:to>
                                        <p:strVal val="visible"/>
                                      </p:to>
                                    </p:set>
                                    <p:animEffect filter="fade" transition="in">
                                      <p:cBhvr>
                                        <p:cTn dur="1000"/>
                                        <p:tgtEl>
                                          <p:spTgt spid="2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1000"/>
                                        <p:tgtEl>
                                          <p:spTgt spid="2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8"/>
          <p:cNvSpPr/>
          <p:nvPr/>
        </p:nvSpPr>
        <p:spPr>
          <a:xfrm>
            <a:off x="1" y="0"/>
            <a:ext cx="12192000" cy="1435100"/>
          </a:xfrm>
          <a:prstGeom prst="rect">
            <a:avLst/>
          </a:prstGeom>
          <a:solidFill>
            <a:srgbClr val="DDEAF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4" name="Google Shape;224;p8"/>
          <p:cNvSpPr txBox="1"/>
          <p:nvPr/>
        </p:nvSpPr>
        <p:spPr>
          <a:xfrm>
            <a:off x="791078" y="594908"/>
            <a:ext cx="7812504" cy="578677"/>
          </a:xfrm>
          <a:prstGeom prst="rect">
            <a:avLst/>
          </a:prstGeom>
          <a:noFill/>
          <a:ln>
            <a:noFill/>
          </a:ln>
        </p:spPr>
        <p:txBody>
          <a:bodyPr anchorCtr="0" anchor="ctr" bIns="45700" lIns="91425" spcFirstLastPara="1" rIns="91425" wrap="square" tIns="45700">
            <a:noAutofit/>
          </a:bodyPr>
          <a:lstStyle/>
          <a:p>
            <a:pPr indent="0" lvl="0" marL="0" marR="0" rtl="0" algn="l">
              <a:lnSpc>
                <a:spcPct val="107000"/>
              </a:lnSpc>
              <a:spcBef>
                <a:spcPts val="0"/>
              </a:spcBef>
              <a:spcAft>
                <a:spcPts val="0"/>
              </a:spcAft>
              <a:buClr>
                <a:srgbClr val="3A3838"/>
              </a:buClr>
              <a:buSzPts val="2800"/>
              <a:buFont typeface="Arial"/>
              <a:buNone/>
            </a:pPr>
            <a:r>
              <a:rPr b="1" lang="en-NZ" sz="2800">
                <a:solidFill>
                  <a:srgbClr val="3A3838"/>
                </a:solidFill>
                <a:latin typeface="Arial"/>
                <a:ea typeface="Arial"/>
                <a:cs typeface="Arial"/>
                <a:sym typeface="Arial"/>
              </a:rPr>
              <a:t>Why enhanced accessibility is needed</a:t>
            </a:r>
            <a:endParaRPr/>
          </a:p>
        </p:txBody>
      </p:sp>
      <p:grpSp>
        <p:nvGrpSpPr>
          <p:cNvPr id="225" name="Google Shape;225;p8"/>
          <p:cNvGrpSpPr/>
          <p:nvPr/>
        </p:nvGrpSpPr>
        <p:grpSpPr>
          <a:xfrm>
            <a:off x="522515" y="1623922"/>
            <a:ext cx="3471757" cy="2030250"/>
            <a:chOff x="522515" y="1623922"/>
            <a:chExt cx="3471757" cy="2030250"/>
          </a:xfrm>
        </p:grpSpPr>
        <p:sp>
          <p:nvSpPr>
            <p:cNvPr id="226" name="Google Shape;226;p8"/>
            <p:cNvSpPr/>
            <p:nvPr/>
          </p:nvSpPr>
          <p:spPr>
            <a:xfrm>
              <a:off x="791078" y="1863922"/>
              <a:ext cx="3203194" cy="1790250"/>
            </a:xfrm>
            <a:prstGeom prst="roundRect">
              <a:avLst>
                <a:gd fmla="val 16667" name="adj"/>
              </a:avLst>
            </a:prstGeom>
            <a:solidFill>
              <a:srgbClr val="E1EFD8"/>
            </a:solidFill>
            <a:ln>
              <a:noFill/>
            </a:ln>
          </p:spPr>
          <p:txBody>
            <a:bodyPr anchorCtr="0" anchor="ctr" bIns="45700" lIns="91425" spcFirstLastPara="1" rIns="91425" wrap="square" tIns="45700">
              <a:noAutofit/>
            </a:bodyPr>
            <a:lstStyle/>
            <a:p>
              <a:pPr indent="0" lvl="0" marL="0" marR="0" rtl="0" algn="ctr">
                <a:lnSpc>
                  <a:spcPct val="120000"/>
                </a:lnSpc>
                <a:spcBef>
                  <a:spcPts val="0"/>
                </a:spcBef>
                <a:spcAft>
                  <a:spcPts val="0"/>
                </a:spcAft>
                <a:buNone/>
              </a:pPr>
              <a:r>
                <a:rPr lang="en-NZ" sz="1800">
                  <a:solidFill>
                    <a:srgbClr val="3A3838"/>
                  </a:solidFill>
                  <a:latin typeface="Calibri"/>
                  <a:ea typeface="Calibri"/>
                  <a:cs typeface="Calibri"/>
                  <a:sym typeface="Calibri"/>
                </a:rPr>
                <a:t>People can feel excluded if content is inaccessible</a:t>
              </a:r>
              <a:endParaRPr/>
            </a:p>
          </p:txBody>
        </p:sp>
        <p:sp>
          <p:nvSpPr>
            <p:cNvPr id="227" name="Google Shape;227;p8"/>
            <p:cNvSpPr/>
            <p:nvPr/>
          </p:nvSpPr>
          <p:spPr>
            <a:xfrm>
              <a:off x="543210" y="1656555"/>
              <a:ext cx="751114" cy="751114"/>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8" name="Google Shape;228;p8"/>
            <p:cNvSpPr/>
            <p:nvPr/>
          </p:nvSpPr>
          <p:spPr>
            <a:xfrm>
              <a:off x="522515" y="1623922"/>
              <a:ext cx="751114" cy="751114"/>
            </a:xfrm>
            <a:prstGeom prst="ellipse">
              <a:avLst/>
            </a:prstGeom>
            <a:solidFill>
              <a:srgbClr val="C4E0B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9" name="Google Shape;229;p8"/>
            <p:cNvSpPr txBox="1"/>
            <p:nvPr/>
          </p:nvSpPr>
          <p:spPr>
            <a:xfrm>
              <a:off x="703992" y="1768493"/>
              <a:ext cx="597491" cy="467003"/>
            </a:xfrm>
            <a:prstGeom prst="rect">
              <a:avLst/>
            </a:prstGeom>
            <a:noFill/>
            <a:ln>
              <a:noFill/>
            </a:ln>
          </p:spPr>
          <p:txBody>
            <a:bodyPr anchorCtr="0" anchor="ctr" bIns="45700" lIns="91425" spcFirstLastPara="1" rIns="91425" wrap="square" tIns="45700">
              <a:noAutofit/>
            </a:bodyPr>
            <a:lstStyle/>
            <a:p>
              <a:pPr indent="0" lvl="0" marL="0" marR="0" rtl="0" algn="l">
                <a:lnSpc>
                  <a:spcPct val="107000"/>
                </a:lnSpc>
                <a:spcBef>
                  <a:spcPts val="0"/>
                </a:spcBef>
                <a:spcAft>
                  <a:spcPts val="0"/>
                </a:spcAft>
                <a:buClr>
                  <a:schemeClr val="lt1"/>
                </a:buClr>
                <a:buSzPts val="4000"/>
                <a:buFont typeface="Arial"/>
                <a:buNone/>
              </a:pPr>
              <a:r>
                <a:rPr b="1" lang="en-NZ" sz="4000">
                  <a:solidFill>
                    <a:schemeClr val="lt1"/>
                  </a:solidFill>
                  <a:latin typeface="Arial"/>
                  <a:ea typeface="Arial"/>
                  <a:cs typeface="Arial"/>
                  <a:sym typeface="Arial"/>
                </a:rPr>
                <a:t>1</a:t>
              </a:r>
              <a:endParaRPr/>
            </a:p>
          </p:txBody>
        </p:sp>
      </p:grpSp>
      <p:grpSp>
        <p:nvGrpSpPr>
          <p:cNvPr id="230" name="Google Shape;230;p8"/>
          <p:cNvGrpSpPr/>
          <p:nvPr/>
        </p:nvGrpSpPr>
        <p:grpSpPr>
          <a:xfrm>
            <a:off x="4178644" y="1644643"/>
            <a:ext cx="3518953" cy="1998925"/>
            <a:chOff x="4178644" y="1644643"/>
            <a:chExt cx="3518953" cy="1998925"/>
          </a:xfrm>
        </p:grpSpPr>
        <p:sp>
          <p:nvSpPr>
            <p:cNvPr id="231" name="Google Shape;231;p8"/>
            <p:cNvSpPr/>
            <p:nvPr/>
          </p:nvSpPr>
          <p:spPr>
            <a:xfrm>
              <a:off x="4494403" y="1872648"/>
              <a:ext cx="3203194" cy="1770920"/>
            </a:xfrm>
            <a:prstGeom prst="roundRect">
              <a:avLst>
                <a:gd fmla="val 16667" name="adj"/>
              </a:avLst>
            </a:prstGeom>
            <a:solidFill>
              <a:srgbClr val="E1EFD8"/>
            </a:solidFill>
            <a:ln>
              <a:noFill/>
            </a:ln>
          </p:spPr>
          <p:txBody>
            <a:bodyPr anchorCtr="0" anchor="ctr" bIns="45700" lIns="91425" spcFirstLastPara="1" rIns="91425" wrap="square" tIns="45700">
              <a:noAutofit/>
            </a:bodyPr>
            <a:lstStyle/>
            <a:p>
              <a:pPr indent="0" lvl="0" marL="0" marR="0" rtl="0" algn="ctr">
                <a:lnSpc>
                  <a:spcPct val="120000"/>
                </a:lnSpc>
                <a:spcBef>
                  <a:spcPts val="0"/>
                </a:spcBef>
                <a:spcAft>
                  <a:spcPts val="0"/>
                </a:spcAft>
                <a:buNone/>
              </a:pPr>
              <a:r>
                <a:rPr lang="en-NZ" sz="1800">
                  <a:solidFill>
                    <a:srgbClr val="3A3838"/>
                  </a:solidFill>
                  <a:latin typeface="Calibri"/>
                  <a:ea typeface="Calibri"/>
                  <a:cs typeface="Calibri"/>
                  <a:sym typeface="Calibri"/>
                </a:rPr>
                <a:t>Accessible materials makes things more transparent and therefore enhances trust </a:t>
              </a:r>
              <a:endParaRPr/>
            </a:p>
          </p:txBody>
        </p:sp>
        <p:sp>
          <p:nvSpPr>
            <p:cNvPr id="232" name="Google Shape;232;p8"/>
            <p:cNvSpPr/>
            <p:nvPr/>
          </p:nvSpPr>
          <p:spPr>
            <a:xfrm>
              <a:off x="4199339" y="1677276"/>
              <a:ext cx="751114" cy="751114"/>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3" name="Google Shape;233;p8"/>
            <p:cNvSpPr/>
            <p:nvPr/>
          </p:nvSpPr>
          <p:spPr>
            <a:xfrm>
              <a:off x="4178644" y="1644643"/>
              <a:ext cx="751114" cy="751114"/>
            </a:xfrm>
            <a:prstGeom prst="ellipse">
              <a:avLst/>
            </a:prstGeom>
            <a:solidFill>
              <a:srgbClr val="C4E0B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4" name="Google Shape;234;p8"/>
            <p:cNvSpPr txBox="1"/>
            <p:nvPr/>
          </p:nvSpPr>
          <p:spPr>
            <a:xfrm>
              <a:off x="4331803" y="1768493"/>
              <a:ext cx="597491" cy="467003"/>
            </a:xfrm>
            <a:prstGeom prst="rect">
              <a:avLst/>
            </a:prstGeom>
            <a:noFill/>
            <a:ln>
              <a:noFill/>
            </a:ln>
          </p:spPr>
          <p:txBody>
            <a:bodyPr anchorCtr="0" anchor="ctr" bIns="45700" lIns="91425" spcFirstLastPara="1" rIns="91425" wrap="square" tIns="45700">
              <a:noAutofit/>
            </a:bodyPr>
            <a:lstStyle/>
            <a:p>
              <a:pPr indent="0" lvl="0" marL="0" marR="0" rtl="0" algn="l">
                <a:lnSpc>
                  <a:spcPct val="107000"/>
                </a:lnSpc>
                <a:spcBef>
                  <a:spcPts val="0"/>
                </a:spcBef>
                <a:spcAft>
                  <a:spcPts val="0"/>
                </a:spcAft>
                <a:buClr>
                  <a:schemeClr val="lt1"/>
                </a:buClr>
                <a:buSzPts val="4000"/>
                <a:buFont typeface="Arial"/>
                <a:buNone/>
              </a:pPr>
              <a:r>
                <a:rPr b="1" lang="en-NZ" sz="4000">
                  <a:solidFill>
                    <a:schemeClr val="lt1"/>
                  </a:solidFill>
                  <a:latin typeface="Arial"/>
                  <a:ea typeface="Arial"/>
                  <a:cs typeface="Arial"/>
                  <a:sym typeface="Arial"/>
                </a:rPr>
                <a:t>2</a:t>
              </a:r>
              <a:endParaRPr/>
            </a:p>
          </p:txBody>
        </p:sp>
      </p:grpSp>
      <p:grpSp>
        <p:nvGrpSpPr>
          <p:cNvPr id="235" name="Google Shape;235;p8"/>
          <p:cNvGrpSpPr/>
          <p:nvPr/>
        </p:nvGrpSpPr>
        <p:grpSpPr>
          <a:xfrm>
            <a:off x="7971283" y="1625826"/>
            <a:ext cx="3429639" cy="2017741"/>
            <a:chOff x="7971283" y="1625826"/>
            <a:chExt cx="3429639" cy="2017741"/>
          </a:xfrm>
        </p:grpSpPr>
        <p:sp>
          <p:nvSpPr>
            <p:cNvPr id="236" name="Google Shape;236;p8"/>
            <p:cNvSpPr/>
            <p:nvPr/>
          </p:nvSpPr>
          <p:spPr>
            <a:xfrm>
              <a:off x="8197728" y="1853317"/>
              <a:ext cx="3203194" cy="1790250"/>
            </a:xfrm>
            <a:prstGeom prst="roundRect">
              <a:avLst>
                <a:gd fmla="val 16667" name="adj"/>
              </a:avLst>
            </a:prstGeom>
            <a:solidFill>
              <a:srgbClr val="E1EFD8"/>
            </a:solidFill>
            <a:ln>
              <a:noFill/>
            </a:ln>
          </p:spPr>
          <p:txBody>
            <a:bodyPr anchorCtr="0" anchor="ctr" bIns="45700" lIns="91425" spcFirstLastPara="1" rIns="91425" wrap="square" tIns="45700">
              <a:noAutofit/>
            </a:bodyPr>
            <a:lstStyle/>
            <a:p>
              <a:pPr indent="0" lvl="0" marL="0" marR="0" rtl="0" algn="ctr">
                <a:lnSpc>
                  <a:spcPct val="120000"/>
                </a:lnSpc>
                <a:spcBef>
                  <a:spcPts val="0"/>
                </a:spcBef>
                <a:spcAft>
                  <a:spcPts val="0"/>
                </a:spcAft>
                <a:buNone/>
              </a:pPr>
              <a:r>
                <a:rPr lang="en-NZ" sz="1800">
                  <a:solidFill>
                    <a:srgbClr val="3A3838"/>
                  </a:solidFill>
                  <a:latin typeface="Calibri"/>
                  <a:ea typeface="Calibri"/>
                  <a:cs typeface="Calibri"/>
                  <a:sym typeface="Calibri"/>
                </a:rPr>
                <a:t>It’s our obligation as govt workers to ensure that our info is accessible.</a:t>
              </a:r>
              <a:endParaRPr/>
            </a:p>
          </p:txBody>
        </p:sp>
        <p:sp>
          <p:nvSpPr>
            <p:cNvPr id="237" name="Google Shape;237;p8"/>
            <p:cNvSpPr/>
            <p:nvPr/>
          </p:nvSpPr>
          <p:spPr>
            <a:xfrm>
              <a:off x="7991978" y="1658459"/>
              <a:ext cx="751114" cy="751114"/>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8" name="Google Shape;238;p8"/>
            <p:cNvSpPr/>
            <p:nvPr/>
          </p:nvSpPr>
          <p:spPr>
            <a:xfrm>
              <a:off x="7971283" y="1625826"/>
              <a:ext cx="751114" cy="751114"/>
            </a:xfrm>
            <a:prstGeom prst="ellipse">
              <a:avLst/>
            </a:prstGeom>
            <a:solidFill>
              <a:srgbClr val="C4E0B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9" name="Google Shape;239;p8"/>
            <p:cNvSpPr txBox="1"/>
            <p:nvPr/>
          </p:nvSpPr>
          <p:spPr>
            <a:xfrm>
              <a:off x="8113556" y="1768493"/>
              <a:ext cx="597491" cy="467003"/>
            </a:xfrm>
            <a:prstGeom prst="rect">
              <a:avLst/>
            </a:prstGeom>
            <a:noFill/>
            <a:ln>
              <a:noFill/>
            </a:ln>
          </p:spPr>
          <p:txBody>
            <a:bodyPr anchorCtr="0" anchor="ctr" bIns="45700" lIns="91425" spcFirstLastPara="1" rIns="91425" wrap="square" tIns="45700">
              <a:noAutofit/>
            </a:bodyPr>
            <a:lstStyle/>
            <a:p>
              <a:pPr indent="0" lvl="0" marL="0" marR="0" rtl="0" algn="l">
                <a:lnSpc>
                  <a:spcPct val="107000"/>
                </a:lnSpc>
                <a:spcBef>
                  <a:spcPts val="0"/>
                </a:spcBef>
                <a:spcAft>
                  <a:spcPts val="0"/>
                </a:spcAft>
                <a:buClr>
                  <a:schemeClr val="lt1"/>
                </a:buClr>
                <a:buSzPts val="4000"/>
                <a:buFont typeface="Arial"/>
                <a:buNone/>
              </a:pPr>
              <a:r>
                <a:rPr b="1" lang="en-NZ" sz="4000">
                  <a:solidFill>
                    <a:schemeClr val="lt1"/>
                  </a:solidFill>
                  <a:latin typeface="Arial"/>
                  <a:ea typeface="Arial"/>
                  <a:cs typeface="Arial"/>
                  <a:sym typeface="Arial"/>
                </a:rPr>
                <a:t>3</a:t>
              </a:r>
              <a:endParaRPr/>
            </a:p>
          </p:txBody>
        </p:sp>
      </p:grpSp>
      <p:grpSp>
        <p:nvGrpSpPr>
          <p:cNvPr id="240" name="Google Shape;240;p8"/>
          <p:cNvGrpSpPr/>
          <p:nvPr/>
        </p:nvGrpSpPr>
        <p:grpSpPr>
          <a:xfrm>
            <a:off x="529674" y="3820790"/>
            <a:ext cx="7167922" cy="2087273"/>
            <a:chOff x="529674" y="3820790"/>
            <a:chExt cx="7167922" cy="2087273"/>
          </a:xfrm>
        </p:grpSpPr>
        <p:sp>
          <p:nvSpPr>
            <p:cNvPr id="241" name="Google Shape;241;p8"/>
            <p:cNvSpPr/>
            <p:nvPr/>
          </p:nvSpPr>
          <p:spPr>
            <a:xfrm>
              <a:off x="791077" y="4137143"/>
              <a:ext cx="6906519" cy="1770920"/>
            </a:xfrm>
            <a:prstGeom prst="roundRect">
              <a:avLst>
                <a:gd fmla="val 16667" name="adj"/>
              </a:avLst>
            </a:prstGeom>
            <a:solidFill>
              <a:srgbClr val="E1EFD8"/>
            </a:solidFill>
            <a:ln>
              <a:noFill/>
            </a:ln>
          </p:spPr>
          <p:txBody>
            <a:bodyPr anchorCtr="0" anchor="ctr" bIns="45700" lIns="91425" spcFirstLastPara="1" rIns="91425" wrap="square" tIns="45700">
              <a:noAutofit/>
            </a:bodyPr>
            <a:lstStyle/>
            <a:p>
              <a:pPr indent="0" lvl="0" marL="0" marR="0" rtl="0" algn="ctr">
                <a:lnSpc>
                  <a:spcPct val="120000"/>
                </a:lnSpc>
                <a:spcBef>
                  <a:spcPts val="0"/>
                </a:spcBef>
                <a:spcAft>
                  <a:spcPts val="0"/>
                </a:spcAft>
                <a:buNone/>
              </a:pPr>
              <a:r>
                <a:rPr lang="en-NZ" sz="1800">
                  <a:solidFill>
                    <a:srgbClr val="3A3838"/>
                  </a:solidFill>
                  <a:latin typeface="Calibri"/>
                  <a:ea typeface="Calibri"/>
                  <a:cs typeface="Calibri"/>
                  <a:sym typeface="Calibri"/>
                </a:rPr>
                <a:t>Accessibility removes the barriers and makes things easier, which supports behaviour change. If something is easier to do, then it is more likely to happen.</a:t>
              </a:r>
              <a:endParaRPr/>
            </a:p>
          </p:txBody>
        </p:sp>
        <p:sp>
          <p:nvSpPr>
            <p:cNvPr id="242" name="Google Shape;242;p8"/>
            <p:cNvSpPr/>
            <p:nvPr/>
          </p:nvSpPr>
          <p:spPr>
            <a:xfrm>
              <a:off x="550369" y="3853423"/>
              <a:ext cx="751114" cy="751114"/>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3" name="Google Shape;243;p8"/>
            <p:cNvSpPr/>
            <p:nvPr/>
          </p:nvSpPr>
          <p:spPr>
            <a:xfrm>
              <a:off x="529674" y="3820790"/>
              <a:ext cx="751114" cy="751114"/>
            </a:xfrm>
            <a:prstGeom prst="ellipse">
              <a:avLst/>
            </a:prstGeom>
            <a:solidFill>
              <a:srgbClr val="C4E0B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4" name="Google Shape;244;p8"/>
            <p:cNvSpPr txBox="1"/>
            <p:nvPr/>
          </p:nvSpPr>
          <p:spPr>
            <a:xfrm>
              <a:off x="661061" y="3944640"/>
              <a:ext cx="597491" cy="467003"/>
            </a:xfrm>
            <a:prstGeom prst="rect">
              <a:avLst/>
            </a:prstGeom>
            <a:noFill/>
            <a:ln>
              <a:noFill/>
            </a:ln>
          </p:spPr>
          <p:txBody>
            <a:bodyPr anchorCtr="0" anchor="ctr" bIns="45700" lIns="91425" spcFirstLastPara="1" rIns="91425" wrap="square" tIns="45700">
              <a:noAutofit/>
            </a:bodyPr>
            <a:lstStyle/>
            <a:p>
              <a:pPr indent="0" lvl="0" marL="0" marR="0" rtl="0" algn="l">
                <a:lnSpc>
                  <a:spcPct val="107000"/>
                </a:lnSpc>
                <a:spcBef>
                  <a:spcPts val="0"/>
                </a:spcBef>
                <a:spcAft>
                  <a:spcPts val="0"/>
                </a:spcAft>
                <a:buClr>
                  <a:schemeClr val="lt1"/>
                </a:buClr>
                <a:buSzPts val="4000"/>
                <a:buFont typeface="Arial"/>
                <a:buNone/>
              </a:pPr>
              <a:r>
                <a:rPr b="1" lang="en-NZ" sz="4000">
                  <a:solidFill>
                    <a:schemeClr val="lt1"/>
                  </a:solidFill>
                  <a:latin typeface="Arial"/>
                  <a:ea typeface="Arial"/>
                  <a:cs typeface="Arial"/>
                  <a:sym typeface="Arial"/>
                </a:rPr>
                <a:t>4</a:t>
              </a:r>
              <a:endParaRPr/>
            </a:p>
          </p:txBody>
        </p:sp>
      </p:grpSp>
      <p:grpSp>
        <p:nvGrpSpPr>
          <p:cNvPr id="245" name="Google Shape;245;p8"/>
          <p:cNvGrpSpPr/>
          <p:nvPr/>
        </p:nvGrpSpPr>
        <p:grpSpPr>
          <a:xfrm>
            <a:off x="7965694" y="3820790"/>
            <a:ext cx="3435228" cy="2076667"/>
            <a:chOff x="7965694" y="3820790"/>
            <a:chExt cx="3435228" cy="2076667"/>
          </a:xfrm>
        </p:grpSpPr>
        <p:sp>
          <p:nvSpPr>
            <p:cNvPr id="246" name="Google Shape;246;p8"/>
            <p:cNvSpPr/>
            <p:nvPr/>
          </p:nvSpPr>
          <p:spPr>
            <a:xfrm>
              <a:off x="8197728" y="4126537"/>
              <a:ext cx="3203194" cy="1770920"/>
            </a:xfrm>
            <a:prstGeom prst="roundRect">
              <a:avLst>
                <a:gd fmla="val 16667" name="adj"/>
              </a:avLst>
            </a:prstGeom>
            <a:solidFill>
              <a:srgbClr val="E1EF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NZ" sz="1800">
                  <a:solidFill>
                    <a:srgbClr val="3A3838"/>
                  </a:solidFill>
                  <a:latin typeface="Calibri"/>
                  <a:ea typeface="Calibri"/>
                  <a:cs typeface="Calibri"/>
                  <a:sym typeface="Calibri"/>
                </a:rPr>
                <a:t>Helps reach a larger audience </a:t>
              </a:r>
              <a:endParaRPr/>
            </a:p>
          </p:txBody>
        </p:sp>
        <p:sp>
          <p:nvSpPr>
            <p:cNvPr id="247" name="Google Shape;247;p8"/>
            <p:cNvSpPr/>
            <p:nvPr/>
          </p:nvSpPr>
          <p:spPr>
            <a:xfrm>
              <a:off x="7986389" y="3853423"/>
              <a:ext cx="751114" cy="751114"/>
            </a:xfrm>
            <a:prstGeom prst="ellipse">
              <a:avLst/>
            </a:prstGeom>
            <a:solidFill>
              <a:srgbClr val="54813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8" name="Google Shape;248;p8"/>
            <p:cNvSpPr/>
            <p:nvPr/>
          </p:nvSpPr>
          <p:spPr>
            <a:xfrm>
              <a:off x="7965694" y="3820790"/>
              <a:ext cx="751114" cy="751114"/>
            </a:xfrm>
            <a:prstGeom prst="ellipse">
              <a:avLst/>
            </a:prstGeom>
            <a:solidFill>
              <a:srgbClr val="C4E0B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9" name="Google Shape;249;p8"/>
            <p:cNvSpPr txBox="1"/>
            <p:nvPr/>
          </p:nvSpPr>
          <p:spPr>
            <a:xfrm>
              <a:off x="8107967" y="3944640"/>
              <a:ext cx="597491" cy="467003"/>
            </a:xfrm>
            <a:prstGeom prst="rect">
              <a:avLst/>
            </a:prstGeom>
            <a:noFill/>
            <a:ln>
              <a:noFill/>
            </a:ln>
          </p:spPr>
          <p:txBody>
            <a:bodyPr anchorCtr="0" anchor="ctr" bIns="45700" lIns="91425" spcFirstLastPara="1" rIns="91425" wrap="square" tIns="45700">
              <a:noAutofit/>
            </a:bodyPr>
            <a:lstStyle/>
            <a:p>
              <a:pPr indent="0" lvl="0" marL="0" marR="0" rtl="0" algn="l">
                <a:lnSpc>
                  <a:spcPct val="107000"/>
                </a:lnSpc>
                <a:spcBef>
                  <a:spcPts val="0"/>
                </a:spcBef>
                <a:spcAft>
                  <a:spcPts val="0"/>
                </a:spcAft>
                <a:buClr>
                  <a:schemeClr val="lt1"/>
                </a:buClr>
                <a:buSzPts val="4000"/>
                <a:buFont typeface="Arial"/>
                <a:buNone/>
              </a:pPr>
              <a:r>
                <a:rPr b="1" lang="en-NZ" sz="4000">
                  <a:solidFill>
                    <a:schemeClr val="lt1"/>
                  </a:solidFill>
                  <a:latin typeface="Arial"/>
                  <a:ea typeface="Arial"/>
                  <a:cs typeface="Arial"/>
                  <a:sym typeface="Arial"/>
                </a:rPr>
                <a:t>5</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500"/>
                                        <p:tgtEl>
                                          <p:spTgt spid="2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500"/>
                                        <p:tgtEl>
                                          <p:spTgt spid="2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500"/>
                                        <p:tgtEl>
                                          <p:spTgt spid="2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500"/>
                                        <p:tgtEl>
                                          <p:spTgt spid="2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
                                        </p:tgtEl>
                                        <p:attrNameLst>
                                          <p:attrName>style.visibility</p:attrName>
                                        </p:attrNameLst>
                                      </p:cBhvr>
                                      <p:to>
                                        <p:strVal val="visible"/>
                                      </p:to>
                                    </p:set>
                                    <p:animEffect filter="fade" transition="in">
                                      <p:cBhvr>
                                        <p:cTn dur="500"/>
                                        <p:tgtEl>
                                          <p:spTgt spid="2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9"/>
          <p:cNvSpPr/>
          <p:nvPr/>
        </p:nvSpPr>
        <p:spPr>
          <a:xfrm>
            <a:off x="2" y="-1"/>
            <a:ext cx="12191998" cy="6966285"/>
          </a:xfrm>
          <a:prstGeom prst="rect">
            <a:avLst/>
          </a:prstGeom>
          <a:solidFill>
            <a:srgbClr val="FCF2F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urple square with icons around it" id="256" name="Google Shape;256;p9"/>
          <p:cNvPicPr preferRelativeResize="0"/>
          <p:nvPr/>
        </p:nvPicPr>
        <p:blipFill rotWithShape="1">
          <a:blip r:embed="rId3">
            <a:alphaModFix/>
          </a:blip>
          <a:srcRect b="0" l="13723" r="14528" t="0"/>
          <a:stretch/>
        </p:blipFill>
        <p:spPr>
          <a:xfrm>
            <a:off x="831862" y="1280884"/>
            <a:ext cx="5899363" cy="4296230"/>
          </a:xfrm>
          <a:prstGeom prst="rect">
            <a:avLst/>
          </a:prstGeom>
          <a:noFill/>
          <a:ln>
            <a:noFill/>
          </a:ln>
        </p:spPr>
      </p:pic>
      <p:sp>
        <p:nvSpPr>
          <p:cNvPr id="257" name="Google Shape;257;p9"/>
          <p:cNvSpPr txBox="1"/>
          <p:nvPr>
            <p:ph type="title"/>
          </p:nvPr>
        </p:nvSpPr>
        <p:spPr>
          <a:xfrm>
            <a:off x="7106194" y="2427378"/>
            <a:ext cx="4397829" cy="200324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20000"/>
              </a:lnSpc>
              <a:spcBef>
                <a:spcPts val="0"/>
              </a:spcBef>
              <a:spcAft>
                <a:spcPts val="0"/>
              </a:spcAft>
              <a:buClr>
                <a:srgbClr val="7030A0"/>
              </a:buClr>
              <a:buSzPct val="100000"/>
              <a:buFont typeface="Arial"/>
              <a:buNone/>
            </a:pPr>
            <a:r>
              <a:rPr lang="en-NZ" sz="3600">
                <a:solidFill>
                  <a:srgbClr val="7030A0"/>
                </a:solidFill>
                <a:latin typeface="Arial"/>
                <a:ea typeface="Arial"/>
                <a:cs typeface="Arial"/>
                <a:sym typeface="Arial"/>
              </a:rPr>
              <a:t>Ways you can</a:t>
            </a:r>
            <a:r>
              <a:rPr b="1" lang="en-NZ" sz="3600">
                <a:solidFill>
                  <a:srgbClr val="7030A0"/>
                </a:solidFill>
                <a:latin typeface="Arial"/>
                <a:ea typeface="Arial"/>
                <a:cs typeface="Arial"/>
                <a:sym typeface="Arial"/>
              </a:rPr>
              <a:t> apply design</a:t>
            </a:r>
            <a:r>
              <a:rPr lang="en-NZ" sz="3600">
                <a:solidFill>
                  <a:srgbClr val="7030A0"/>
                </a:solidFill>
                <a:latin typeface="Arial"/>
                <a:ea typeface="Arial"/>
                <a:cs typeface="Arial"/>
                <a:sym typeface="Arial"/>
              </a:rPr>
              <a:t> to </a:t>
            </a:r>
            <a:r>
              <a:rPr b="1" lang="en-NZ" sz="3600">
                <a:solidFill>
                  <a:srgbClr val="7030A0"/>
                </a:solidFill>
                <a:latin typeface="Arial"/>
                <a:ea typeface="Arial"/>
                <a:cs typeface="Arial"/>
                <a:sym typeface="Arial"/>
              </a:rPr>
              <a:t>enhance accessibility </a:t>
            </a:r>
            <a:r>
              <a:rPr lang="en-NZ" sz="3600">
                <a:solidFill>
                  <a:srgbClr val="7030A0"/>
                </a:solidFill>
                <a:latin typeface="Arial"/>
                <a:ea typeface="Arial"/>
                <a:cs typeface="Arial"/>
                <a:sym typeface="Arial"/>
              </a:rPr>
              <a:t>of your work</a:t>
            </a:r>
            <a:endParaRPr sz="3600">
              <a:solidFill>
                <a:srgbClr val="7030A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2023-08-31T23:07:43Z</dcterms:created>
  <dc:creator>Alesha Garton</dc:creator>
</cp:coreProperties>
</file>