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5520" r:id="rId4"/>
    <p:sldMasterId id="2147485521" r:id="rId5"/>
    <p:sldMasterId id="2147483648" r:id="rId6"/>
  </p:sldMasterIdLst>
  <p:notesMasterIdLst>
    <p:notesMasterId r:id="rId46"/>
  </p:notesMasterIdLst>
  <p:sldIdLst>
    <p:sldId id="265" r:id="rId7"/>
    <p:sldId id="268" r:id="rId8"/>
    <p:sldId id="266" r:id="rId9"/>
    <p:sldId id="261" r:id="rId10"/>
    <p:sldId id="285" r:id="rId11"/>
    <p:sldId id="300" r:id="rId12"/>
    <p:sldId id="273" r:id="rId13"/>
    <p:sldId id="274" r:id="rId14"/>
    <p:sldId id="311" r:id="rId15"/>
    <p:sldId id="312" r:id="rId16"/>
    <p:sldId id="314" r:id="rId17"/>
    <p:sldId id="315" r:id="rId18"/>
    <p:sldId id="257" r:id="rId19"/>
    <p:sldId id="294" r:id="rId20"/>
    <p:sldId id="279" r:id="rId21"/>
    <p:sldId id="259" r:id="rId22"/>
    <p:sldId id="286" r:id="rId23"/>
    <p:sldId id="287" r:id="rId24"/>
    <p:sldId id="301" r:id="rId25"/>
    <p:sldId id="260" r:id="rId26"/>
    <p:sldId id="305" r:id="rId27"/>
    <p:sldId id="297" r:id="rId28"/>
    <p:sldId id="293" r:id="rId29"/>
    <p:sldId id="310" r:id="rId30"/>
    <p:sldId id="292" r:id="rId31"/>
    <p:sldId id="288" r:id="rId32"/>
    <p:sldId id="289" r:id="rId33"/>
    <p:sldId id="302" r:id="rId34"/>
    <p:sldId id="303" r:id="rId35"/>
    <p:sldId id="290" r:id="rId36"/>
    <p:sldId id="306" r:id="rId37"/>
    <p:sldId id="307" r:id="rId38"/>
    <p:sldId id="298" r:id="rId39"/>
    <p:sldId id="296" r:id="rId40"/>
    <p:sldId id="282" r:id="rId41"/>
    <p:sldId id="267" r:id="rId42"/>
    <p:sldId id="308" r:id="rId43"/>
    <p:sldId id="271" r:id="rId44"/>
    <p:sldId id="30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CBE6F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78" autoAdjust="0"/>
  </p:normalViewPr>
  <p:slideViewPr>
    <p:cSldViewPr snapToGrid="0">
      <p:cViewPr varScale="1">
        <p:scale>
          <a:sx n="87" d="100"/>
          <a:sy n="87" d="100"/>
        </p:scale>
        <p:origin x="84" y="2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AEEE0-4155-47E7-BAD8-531D0FD9D488}" type="datetimeFigureOut">
              <a:rPr lang="en-NZ" smtClean="0"/>
              <a:t>9/08/2025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D7803-8999-46BF-8B6A-002423939F01}" type="slidenum">
              <a:rPr lang="en-NZ" smtClean="0"/>
              <a:t>‹#›</a:t>
            </a:fld>
            <a:endParaRPr lang="en-NZ"/>
          </a:p>
        </p:txBody>
      </p:sp>
    </p:spTree>
    <p:extLst>
      <p:ext uri="{BB962C8B-B14F-4D97-AF65-F5344CB8AC3E}">
        <p14:creationId xmlns:p14="http://schemas.microsoft.com/office/powerpoint/2010/main" val="2973698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clevelandclinic.org/health/symptoms/23154-neurodiverg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clevelandclinic.org/health/symptoms/23154-neurodiverg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fnz.org.nz/wellbe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dadyslexia.org.u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icod.org/en/professional-design/what-is-design/what-is-desig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teraction-design.org/literature/article/what-is-desig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800"/>
              </a:spcBef>
              <a:spcAft>
                <a:spcPts val="0"/>
              </a:spcAft>
              <a:buClrTx/>
              <a:buSzTx/>
              <a:buFontTx/>
              <a:buNone/>
              <a:tabLst/>
              <a:defRPr/>
            </a:pPr>
            <a:r>
              <a:rPr lang="en-NZ" dirty="0"/>
              <a:t>Image by Alesha Garton</a:t>
            </a:r>
          </a:p>
          <a:p>
            <a:pPr marL="0" lvl="0" indent="0" algn="l" rtl="0">
              <a:lnSpc>
                <a:spcPct val="107000"/>
              </a:lnSpc>
              <a:spcBef>
                <a:spcPts val="800"/>
              </a:spcBef>
              <a:spcAft>
                <a:spcPts val="0"/>
              </a:spcAft>
              <a:buNone/>
            </a:pPr>
            <a:endParaRPr lang="en-US" sz="1200" i="0" dirty="0">
              <a:latin typeface="Calibri"/>
              <a:ea typeface="Calibri"/>
              <a:cs typeface="Calibri"/>
              <a:sym typeface="Calibri"/>
            </a:endParaRPr>
          </a:p>
          <a:p>
            <a:pPr marL="0" lvl="0" indent="0" algn="l" rtl="0">
              <a:lnSpc>
                <a:spcPct val="107000"/>
              </a:lnSpc>
              <a:spcBef>
                <a:spcPts val="800"/>
              </a:spcBef>
              <a:spcAft>
                <a:spcPts val="0"/>
              </a:spcAft>
              <a:buNone/>
            </a:pPr>
            <a:r>
              <a:rPr lang="en-US" sz="1200" i="0" dirty="0">
                <a:latin typeface="Calibri"/>
                <a:ea typeface="Calibri"/>
                <a:cs typeface="Calibri"/>
                <a:sym typeface="Calibri"/>
              </a:rPr>
              <a:t>Welcome to the what on earth is design drop in space</a:t>
            </a:r>
          </a:p>
          <a:p>
            <a:pPr marL="0" lvl="0" indent="0" algn="l" rtl="0">
              <a:lnSpc>
                <a:spcPct val="107000"/>
              </a:lnSpc>
              <a:spcBef>
                <a:spcPts val="800"/>
              </a:spcBef>
              <a:spcAft>
                <a:spcPts val="0"/>
              </a:spcAft>
              <a:buNone/>
            </a:pPr>
            <a:endParaRPr lang="en-US" i="0" dirty="0"/>
          </a:p>
          <a:p>
            <a:pPr marL="0" marR="0" lvl="0" indent="0" algn="l" defTabSz="914400" rtl="0" eaLnBrk="1" fontAlgn="auto" latinLnBrk="0" hangingPunct="1">
              <a:lnSpc>
                <a:spcPct val="107000"/>
              </a:lnSpc>
              <a:spcBef>
                <a:spcPts val="80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rPr>
              <a:t>These meetings are an informal channel for the Food Regulation designers to share our knowledge, skills and the work we have done in Food Reg and across NZFS. We believe in sharing what we know to empower you to enhance the work you do and </a:t>
            </a:r>
            <a:r>
              <a:rPr lang="en-US" sz="1200" dirty="0">
                <a:latin typeface="Calibri"/>
                <a:ea typeface="Calibri"/>
                <a:cs typeface="Calibri"/>
                <a:sym typeface="Calibri"/>
              </a:rPr>
              <a:t>provide you with new learnings or practical things you can apply to your work </a:t>
            </a:r>
          </a:p>
          <a:p>
            <a:pPr marL="0" lvl="0" indent="0" algn="l" rtl="0">
              <a:lnSpc>
                <a:spcPct val="107000"/>
              </a:lnSpc>
              <a:spcBef>
                <a:spcPts val="800"/>
              </a:spcBef>
              <a:spcAft>
                <a:spcPts val="0"/>
              </a:spcAft>
              <a:buNone/>
            </a:pPr>
            <a:endParaRPr lang="en-US"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Disclaimer:  I am still learning and aiming for progress, not perfection. These slides and talk are based on my own reading and not the opinion of MPI. </a:t>
            </a:r>
          </a:p>
          <a:p>
            <a:endParaRPr lang="en-NZ" dirty="0"/>
          </a:p>
          <a:p>
            <a:endParaRPr lang="en-NZ" dirty="0"/>
          </a:p>
        </p:txBody>
      </p:sp>
      <p:sp>
        <p:nvSpPr>
          <p:cNvPr id="4" name="Slide Number Placeholder 3"/>
          <p:cNvSpPr>
            <a:spLocks noGrp="1"/>
          </p:cNvSpPr>
          <p:nvPr>
            <p:ph type="sldNum" sz="quarter" idx="5"/>
          </p:nvPr>
        </p:nvSpPr>
        <p:spPr/>
        <p:txBody>
          <a:bodyPr/>
          <a:lstStyle/>
          <a:p>
            <a:fld id="{FF498D52-3A03-4CBB-8D87-D5F7DEFCA29B}" type="slidenum">
              <a:rPr lang="en-NZ" smtClean="0"/>
              <a:t>1</a:t>
            </a:fld>
            <a:endParaRPr lang="en-NZ"/>
          </a:p>
        </p:txBody>
      </p:sp>
    </p:spTree>
    <p:extLst>
      <p:ext uri="{BB962C8B-B14F-4D97-AF65-F5344CB8AC3E}">
        <p14:creationId xmlns:p14="http://schemas.microsoft.com/office/powerpoint/2010/main" val="402644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Images provided by Alesha Garton</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Buddy  and top 5 food safety factors poster are for food service businesses.. These outline the most important things to get right. They are designed to be concise, easy to understand </a:t>
            </a:r>
            <a:r>
              <a:rPr lang="en-NZ" sz="1800" b="0" i="0" u="none" strike="noStrike" baseline="0" dirty="0">
                <a:effectLst/>
                <a:latin typeface="Calibri-Light"/>
                <a:ea typeface="+mn-ea"/>
                <a:cs typeface="+mn-cs"/>
              </a:rPr>
              <a:t>and engaging. </a:t>
            </a:r>
          </a:p>
          <a:p>
            <a:pPr>
              <a:lnSpc>
                <a:spcPct val="107000"/>
              </a:lnSpc>
              <a:spcAft>
                <a:spcPts val="800"/>
              </a:spcAft>
            </a:pPr>
            <a:endParaRPr lang="en-NZ" sz="1800" b="0" i="0" u="none" strike="noStrike" baseline="0" dirty="0">
              <a:effectLst/>
              <a:latin typeface="Calibri-Light"/>
              <a:ea typeface="+mn-ea"/>
              <a:cs typeface="+mn-cs"/>
            </a:endParaRPr>
          </a:p>
          <a:p>
            <a:pPr>
              <a:lnSpc>
                <a:spcPct val="107000"/>
              </a:lnSpc>
              <a:spcAft>
                <a:spcPts val="800"/>
              </a:spcAft>
            </a:pPr>
            <a:r>
              <a:rPr lang="en-NZ" sz="1800" b="0" i="0" u="none" strike="noStrike" baseline="0" dirty="0">
                <a:effectLst/>
                <a:latin typeface="Calibri-Light"/>
                <a:ea typeface="+mn-ea"/>
                <a:cs typeface="+mn-cs"/>
              </a:rPr>
              <a:t>The toolkit web page was revised to make it easier to navigate – added expanding/contracting sections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018E766D-78A0-40F6-AE97-3BF8861F01A4}" type="slidenum">
              <a:rPr lang="en-NZ" smtClean="0"/>
              <a:t>10</a:t>
            </a:fld>
            <a:endParaRPr lang="en-NZ"/>
          </a:p>
        </p:txBody>
      </p:sp>
    </p:spTree>
    <p:extLst>
      <p:ext uri="{BB962C8B-B14F-4D97-AF65-F5344CB8AC3E}">
        <p14:creationId xmlns:p14="http://schemas.microsoft.com/office/powerpoint/2010/main" val="31987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Images provided by Alesha Garton</a:t>
            </a:r>
          </a:p>
          <a:p>
            <a:pPr>
              <a:lnSpc>
                <a:spcPct val="107000"/>
              </a:lnSpc>
              <a:spcAft>
                <a:spcPts val="800"/>
              </a:spcAft>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Next up is PEAL guidance </a:t>
            </a:r>
          </a:p>
          <a:p>
            <a:pPr>
              <a:lnSpc>
                <a:spcPct val="107000"/>
              </a:lnSpc>
              <a:spcAft>
                <a:spcPts val="800"/>
              </a:spcAft>
            </a:pPr>
            <a:r>
              <a:rPr lang="en-US" sz="1600" b="0" i="0" dirty="0">
                <a:solidFill>
                  <a:srgbClr val="000000"/>
                </a:solidFill>
                <a:effectLst/>
                <a:latin typeface="SourceSansPro"/>
              </a:rPr>
              <a:t>the Australia New Zealand Food Standards Code (the Code) was amended to introduce new requirements for the labelling of allergens in food. These plain English allergen labelling changes will help people find allergen information on food labels more quickly and easily so they can make informed and safe food choices.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685800" algn="l"/>
              </a:tabLst>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685800" algn="l"/>
              </a:tabLst>
              <a:defRPr/>
            </a:pPr>
            <a:r>
              <a:rPr lang="en-NZ" sz="1100" dirty="0">
                <a:effectLst/>
                <a:latin typeface="Calibri" panose="020F0502020204030204" pitchFamily="34" charset="0"/>
                <a:ea typeface="Calibri" panose="020F0502020204030204" pitchFamily="34" charset="0"/>
                <a:cs typeface="Times New Roman" panose="02020603050405020304" pitchFamily="18" charset="0"/>
              </a:rPr>
              <a:t>https://www.mpi.govt.nz/dmsdocument/50725-Allergen-labelling-Knowing-whats-in-your-food-and-how-to-label-it     </a:t>
            </a:r>
          </a:p>
          <a:p>
            <a:pPr marL="0" lvl="0" indent="0">
              <a:lnSpc>
                <a:spcPct val="107000"/>
              </a:lnSpc>
              <a:spcAft>
                <a:spcPts val="800"/>
              </a:spcAft>
              <a:buFont typeface="Arial" panose="020B0604020202020204" pitchFamily="34" charset="0"/>
              <a:buNone/>
              <a:tabLst>
                <a:tab pos="685800" algn="l"/>
              </a:tabLs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018E766D-78A0-40F6-AE97-3BF8861F01A4}" type="slidenum">
              <a:rPr lang="en-NZ" smtClean="0"/>
              <a:t>11</a:t>
            </a:fld>
            <a:endParaRPr lang="en-NZ"/>
          </a:p>
        </p:txBody>
      </p:sp>
    </p:spTree>
    <p:extLst>
      <p:ext uri="{BB962C8B-B14F-4D97-AF65-F5344CB8AC3E}">
        <p14:creationId xmlns:p14="http://schemas.microsoft.com/office/powerpoint/2010/main" val="412236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Images provided by Alesha Garton</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And finally, the Risk Management Programme templates</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0" i="0" dirty="0">
                <a:solidFill>
                  <a:srgbClr val="000000"/>
                </a:solidFill>
                <a:effectLst/>
                <a:latin typeface="SourceSansPro"/>
              </a:rPr>
              <a:t>Poultry primary processors and some poultry secondary processors must have a registered </a:t>
            </a:r>
            <a:r>
              <a:rPr lang="en-NZ" sz="2800" b="0" i="0" dirty="0">
                <a:solidFill>
                  <a:srgbClr val="000000"/>
                </a:solidFill>
                <a:effectLst/>
                <a:latin typeface="SourceSansPro"/>
              </a:rPr>
              <a:t>RMP – similar to SSS in the sense </a:t>
            </a:r>
            <a:r>
              <a:rPr lang="en-US" sz="2800" b="0" i="0" dirty="0">
                <a:solidFill>
                  <a:srgbClr val="000000"/>
                </a:solidFill>
                <a:effectLst/>
                <a:latin typeface="SourceSansPro"/>
              </a:rPr>
              <a:t>RMPs are written documents that show how you meet your food safety requirements.</a:t>
            </a:r>
            <a:endParaRPr lang="en-NZ" sz="1800" b="0" i="0" dirty="0">
              <a:solidFill>
                <a:srgbClr val="000000"/>
              </a:solidFill>
              <a:effectLst/>
              <a:latin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018E766D-78A0-40F6-AE97-3BF8861F01A4}" type="slidenum">
              <a:rPr lang="en-NZ" smtClean="0"/>
              <a:t>12</a:t>
            </a:fld>
            <a:endParaRPr lang="en-NZ"/>
          </a:p>
        </p:txBody>
      </p:sp>
    </p:spTree>
    <p:extLst>
      <p:ext uri="{BB962C8B-B14F-4D97-AF65-F5344CB8AC3E}">
        <p14:creationId xmlns:p14="http://schemas.microsoft.com/office/powerpoint/2010/main" val="70542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hlinkClick r:id="rId3">
                  <a:extLst>
                    <a:ext uri="{A12FA001-AC4F-418D-AE19-62706E023703}">
                      <ahyp:hlinkClr xmlns:ahyp="http://schemas.microsoft.com/office/drawing/2018/hyperlinkcolor" val="tx"/>
                    </a:ext>
                  </a:extLst>
                </a:hlinkClick>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hlinkClick r:id="rId3">
                  <a:extLst>
                    <a:ext uri="{A12FA001-AC4F-418D-AE19-62706E023703}">
                      <ahyp:hlinkClr xmlns:ahyp="http://schemas.microsoft.com/office/drawing/2018/hyperlinkcolor" val="tx"/>
                    </a:ext>
                  </a:extLst>
                </a:hlinkClick>
              </a:rPr>
              <a:t>https://my.clevelandclinic.org/health/symptoms/23154-neurodivergent</a:t>
            </a:r>
            <a:r>
              <a:rPr lang="en-US" sz="1200" dirty="0">
                <a:solidFill>
                  <a:schemeClr val="tx1"/>
                </a:solidFill>
              </a:rPr>
              <a:t> </a:t>
            </a:r>
          </a:p>
          <a:p>
            <a:endParaRPr lang="en-NZ" dirty="0"/>
          </a:p>
          <a:p>
            <a:r>
              <a:rPr lang="en-NZ" b="1" dirty="0"/>
              <a:t>Image</a:t>
            </a:r>
          </a:p>
          <a:p>
            <a:r>
              <a:rPr lang="en-NZ" dirty="0"/>
              <a:t>Stock image</a:t>
            </a:r>
          </a:p>
        </p:txBody>
      </p:sp>
      <p:sp>
        <p:nvSpPr>
          <p:cNvPr id="4" name="Slide Number Placeholder 3"/>
          <p:cNvSpPr>
            <a:spLocks noGrp="1"/>
          </p:cNvSpPr>
          <p:nvPr>
            <p:ph type="sldNum" sz="quarter" idx="5"/>
          </p:nvPr>
        </p:nvSpPr>
        <p:spPr/>
        <p:txBody>
          <a:bodyPr/>
          <a:lstStyle/>
          <a:p>
            <a:fld id="{B97D7803-8999-46BF-8B6A-002423939F01}" type="slidenum">
              <a:rPr lang="en-NZ" smtClean="0"/>
              <a:t>13</a:t>
            </a:fld>
            <a:endParaRPr lang="en-NZ"/>
          </a:p>
        </p:txBody>
      </p:sp>
    </p:spTree>
    <p:extLst>
      <p:ext uri="{BB962C8B-B14F-4D97-AF65-F5344CB8AC3E}">
        <p14:creationId xmlns:p14="http://schemas.microsoft.com/office/powerpoint/2010/main" val="286540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hlinkClick r:id="rId3">
                  <a:extLst>
                    <a:ext uri="{A12FA001-AC4F-418D-AE19-62706E023703}">
                      <ahyp:hlinkClr xmlns:ahyp="http://schemas.microsoft.com/office/drawing/2018/hyperlinkcolor" val="tx"/>
                    </a:ext>
                  </a:extLst>
                </a:hlinkClick>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hlinkClick r:id="rId3">
                  <a:extLst>
                    <a:ext uri="{A12FA001-AC4F-418D-AE19-62706E023703}">
                      <ahyp:hlinkClr xmlns:ahyp="http://schemas.microsoft.com/office/drawing/2018/hyperlinkcolor" val="tx"/>
                    </a:ext>
                  </a:extLst>
                </a:hlinkClick>
              </a:rPr>
              <a:t>https://my.clevelandclinic.org/health/symptoms/23154-neurodivergent</a:t>
            </a:r>
            <a:r>
              <a:rPr lang="en-US" sz="1200" dirty="0">
                <a:solidFill>
                  <a:schemeClr val="tx1"/>
                </a:solidFill>
              </a:rPr>
              <a:t> </a:t>
            </a:r>
          </a:p>
          <a:p>
            <a:endParaRPr lang="en-NZ" b="1" dirty="0"/>
          </a:p>
          <a:p>
            <a:r>
              <a:rPr lang="en-NZ" b="1" dirty="0"/>
              <a:t>Image</a:t>
            </a:r>
          </a:p>
          <a:p>
            <a:r>
              <a:rPr lang="en-NZ" dirty="0"/>
              <a:t>Stock image</a:t>
            </a:r>
          </a:p>
        </p:txBody>
      </p:sp>
      <p:sp>
        <p:nvSpPr>
          <p:cNvPr id="4" name="Slide Number Placeholder 3"/>
          <p:cNvSpPr>
            <a:spLocks noGrp="1"/>
          </p:cNvSpPr>
          <p:nvPr>
            <p:ph type="sldNum" sz="quarter" idx="5"/>
          </p:nvPr>
        </p:nvSpPr>
        <p:spPr/>
        <p:txBody>
          <a:bodyPr/>
          <a:lstStyle/>
          <a:p>
            <a:fld id="{B97D7803-8999-46BF-8B6A-002423939F01}" type="slidenum">
              <a:rPr lang="en-NZ" smtClean="0"/>
              <a:t>14</a:t>
            </a:fld>
            <a:endParaRPr lang="en-NZ"/>
          </a:p>
        </p:txBody>
      </p:sp>
    </p:spTree>
    <p:extLst>
      <p:ext uri="{BB962C8B-B14F-4D97-AF65-F5344CB8AC3E}">
        <p14:creationId xmlns:p14="http://schemas.microsoft.com/office/powerpoint/2010/main" val="196897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Stock photo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 covered ADHD and autism last year and plan to cover dyscalculia next week</a:t>
            </a:r>
          </a:p>
          <a:p>
            <a:r>
              <a:rPr lang="en-NZ" dirty="0"/>
              <a:t>Today I will focus on dyslexia</a:t>
            </a:r>
          </a:p>
        </p:txBody>
      </p:sp>
      <p:sp>
        <p:nvSpPr>
          <p:cNvPr id="4" name="Slide Number Placeholder 3"/>
          <p:cNvSpPr>
            <a:spLocks noGrp="1"/>
          </p:cNvSpPr>
          <p:nvPr>
            <p:ph type="sldNum" sz="quarter" idx="5"/>
          </p:nvPr>
        </p:nvSpPr>
        <p:spPr/>
        <p:txBody>
          <a:bodyPr/>
          <a:lstStyle/>
          <a:p>
            <a:fld id="{B97D7803-8999-46BF-8B6A-002423939F01}" type="slidenum">
              <a:rPr lang="en-NZ" smtClean="0"/>
              <a:t>15</a:t>
            </a:fld>
            <a:endParaRPr lang="en-NZ"/>
          </a:p>
        </p:txBody>
      </p:sp>
    </p:spTree>
    <p:extLst>
      <p:ext uri="{BB962C8B-B14F-4D97-AF65-F5344CB8AC3E}">
        <p14:creationId xmlns:p14="http://schemas.microsoft.com/office/powerpoint/2010/main" val="292309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hlinkClick r:id="rId3"/>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hlinkClick r:id="rId3"/>
              </a:rPr>
              <a:t>https://dfnz.org.nz/wellbeing/</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b="1" u="sng" dirty="0"/>
          </a:p>
          <a:p>
            <a:endParaRPr lang="en-NZ" b="1" dirty="0"/>
          </a:p>
        </p:txBody>
      </p:sp>
      <p:sp>
        <p:nvSpPr>
          <p:cNvPr id="4" name="Slide Number Placeholder 3"/>
          <p:cNvSpPr>
            <a:spLocks noGrp="1"/>
          </p:cNvSpPr>
          <p:nvPr>
            <p:ph type="sldNum" sz="quarter" idx="5"/>
          </p:nvPr>
        </p:nvSpPr>
        <p:spPr/>
        <p:txBody>
          <a:bodyPr/>
          <a:lstStyle/>
          <a:p>
            <a:fld id="{B97D7803-8999-46BF-8B6A-002423939F01}" type="slidenum">
              <a:rPr lang="en-NZ" smtClean="0"/>
              <a:t>16</a:t>
            </a:fld>
            <a:endParaRPr lang="en-NZ"/>
          </a:p>
        </p:txBody>
      </p:sp>
    </p:spTree>
    <p:extLst>
      <p:ext uri="{BB962C8B-B14F-4D97-AF65-F5344CB8AC3E}">
        <p14:creationId xmlns:p14="http://schemas.microsoft.com/office/powerpoint/2010/main" val="50564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References</a:t>
            </a:r>
          </a:p>
          <a:p>
            <a:r>
              <a:rPr lang="en-NZ" b="0" dirty="0"/>
              <a:t>https://neurodiversity.design/neurotype-definitions/#dyslexia</a:t>
            </a:r>
          </a:p>
          <a:p>
            <a:endParaRPr lang="en-NZ" b="0" dirty="0"/>
          </a:p>
          <a:p>
            <a:r>
              <a:rPr lang="en-NZ" b="0" dirty="0"/>
              <a:t>https://dyslexiaida.org/definition-of-dyslexia/</a:t>
            </a:r>
          </a:p>
        </p:txBody>
      </p:sp>
      <p:sp>
        <p:nvSpPr>
          <p:cNvPr id="4" name="Slide Number Placeholder 3"/>
          <p:cNvSpPr>
            <a:spLocks noGrp="1"/>
          </p:cNvSpPr>
          <p:nvPr>
            <p:ph type="sldNum" sz="quarter" idx="5"/>
          </p:nvPr>
        </p:nvSpPr>
        <p:spPr/>
        <p:txBody>
          <a:bodyPr/>
          <a:lstStyle/>
          <a:p>
            <a:fld id="{B97D7803-8999-46BF-8B6A-002423939F01}" type="slidenum">
              <a:rPr lang="en-NZ" smtClean="0"/>
              <a:t>17</a:t>
            </a:fld>
            <a:endParaRPr lang="en-NZ"/>
          </a:p>
        </p:txBody>
      </p:sp>
    </p:spTree>
    <p:extLst>
      <p:ext uri="{BB962C8B-B14F-4D97-AF65-F5344CB8AC3E}">
        <p14:creationId xmlns:p14="http://schemas.microsoft.com/office/powerpoint/2010/main" val="3662300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References</a:t>
            </a:r>
          </a:p>
          <a:p>
            <a:r>
              <a:rPr lang="en-NZ" b="0" dirty="0"/>
              <a:t>https://www.bdadyslexia.org.uk/advice/adults/am-i-dyslexic/signs-of-dyslexia</a:t>
            </a:r>
          </a:p>
          <a:p>
            <a:r>
              <a:rPr lang="en-NZ" b="0" u="sng" dirty="0"/>
              <a:t>https://dfnz.org.nz/education/ </a:t>
            </a:r>
            <a:endParaRPr lang="en-NZ" b="0" dirty="0"/>
          </a:p>
          <a:p>
            <a:r>
              <a:rPr lang="en-NZ" b="0" u="sng" dirty="0"/>
              <a:t>https://my.clevelandclinic.org/health/diseases/6005-dyslexia </a:t>
            </a:r>
          </a:p>
          <a:p>
            <a:r>
              <a:rPr lang="en-NZ" b="0" u="sng" dirty="0"/>
              <a:t>https://www.bdadyslexia.org.uk/advice/adults/am-i-dyslexic/signs-of-dyslexia</a:t>
            </a:r>
          </a:p>
          <a:p>
            <a:endParaRPr lang="en-NZ" b="1" u="sng" dirty="0"/>
          </a:p>
          <a:p>
            <a:endParaRPr lang="en-NZ" b="1" u="sng" dirty="0"/>
          </a:p>
          <a:p>
            <a:endParaRPr lang="en-NZ" b="1" dirty="0"/>
          </a:p>
          <a:p>
            <a:endParaRPr lang="en-NZ" b="1" u="sng" dirty="0"/>
          </a:p>
          <a:p>
            <a:endParaRPr lang="en-NZ" b="1" dirty="0"/>
          </a:p>
        </p:txBody>
      </p:sp>
      <p:sp>
        <p:nvSpPr>
          <p:cNvPr id="4" name="Slide Number Placeholder 3"/>
          <p:cNvSpPr>
            <a:spLocks noGrp="1"/>
          </p:cNvSpPr>
          <p:nvPr>
            <p:ph type="sldNum" sz="quarter" idx="5"/>
          </p:nvPr>
        </p:nvSpPr>
        <p:spPr/>
        <p:txBody>
          <a:bodyPr/>
          <a:lstStyle/>
          <a:p>
            <a:fld id="{B97D7803-8999-46BF-8B6A-002423939F01}" type="slidenum">
              <a:rPr lang="en-NZ" smtClean="0"/>
              <a:t>18</a:t>
            </a:fld>
            <a:endParaRPr lang="en-NZ"/>
          </a:p>
        </p:txBody>
      </p:sp>
    </p:spTree>
    <p:extLst>
      <p:ext uri="{BB962C8B-B14F-4D97-AF65-F5344CB8AC3E}">
        <p14:creationId xmlns:p14="http://schemas.microsoft.com/office/powerpoint/2010/main" val="412572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References</a:t>
            </a:r>
          </a:p>
          <a:p>
            <a:r>
              <a:rPr lang="en-NZ" b="0" dirty="0"/>
              <a:t>https://www.bdadyslexia.org.uk/advice/adults/am-i-dyslexic/signs-of-dyslexia</a:t>
            </a:r>
          </a:p>
          <a:p>
            <a:r>
              <a:rPr lang="en-NZ" b="0" u="sng" dirty="0"/>
              <a:t>https://dfnz.org.nz/education/ </a:t>
            </a:r>
            <a:endParaRPr lang="en-NZ" b="0" dirty="0"/>
          </a:p>
          <a:p>
            <a:r>
              <a:rPr lang="en-NZ" b="0" u="sng" dirty="0"/>
              <a:t>https://my.clevelandclinic.org/health/diseases/6005-dyslexia </a:t>
            </a:r>
          </a:p>
          <a:p>
            <a:r>
              <a:rPr lang="en-NZ" b="0" u="sng" dirty="0"/>
              <a:t>https://www.bdadyslexia.org.uk/advice/adults/am-i-dyslexic/signs-of-dyslexia</a:t>
            </a:r>
          </a:p>
          <a:p>
            <a:endParaRPr lang="en-NZ" b="1" u="sng" dirty="0"/>
          </a:p>
          <a:p>
            <a:endParaRPr lang="en-NZ" b="1" dirty="0"/>
          </a:p>
        </p:txBody>
      </p:sp>
      <p:sp>
        <p:nvSpPr>
          <p:cNvPr id="4" name="Slide Number Placeholder 3"/>
          <p:cNvSpPr>
            <a:spLocks noGrp="1"/>
          </p:cNvSpPr>
          <p:nvPr>
            <p:ph type="sldNum" sz="quarter" idx="5"/>
          </p:nvPr>
        </p:nvSpPr>
        <p:spPr/>
        <p:txBody>
          <a:bodyPr/>
          <a:lstStyle/>
          <a:p>
            <a:fld id="{B97D7803-8999-46BF-8B6A-002423939F01}" type="slidenum">
              <a:rPr lang="en-NZ" smtClean="0"/>
              <a:t>19</a:t>
            </a:fld>
            <a:endParaRPr lang="en-NZ"/>
          </a:p>
        </p:txBody>
      </p:sp>
    </p:spTree>
    <p:extLst>
      <p:ext uri="{BB962C8B-B14F-4D97-AF65-F5344CB8AC3E}">
        <p14:creationId xmlns:p14="http://schemas.microsoft.com/office/powerpoint/2010/main" val="19278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Image by Alesha Garton</a:t>
            </a:r>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a:t>
            </a:fld>
            <a:endParaRPr lang="en-NZ"/>
          </a:p>
        </p:txBody>
      </p:sp>
    </p:spTree>
    <p:extLst>
      <p:ext uri="{BB962C8B-B14F-4D97-AF65-F5344CB8AC3E}">
        <p14:creationId xmlns:p14="http://schemas.microsoft.com/office/powerpoint/2010/main" val="2909668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i="0" dirty="0">
              <a:solidFill>
                <a:srgbClr val="050505"/>
              </a:solidFill>
              <a:effectLst/>
              <a:latin typeface="Atkinson Hyperlegible"/>
            </a:endParaRPr>
          </a:p>
        </p:txBody>
      </p:sp>
      <p:sp>
        <p:nvSpPr>
          <p:cNvPr id="4" name="Slide Number Placeholder 3"/>
          <p:cNvSpPr>
            <a:spLocks noGrp="1"/>
          </p:cNvSpPr>
          <p:nvPr>
            <p:ph type="sldNum" sz="quarter" idx="5"/>
          </p:nvPr>
        </p:nvSpPr>
        <p:spPr/>
        <p:txBody>
          <a:bodyPr/>
          <a:lstStyle/>
          <a:p>
            <a:fld id="{B97D7803-8999-46BF-8B6A-002423939F01}" type="slidenum">
              <a:rPr lang="en-NZ" smtClean="0"/>
              <a:t>20</a:t>
            </a:fld>
            <a:endParaRPr lang="en-NZ"/>
          </a:p>
        </p:txBody>
      </p:sp>
    </p:spTree>
    <p:extLst>
      <p:ext uri="{BB962C8B-B14F-4D97-AF65-F5344CB8AC3E}">
        <p14:creationId xmlns:p14="http://schemas.microsoft.com/office/powerpoint/2010/main" val="3873152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u="none"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https://business.scope.org.uk/article/font-accessibility-and-readability-the-basics</a:t>
            </a:r>
            <a:endParaRPr lang="en-NZ" sz="1200" dirty="0"/>
          </a:p>
          <a:p>
            <a:endParaRPr lang="en-NZ" b="1" u="sng" dirty="0"/>
          </a:p>
          <a:p>
            <a:r>
              <a:rPr lang="en-NZ" b="1" u="sng" dirty="0"/>
              <a:t>References</a:t>
            </a:r>
          </a:p>
          <a:p>
            <a:r>
              <a:rPr lang="en-NZ" dirty="0"/>
              <a:t>https://business.scope.org.uk/article/font-accessibility-and-readability-the-basics</a:t>
            </a:r>
            <a:endParaRPr lang="en-NZ" sz="1200" dirty="0"/>
          </a:p>
          <a:p>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https://neurodiversity.design/principles/font/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https://numberdyslexia.com/best-and-worst-fonts-for-dyslexia/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40458"/>
                </a:solidFill>
                <a:effectLst/>
                <a:latin typeface="hargreavesRegular"/>
              </a:rPr>
              <a:t>https://uxplanet.org/what-to-consider-when-designing-for-dyslexia-b99d373905ac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21</a:t>
            </a:fld>
            <a:endParaRPr lang="en-NZ"/>
          </a:p>
        </p:txBody>
      </p:sp>
    </p:spTree>
    <p:extLst>
      <p:ext uri="{BB962C8B-B14F-4D97-AF65-F5344CB8AC3E}">
        <p14:creationId xmlns:p14="http://schemas.microsoft.com/office/powerpoint/2010/main" val="411391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u="none"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https://business.scope.org.uk/article/font-accessibility-and-readability-the-basics</a:t>
            </a:r>
            <a:endParaRPr lang="en-NZ" sz="1200" dirty="0"/>
          </a:p>
          <a:p>
            <a:endParaRPr lang="en-NZ" b="1" u="sng" dirty="0"/>
          </a:p>
          <a:p>
            <a:r>
              <a:rPr lang="en-NZ" b="1" u="sng" dirty="0"/>
              <a:t>References</a:t>
            </a:r>
          </a:p>
          <a:p>
            <a:r>
              <a:rPr lang="en-NZ" dirty="0"/>
              <a:t>https://business.scope.org.uk/article/font-accessibility-and-readability-the-basics</a:t>
            </a:r>
            <a:endParaRPr lang="en-NZ" sz="1200" dirty="0"/>
          </a:p>
          <a:p>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https://neurodiversity.design/principles/font/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https://numberdyslexia.com/best-and-worst-fonts-for-dyslexia/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40458"/>
                </a:solidFill>
                <a:effectLst/>
                <a:latin typeface="hargreavesRegular"/>
              </a:rPr>
              <a:t>https://uxplanet.org/what-to-consider-when-designing-for-dyslexia-b99d373905ac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endParaRPr lang="en-NZ" dirty="0"/>
          </a:p>
          <a:p>
            <a:endParaRPr lang="en-NZ" b="1" dirty="0"/>
          </a:p>
          <a:p>
            <a:endParaRPr lang="en-NZ" dirty="0"/>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endParaRPr lang="en-NZ" sz="1200" dirty="0"/>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22</a:t>
            </a:fld>
            <a:endParaRPr lang="en-NZ"/>
          </a:p>
        </p:txBody>
      </p:sp>
    </p:spTree>
    <p:extLst>
      <p:ext uri="{BB962C8B-B14F-4D97-AF65-F5344CB8AC3E}">
        <p14:creationId xmlns:p14="http://schemas.microsoft.com/office/powerpoint/2010/main" val="3220206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u="sng" dirty="0"/>
          </a:p>
          <a:p>
            <a:r>
              <a:rPr lang="en-NZ" b="1" u="sng" dirty="0"/>
              <a:t>References</a:t>
            </a:r>
          </a:p>
          <a:p>
            <a:r>
              <a:rPr lang="en-NZ" dirty="0"/>
              <a:t>https://business.scope.org.uk/article/font-accessibility-and-readability-the-basics</a:t>
            </a:r>
            <a:endParaRPr lang="en-NZ" sz="1200" dirty="0"/>
          </a:p>
          <a:p>
            <a:endParaRPr lang="en-NZ"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https://neurodiversity.design/principles/font/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https://numberdyslexia.com/best-and-worst-fonts-for-dyslexia/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40458"/>
                </a:solidFill>
                <a:effectLst/>
                <a:latin typeface="hargreavesRegular"/>
              </a:rPr>
              <a:t>https://uxplanet.org/what-to-consider-when-designing-for-dyslexia-b99d373905ac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23</a:t>
            </a:fld>
            <a:endParaRPr lang="en-NZ"/>
          </a:p>
        </p:txBody>
      </p:sp>
    </p:spTree>
    <p:extLst>
      <p:ext uri="{BB962C8B-B14F-4D97-AF65-F5344CB8AC3E}">
        <p14:creationId xmlns:p14="http://schemas.microsoft.com/office/powerpoint/2010/main" val="1881438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u="sng" dirty="0"/>
          </a:p>
          <a:p>
            <a:r>
              <a:rPr lang="en-NZ" b="1" u="sng" dirty="0"/>
              <a:t>Reference</a:t>
            </a:r>
          </a:p>
          <a:p>
            <a:r>
              <a:rPr lang="en-NZ" dirty="0"/>
              <a:t>https://business.scope.org.uk/article/font-accessibility-and-readability-the-basics</a:t>
            </a:r>
            <a:endParaRPr lang="en-NZ" sz="1200" dirty="0"/>
          </a:p>
          <a:p>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https://neurodiversity.design/principles/font/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https://numberdyslexia.com/best-and-worst-fonts-for-dyslexia/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40458"/>
                </a:solidFill>
                <a:effectLst/>
                <a:latin typeface="hargreavesRegular"/>
              </a:rPr>
              <a:t>https://uxplanet.org/what-to-consider-when-designing-for-dyslexia-b99d373905ac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24</a:t>
            </a:fld>
            <a:endParaRPr lang="en-NZ"/>
          </a:p>
        </p:txBody>
      </p:sp>
    </p:spTree>
    <p:extLst>
      <p:ext uri="{BB962C8B-B14F-4D97-AF65-F5344CB8AC3E}">
        <p14:creationId xmlns:p14="http://schemas.microsoft.com/office/powerpoint/2010/main" val="89319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hlinkClick r:id="rId3"/>
              </a:rPr>
              <a:t>References</a:t>
            </a:r>
          </a:p>
          <a:p>
            <a:endParaRPr lang="en-NZ" dirty="0">
              <a:hlinkClick r:id="rId3"/>
            </a:endParaRPr>
          </a:p>
          <a:p>
            <a:r>
              <a:rPr lang="en-NZ" dirty="0">
                <a:hlinkClick r:id="rId3"/>
              </a:rPr>
              <a:t>http://www.bdadyslexia.org.uk/</a:t>
            </a:r>
            <a:r>
              <a:rPr lang="en-NZ" dirty="0"/>
              <a:t>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https://numberdyslexia.com/best-and-worst-fonts-for-dyslexia/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https://business.scope.org.uk/article/font-accessibility-and-readability-the-basics </a:t>
            </a:r>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25</a:t>
            </a:fld>
            <a:endParaRPr lang="en-NZ"/>
          </a:p>
        </p:txBody>
      </p:sp>
    </p:spTree>
    <p:extLst>
      <p:ext uri="{BB962C8B-B14F-4D97-AF65-F5344CB8AC3E}">
        <p14:creationId xmlns:p14="http://schemas.microsoft.com/office/powerpoint/2010/main" val="2316271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1" i="0" u="sng" dirty="0">
                <a:solidFill>
                  <a:srgbClr val="340458"/>
                </a:solidFill>
                <a:effectLst/>
                <a:latin typeface="hargreavesRegular"/>
              </a:rPr>
              <a:t>Image source</a:t>
            </a:r>
          </a:p>
          <a:p>
            <a:pPr algn="l"/>
            <a:r>
              <a:rPr lang="en-NZ" b="0" i="0" u="sng" dirty="0">
                <a:solidFill>
                  <a:srgbClr val="340458"/>
                </a:solidFill>
                <a:effectLst/>
                <a:latin typeface="hargreavesRegular"/>
              </a:rPr>
              <a:t>https://neliosoftware.com/blog/which-color-converts-the-best/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u="sng" dirty="0"/>
              <a:t>https://business.scope.org.uk/article/font-accessibility-and-readability-the-basics </a:t>
            </a:r>
            <a:endParaRPr lang="en-NZ" b="0" i="0" dirty="0">
              <a:solidFill>
                <a:srgbClr val="340458"/>
              </a:solidFill>
              <a:effectLst/>
              <a:latin typeface="hargreavesRegular"/>
            </a:endParaRPr>
          </a:p>
          <a:p>
            <a:pPr algn="l"/>
            <a:endParaRPr lang="en-NZ" b="0" i="0" u="sng" dirty="0">
              <a:solidFill>
                <a:srgbClr val="340458"/>
              </a:solidFill>
              <a:effectLst/>
              <a:latin typeface="hargreavesRegular"/>
            </a:endParaRPr>
          </a:p>
          <a:p>
            <a:pPr algn="l"/>
            <a:r>
              <a:rPr lang="en-NZ" b="0" i="0" u="sng" dirty="0">
                <a:solidFill>
                  <a:srgbClr val="340458"/>
                </a:solidFill>
                <a:effectLst/>
                <a:latin typeface="hargreavesRegular"/>
              </a:rPr>
              <a:t>https://uxplanet.org/what-to-consider-when-designing-for-dyslexia-b99d373905ac</a:t>
            </a:r>
          </a:p>
          <a:p>
            <a:pPr algn="l"/>
            <a:endParaRPr lang="en-NZ" b="1" i="0" u="sng" dirty="0">
              <a:solidFill>
                <a:srgbClr val="242424"/>
              </a:solidFill>
              <a:effectLst/>
              <a:latin typeface="sohne"/>
            </a:endParaRPr>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26</a:t>
            </a:fld>
            <a:endParaRPr lang="en-NZ"/>
          </a:p>
        </p:txBody>
      </p:sp>
    </p:spTree>
    <p:extLst>
      <p:ext uri="{BB962C8B-B14F-4D97-AF65-F5344CB8AC3E}">
        <p14:creationId xmlns:p14="http://schemas.microsoft.com/office/powerpoint/2010/main" val="410312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1" i="0" u="sng" dirty="0">
                <a:solidFill>
                  <a:srgbClr val="242424"/>
                </a:solidFill>
                <a:effectLst/>
                <a:latin typeface="sohne"/>
              </a:rPr>
              <a:t>References</a:t>
            </a:r>
          </a:p>
          <a:p>
            <a:pPr algn="l"/>
            <a:r>
              <a:rPr lang="en-NZ" b="0" i="0" dirty="0">
                <a:solidFill>
                  <a:srgbClr val="242424"/>
                </a:solidFill>
                <a:effectLst/>
                <a:latin typeface="sohne"/>
              </a:rPr>
              <a:t>https://uxplanet.org/what-to-consider-when-designing-for-dyslexia-b99d373905ac </a:t>
            </a:r>
          </a:p>
          <a:p>
            <a:pPr algn="l"/>
            <a:endParaRPr lang="en-NZ" b="0" i="0" dirty="0">
              <a:solidFill>
                <a:srgbClr val="242424"/>
              </a:solidFill>
              <a:effectLst/>
              <a:latin typeface="source-serif-pro"/>
            </a:endParaRPr>
          </a:p>
          <a:p>
            <a:pPr algn="l"/>
            <a:r>
              <a:rPr lang="en-NZ" b="0" i="0" dirty="0">
                <a:solidFill>
                  <a:srgbClr val="242424"/>
                </a:solidFill>
                <a:effectLst/>
                <a:latin typeface="source-serif-pro"/>
              </a:rPr>
              <a:t>https://accessibility.blog.gov.uk/2016/09/02/dos-and-donts-on-designing-for-accessibility/ </a:t>
            </a:r>
          </a:p>
          <a:p>
            <a:pPr algn="l"/>
            <a:endParaRPr lang="en-NZ" b="0" i="0" dirty="0">
              <a:solidFill>
                <a:srgbClr val="242424"/>
              </a:solidFill>
              <a:effectLst/>
              <a:latin typeface="source-serif-pro"/>
            </a:endParaRPr>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27</a:t>
            </a:fld>
            <a:endParaRPr lang="en-NZ"/>
          </a:p>
        </p:txBody>
      </p:sp>
    </p:spTree>
    <p:extLst>
      <p:ext uri="{BB962C8B-B14F-4D97-AF65-F5344CB8AC3E}">
        <p14:creationId xmlns:p14="http://schemas.microsoft.com/office/powerpoint/2010/main" val="1010697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1" i="0" u="none" dirty="0">
                <a:solidFill>
                  <a:srgbClr val="242424"/>
                </a:solidFill>
                <a:effectLst/>
                <a:latin typeface="sohne"/>
              </a:rPr>
              <a:t>Image  source: </a:t>
            </a:r>
          </a:p>
          <a:p>
            <a:pPr algn="l"/>
            <a:r>
              <a:rPr lang="en-NZ" b="0" i="0" u="none" dirty="0">
                <a:solidFill>
                  <a:srgbClr val="242424"/>
                </a:solidFill>
                <a:effectLst/>
                <a:latin typeface="sohne"/>
              </a:rPr>
              <a:t>https://www.shutterstock.com/blog/justify-vs-align-guide-to-type-alignment</a:t>
            </a:r>
          </a:p>
          <a:p>
            <a:pPr algn="l"/>
            <a:endParaRPr lang="en-NZ" b="1" i="0" u="sng" dirty="0">
              <a:solidFill>
                <a:srgbClr val="242424"/>
              </a:solidFill>
              <a:effectLst/>
              <a:latin typeface="sohne"/>
            </a:endParaRPr>
          </a:p>
          <a:p>
            <a:pPr algn="l"/>
            <a:r>
              <a:rPr lang="en-NZ" b="1" i="0" u="sng" dirty="0">
                <a:solidFill>
                  <a:srgbClr val="242424"/>
                </a:solidFill>
                <a:effectLst/>
                <a:latin typeface="sohne"/>
              </a:rPr>
              <a:t>References</a:t>
            </a:r>
          </a:p>
          <a:p>
            <a:pPr algn="l"/>
            <a:r>
              <a:rPr lang="en-NZ" b="0" i="0" dirty="0">
                <a:solidFill>
                  <a:srgbClr val="242424"/>
                </a:solidFill>
                <a:effectLst/>
                <a:latin typeface="sohne"/>
              </a:rPr>
              <a:t>https://uxplanet.org/what-to-consider-when-designing-for-dyslexia-b99d373905ac</a:t>
            </a:r>
            <a:endParaRPr lang="en-NZ" b="0" i="0" dirty="0">
              <a:solidFill>
                <a:srgbClr val="242424"/>
              </a:solidFill>
              <a:effectLst/>
              <a:latin typeface="source-serif-pro"/>
            </a:endParaRPr>
          </a:p>
          <a:p>
            <a:pPr algn="l"/>
            <a:endParaRPr lang="en-NZ" b="0" i="0" dirty="0">
              <a:solidFill>
                <a:srgbClr val="242424"/>
              </a:solidFill>
              <a:effectLst/>
              <a:latin typeface="source-serif-pro"/>
            </a:endParaRPr>
          </a:p>
          <a:p>
            <a:pPr algn="l"/>
            <a:r>
              <a:rPr lang="en-NZ" b="0" i="0" dirty="0">
                <a:solidFill>
                  <a:srgbClr val="242424"/>
                </a:solidFill>
                <a:effectLst/>
                <a:latin typeface="source-serif-pro"/>
              </a:rPr>
              <a:t>https://accessibility.blog.gov.uk/2016/09/02/dos-and-donts-on-designing-for-accessibility/ </a:t>
            </a:r>
          </a:p>
          <a:p>
            <a:pPr algn="l"/>
            <a:endParaRPr lang="en-NZ" b="0" i="0" dirty="0">
              <a:solidFill>
                <a:srgbClr val="242424"/>
              </a:solidFill>
              <a:effectLst/>
              <a:latin typeface="source-serif-pro"/>
            </a:endParaRPr>
          </a:p>
        </p:txBody>
      </p:sp>
      <p:sp>
        <p:nvSpPr>
          <p:cNvPr id="4" name="Slide Number Placeholder 3"/>
          <p:cNvSpPr>
            <a:spLocks noGrp="1"/>
          </p:cNvSpPr>
          <p:nvPr>
            <p:ph type="sldNum" sz="quarter" idx="5"/>
          </p:nvPr>
        </p:nvSpPr>
        <p:spPr/>
        <p:txBody>
          <a:bodyPr/>
          <a:lstStyle/>
          <a:p>
            <a:fld id="{B97D7803-8999-46BF-8B6A-002423939F01}" type="slidenum">
              <a:rPr lang="en-NZ" smtClean="0"/>
              <a:t>28</a:t>
            </a:fld>
            <a:endParaRPr lang="en-NZ"/>
          </a:p>
        </p:txBody>
      </p:sp>
    </p:spTree>
    <p:extLst>
      <p:ext uri="{BB962C8B-B14F-4D97-AF65-F5344CB8AC3E}">
        <p14:creationId xmlns:p14="http://schemas.microsoft.com/office/powerpoint/2010/main" val="1861718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NZ" dirty="0"/>
              <a:t>Image by Alesha Garton</a:t>
            </a:r>
          </a:p>
          <a:p>
            <a:pPr algn="l"/>
            <a:endParaRPr lang="en-NZ" b="0" i="0" u="sng" dirty="0">
              <a:solidFill>
                <a:srgbClr val="242424"/>
              </a:solidFill>
              <a:effectLst/>
              <a:latin typeface="sohne"/>
            </a:endParaRPr>
          </a:p>
          <a:p>
            <a:pPr algn="l"/>
            <a:endParaRPr lang="en-NZ" b="1" i="0" u="sng" dirty="0">
              <a:solidFill>
                <a:srgbClr val="242424"/>
              </a:solidFill>
              <a:effectLst/>
              <a:latin typeface="sohne"/>
            </a:endParaRPr>
          </a:p>
          <a:p>
            <a:pPr algn="l"/>
            <a:r>
              <a:rPr lang="en-NZ" b="1" i="0" u="sng" dirty="0">
                <a:solidFill>
                  <a:srgbClr val="242424"/>
                </a:solidFill>
                <a:effectLst/>
                <a:latin typeface="sohne"/>
              </a:rPr>
              <a:t>References</a:t>
            </a:r>
            <a:endParaRPr lang="en-NZ" b="0" i="0" dirty="0">
              <a:solidFill>
                <a:srgbClr val="242424"/>
              </a:solidFill>
              <a:effectLst/>
              <a:latin typeface="source-serif-pro"/>
            </a:endParaRPr>
          </a:p>
          <a:p>
            <a:pPr algn="l"/>
            <a:endParaRPr lang="en-NZ" b="0" i="0" dirty="0">
              <a:solidFill>
                <a:srgbClr val="242424"/>
              </a:solidFill>
              <a:effectLst/>
              <a:latin typeface="source-serif-pro"/>
            </a:endParaRPr>
          </a:p>
          <a:p>
            <a:pPr algn="l"/>
            <a:r>
              <a:rPr lang="en-NZ" b="0" i="0" dirty="0">
                <a:solidFill>
                  <a:srgbClr val="242424"/>
                </a:solidFill>
                <a:effectLst/>
                <a:latin typeface="source-serif-pro"/>
              </a:rPr>
              <a:t>https://accessibility.blog.gov.uk/2016/09/02/dos-and-donts-on-designing-for-accessibility/ </a:t>
            </a:r>
          </a:p>
          <a:p>
            <a:pPr algn="l"/>
            <a:endParaRPr lang="en-NZ" b="0" i="0" dirty="0">
              <a:solidFill>
                <a:srgbClr val="242424"/>
              </a:solidFill>
              <a:effectLst/>
              <a:latin typeface="source-serif-pro"/>
            </a:endParaRPr>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29</a:t>
            </a:fld>
            <a:endParaRPr lang="en-NZ"/>
          </a:p>
        </p:txBody>
      </p:sp>
    </p:spTree>
    <p:extLst>
      <p:ext uri="{BB962C8B-B14F-4D97-AF65-F5344CB8AC3E}">
        <p14:creationId xmlns:p14="http://schemas.microsoft.com/office/powerpoint/2010/main" val="45701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Image by Annalise Chan</a:t>
            </a:r>
          </a:p>
          <a:p>
            <a:endParaRPr lang="en-NZ" dirty="0"/>
          </a:p>
        </p:txBody>
      </p:sp>
      <p:sp>
        <p:nvSpPr>
          <p:cNvPr id="4" name="Slide Number Placeholder 3"/>
          <p:cNvSpPr>
            <a:spLocks noGrp="1"/>
          </p:cNvSpPr>
          <p:nvPr>
            <p:ph type="sldNum" sz="quarter" idx="5"/>
          </p:nvPr>
        </p:nvSpPr>
        <p:spPr/>
        <p:txBody>
          <a:bodyPr/>
          <a:lstStyle/>
          <a:p>
            <a:fld id="{FF498D52-3A03-4CBB-8D87-D5F7DEFCA29B}" type="slidenum">
              <a:rPr lang="en-NZ" smtClean="0"/>
              <a:t>3</a:t>
            </a:fld>
            <a:endParaRPr lang="en-NZ"/>
          </a:p>
        </p:txBody>
      </p:sp>
    </p:spTree>
    <p:extLst>
      <p:ext uri="{BB962C8B-B14F-4D97-AF65-F5344CB8AC3E}">
        <p14:creationId xmlns:p14="http://schemas.microsoft.com/office/powerpoint/2010/main" val="2786782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1" i="0" dirty="0">
                <a:solidFill>
                  <a:srgbClr val="242424"/>
                </a:solidFill>
                <a:effectLst/>
                <a:latin typeface="sohne"/>
              </a:rPr>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https://www.stylemanual.gov.au/writing-and-designing-content/clear-language-and-writing-style/plain-language-and-word-choice </a:t>
            </a:r>
          </a:p>
          <a:p>
            <a:pPr algn="l"/>
            <a:endParaRPr lang="en-NZ" b="1" i="0" dirty="0">
              <a:solidFill>
                <a:srgbClr val="242424"/>
              </a:solidFill>
              <a:effectLst/>
              <a:latin typeface="sohne"/>
            </a:endParaRPr>
          </a:p>
          <a:p>
            <a:pPr algn="l"/>
            <a:endParaRPr lang="en-NZ" b="1" i="0" dirty="0">
              <a:solidFill>
                <a:srgbClr val="242424"/>
              </a:solidFill>
              <a:effectLst/>
              <a:latin typeface="sohne"/>
            </a:endParaRPr>
          </a:p>
          <a:p>
            <a:pPr algn="l"/>
            <a:r>
              <a:rPr lang="en-NZ" b="1" i="0" dirty="0">
                <a:solidFill>
                  <a:srgbClr val="242424"/>
                </a:solidFill>
                <a:effectLst/>
                <a:latin typeface="sohne"/>
              </a:rPr>
              <a:t>References</a:t>
            </a:r>
          </a:p>
          <a:p>
            <a:pPr algn="l"/>
            <a:r>
              <a:rPr lang="en-NZ" b="0" i="0" dirty="0">
                <a:solidFill>
                  <a:srgbClr val="242424"/>
                </a:solidFill>
                <a:effectLst/>
                <a:latin typeface="sohne"/>
              </a:rPr>
              <a:t>https://uxplanet.org/what-to-consider-when-designing-for-dyslexia-b99d373905ac</a:t>
            </a:r>
            <a:endParaRPr lang="en-NZ" b="0" dirty="0"/>
          </a:p>
          <a:p>
            <a:endParaRPr lang="en-NZ" b="0" dirty="0"/>
          </a:p>
          <a:p>
            <a:r>
              <a:rPr lang="en-NZ" b="0" dirty="0"/>
              <a:t>https://www.stylemanual.gov.au/writing-and-designing-content/clear-language-and-writing-style/plain-language-and-word-choice </a:t>
            </a:r>
          </a:p>
        </p:txBody>
      </p:sp>
      <p:sp>
        <p:nvSpPr>
          <p:cNvPr id="4" name="Slide Number Placeholder 3"/>
          <p:cNvSpPr>
            <a:spLocks noGrp="1"/>
          </p:cNvSpPr>
          <p:nvPr>
            <p:ph type="sldNum" sz="quarter" idx="5"/>
          </p:nvPr>
        </p:nvSpPr>
        <p:spPr/>
        <p:txBody>
          <a:bodyPr/>
          <a:lstStyle/>
          <a:p>
            <a:fld id="{B97D7803-8999-46BF-8B6A-002423939F01}" type="slidenum">
              <a:rPr lang="en-NZ" smtClean="0"/>
              <a:t>30</a:t>
            </a:fld>
            <a:endParaRPr lang="en-NZ"/>
          </a:p>
        </p:txBody>
      </p:sp>
    </p:spTree>
    <p:extLst>
      <p:ext uri="{BB962C8B-B14F-4D97-AF65-F5344CB8AC3E}">
        <p14:creationId xmlns:p14="http://schemas.microsoft.com/office/powerpoint/2010/main" val="371856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1"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https://www.stylemanual.gov.au/writing-and-designing-content/clear-language-and-writing-style/sentences</a:t>
            </a:r>
          </a:p>
          <a:p>
            <a:pPr algn="l"/>
            <a:endParaRPr lang="en-NZ" dirty="0"/>
          </a:p>
          <a:p>
            <a:pPr algn="l"/>
            <a:endParaRPr lang="en-NZ" b="1" dirty="0"/>
          </a:p>
          <a:p>
            <a:pPr algn="l"/>
            <a:r>
              <a:rPr lang="en-NZ" b="1" dirty="0"/>
              <a:t>References</a:t>
            </a:r>
          </a:p>
          <a:p>
            <a:pPr algn="l"/>
            <a:r>
              <a:rPr lang="en-NZ" dirty="0"/>
              <a:t>https://www.bdadyslexia.org.uk/advice/employers/creating-a-dyslexia-friendly-workplace/dyslexia-friendly-style-guide </a:t>
            </a:r>
          </a:p>
          <a:p>
            <a:pPr algn="l"/>
            <a:endParaRPr lang="en-NZ" dirty="0"/>
          </a:p>
          <a:p>
            <a:pPr algn="l"/>
            <a:r>
              <a:rPr lang="en-NZ" dirty="0"/>
              <a:t>https://www.stylemanual.gov.au/writing-and-designing-content/clear-language-and-writing-style/sentences</a:t>
            </a:r>
          </a:p>
        </p:txBody>
      </p:sp>
      <p:sp>
        <p:nvSpPr>
          <p:cNvPr id="4" name="Slide Number Placeholder 3"/>
          <p:cNvSpPr>
            <a:spLocks noGrp="1"/>
          </p:cNvSpPr>
          <p:nvPr>
            <p:ph type="sldNum" sz="quarter" idx="5"/>
          </p:nvPr>
        </p:nvSpPr>
        <p:spPr/>
        <p:txBody>
          <a:bodyPr/>
          <a:lstStyle/>
          <a:p>
            <a:fld id="{B97D7803-8999-46BF-8B6A-002423939F01}" type="slidenum">
              <a:rPr lang="en-NZ" smtClean="0"/>
              <a:t>31</a:t>
            </a:fld>
            <a:endParaRPr lang="en-NZ"/>
          </a:p>
        </p:txBody>
      </p:sp>
    </p:spTree>
    <p:extLst>
      <p:ext uri="{BB962C8B-B14F-4D97-AF65-F5344CB8AC3E}">
        <p14:creationId xmlns:p14="http://schemas.microsoft.com/office/powerpoint/2010/main" val="3595380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1" dirty="0"/>
              <a:t>Image source</a:t>
            </a:r>
          </a:p>
          <a:p>
            <a:pPr algn="l"/>
            <a:r>
              <a:rPr lang="en-NZ" dirty="0"/>
              <a:t>https://www.pco.govt.nz/making-secondary-legislation/plain-language/supporting-documents/6.2</a:t>
            </a:r>
          </a:p>
          <a:p>
            <a:pPr algn="l"/>
            <a:endParaRPr lang="en-NZ" b="1" dirty="0"/>
          </a:p>
          <a:p>
            <a:pPr algn="l"/>
            <a:r>
              <a:rPr lang="en-NZ" b="1" dirty="0"/>
              <a:t>References</a:t>
            </a:r>
          </a:p>
          <a:p>
            <a:pPr algn="l"/>
            <a:endParaRPr lang="en-NZ" dirty="0"/>
          </a:p>
          <a:p>
            <a:pPr algn="l"/>
            <a:r>
              <a:rPr lang="en-NZ" dirty="0"/>
              <a:t>https://www.pco.govt.nz/making-secondary-legislation/plain-language/supporting-documents/6.2</a:t>
            </a:r>
          </a:p>
          <a:p>
            <a:pPr algn="l"/>
            <a:endParaRPr lang="en-NZ" dirty="0"/>
          </a:p>
          <a:p>
            <a:pPr algn="l"/>
            <a:r>
              <a:rPr lang="en-NZ" dirty="0"/>
              <a:t>https://www.bdadyslexia.org.uk/advice/employers/creating-a-dyslexia-friendly-workplace/dyslexia-friendly-style-guide</a:t>
            </a:r>
          </a:p>
          <a:p>
            <a:pPr algn="l"/>
            <a:endParaRPr lang="en-NZ" dirty="0"/>
          </a:p>
          <a:p>
            <a:pPr algn="l"/>
            <a:r>
              <a:rPr lang="en-NZ" dirty="0"/>
              <a:t>https://www.stylemanual.gov.au/writing-and-designing-content/clear-language-and-writing-style/sentences</a:t>
            </a:r>
          </a:p>
          <a:p>
            <a:pPr algn="l"/>
            <a:endParaRPr lang="en-NZ" dirty="0"/>
          </a:p>
          <a:p>
            <a:pPr algn="l"/>
            <a:r>
              <a:rPr lang="en-NZ" dirty="0"/>
              <a:t>https://www.svsu.edu/media/writingcenter/Benefits%20of%20Using%20Active%20Voice%20in%20the%20Sciences.pdf</a:t>
            </a:r>
          </a:p>
        </p:txBody>
      </p:sp>
      <p:sp>
        <p:nvSpPr>
          <p:cNvPr id="4" name="Slide Number Placeholder 3"/>
          <p:cNvSpPr>
            <a:spLocks noGrp="1"/>
          </p:cNvSpPr>
          <p:nvPr>
            <p:ph type="sldNum" sz="quarter" idx="5"/>
          </p:nvPr>
        </p:nvSpPr>
        <p:spPr/>
        <p:txBody>
          <a:bodyPr/>
          <a:lstStyle/>
          <a:p>
            <a:fld id="{B97D7803-8999-46BF-8B6A-002423939F01}" type="slidenum">
              <a:rPr lang="en-NZ" smtClean="0"/>
              <a:t>32</a:t>
            </a:fld>
            <a:endParaRPr lang="en-NZ"/>
          </a:p>
        </p:txBody>
      </p:sp>
    </p:spTree>
    <p:extLst>
      <p:ext uri="{BB962C8B-B14F-4D97-AF65-F5344CB8AC3E}">
        <p14:creationId xmlns:p14="http://schemas.microsoft.com/office/powerpoint/2010/main" val="3085222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33</a:t>
            </a:fld>
            <a:endParaRPr lang="en-NZ"/>
          </a:p>
        </p:txBody>
      </p:sp>
    </p:spTree>
    <p:extLst>
      <p:ext uri="{BB962C8B-B14F-4D97-AF65-F5344CB8AC3E}">
        <p14:creationId xmlns:p14="http://schemas.microsoft.com/office/powerpoint/2010/main" val="623645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react buttons to show how you feel</a:t>
            </a:r>
          </a:p>
          <a:p>
            <a:r>
              <a:rPr lang="en-NZ" dirty="0"/>
              <a:t>Do you have any feedback for me? What can be improved? What should we continue?</a:t>
            </a:r>
          </a:p>
          <a:p>
            <a:r>
              <a:rPr lang="en-NZ" dirty="0"/>
              <a:t>What else do you want to hear about? </a:t>
            </a:r>
          </a:p>
          <a:p>
            <a:r>
              <a:rPr lang="en-NZ" dirty="0"/>
              <a:t>Any guest speakers you want to hear from?</a:t>
            </a:r>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35</a:t>
            </a:fld>
            <a:endParaRPr lang="en-NZ"/>
          </a:p>
        </p:txBody>
      </p:sp>
    </p:spTree>
    <p:extLst>
      <p:ext uri="{BB962C8B-B14F-4D97-AF65-F5344CB8AC3E}">
        <p14:creationId xmlns:p14="http://schemas.microsoft.com/office/powerpoint/2010/main" val="3391096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Image by Alesha Garton</a:t>
            </a:r>
          </a:p>
          <a:p>
            <a:endParaRPr lang="en-NZ" sz="1200" dirty="0">
              <a:solidFill>
                <a:schemeClr val="accent2">
                  <a:lumMod val="50000"/>
                </a:schemeClr>
              </a:solidFill>
              <a:latin typeface="Source Sans Pro Light" panose="020B0403030403020204" pitchFamily="34" charset="0"/>
              <a:ea typeface="Source Sans Pro Light" panose="020B0403030403020204" pitchFamily="34" charset="0"/>
              <a:cs typeface="Calibri" panose="020F0502020204030204" pitchFamily="34" charset="0"/>
            </a:endParaRPr>
          </a:p>
          <a:p>
            <a:endParaRPr lang="en-NZ" sz="1200" dirty="0">
              <a:solidFill>
                <a:schemeClr val="accent2">
                  <a:lumMod val="50000"/>
                </a:schemeClr>
              </a:solidFill>
              <a:latin typeface="Source Sans Pro Light" panose="020B0403030403020204" pitchFamily="34" charset="0"/>
              <a:ea typeface="Source Sans Pro Light" panose="020B0403030403020204" pitchFamily="34" charset="0"/>
              <a:cs typeface="Calibri" panose="020F0502020204030204" pitchFamily="34" charset="0"/>
            </a:endParaRPr>
          </a:p>
          <a:p>
            <a:r>
              <a:rPr lang="en-NZ" sz="1200" dirty="0">
                <a:solidFill>
                  <a:schemeClr val="accent2">
                    <a:lumMod val="50000"/>
                  </a:schemeClr>
                </a:solidFill>
                <a:latin typeface="Source Sans Pro Light" panose="020B0403030403020204" pitchFamily="34" charset="0"/>
                <a:ea typeface="Source Sans Pro Light" panose="020B0403030403020204" pitchFamily="34" charset="0"/>
                <a:cs typeface="Calibri" panose="020F0502020204030204" pitchFamily="34" charset="0"/>
              </a:rPr>
              <a:t>Thank you for coming along! </a:t>
            </a:r>
            <a:br>
              <a:rPr lang="en-NZ" sz="1200" dirty="0">
                <a:solidFill>
                  <a:schemeClr val="accent2">
                    <a:lumMod val="50000"/>
                  </a:schemeClr>
                </a:solidFill>
                <a:latin typeface="Source Sans Pro Light" panose="020B0403030403020204" pitchFamily="34" charset="0"/>
                <a:ea typeface="Source Sans Pro Light" panose="020B0403030403020204" pitchFamily="34" charset="0"/>
                <a:cs typeface="Calibri" panose="020F0502020204030204" pitchFamily="34" charset="0"/>
              </a:rPr>
            </a:br>
            <a:br>
              <a:rPr lang="en-NZ" sz="1200" dirty="0">
                <a:solidFill>
                  <a:schemeClr val="accent2">
                    <a:lumMod val="50000"/>
                  </a:schemeClr>
                </a:solidFill>
                <a:latin typeface="Source Sans Pro Light" panose="020B0403030403020204" pitchFamily="34" charset="0"/>
                <a:ea typeface="Source Sans Pro Light" panose="020B0403030403020204" pitchFamily="34" charset="0"/>
                <a:cs typeface="Calibri" panose="020F0502020204030204" pitchFamily="34" charset="0"/>
              </a:rPr>
            </a:br>
            <a:r>
              <a:rPr lang="en-NZ" sz="1200" b="1" dirty="0">
                <a:solidFill>
                  <a:schemeClr val="accent2">
                    <a:lumMod val="50000"/>
                  </a:schemeClr>
                </a:solidFill>
                <a:latin typeface="Source Sans Pro SemiBold" panose="020B0603030403020204" pitchFamily="34" charset="0"/>
                <a:ea typeface="Source Sans Pro SemiBold" panose="020B0603030403020204" pitchFamily="34" charset="0"/>
                <a:cs typeface="Calibri" panose="020F0502020204030204" pitchFamily="34" charset="0"/>
              </a:rPr>
              <a:t>Any </a:t>
            </a:r>
            <a:r>
              <a:rPr lang="mi-NZ" sz="1200" b="1" dirty="0">
                <a:solidFill>
                  <a:schemeClr val="accent2">
                    <a:lumMod val="50000"/>
                  </a:schemeClr>
                </a:solidFill>
                <a:latin typeface="Source Sans Pro SemiBold" panose="020B0603030403020204" pitchFamily="34" charset="0"/>
                <a:ea typeface="Source Sans Pro SemiBold" panose="020B0603030403020204" pitchFamily="34" charset="0"/>
                <a:cs typeface="Calibri" panose="020F0502020204030204" pitchFamily="34" charset="0"/>
              </a:rPr>
              <a:t>pātai (</a:t>
            </a:r>
            <a:r>
              <a:rPr lang="en-NZ" sz="1200" b="1" dirty="0">
                <a:solidFill>
                  <a:schemeClr val="accent2">
                    <a:lumMod val="50000"/>
                  </a:schemeClr>
                </a:solidFill>
                <a:latin typeface="Source Sans Pro SemiBold" panose="020B0603030403020204" pitchFamily="34" charset="0"/>
                <a:ea typeface="Source Sans Pro SemiBold" panose="020B0603030403020204" pitchFamily="34" charset="0"/>
                <a:cs typeface="Calibri" panose="020F0502020204030204" pitchFamily="34" charset="0"/>
              </a:rPr>
              <a:t>questions)? </a:t>
            </a:r>
            <a:r>
              <a:rPr lang="en-NZ" sz="1200" b="1" dirty="0">
                <a:solidFill>
                  <a:schemeClr val="accent2">
                    <a:lumMod val="50000"/>
                  </a:schemeClr>
                </a:solidFill>
                <a:latin typeface="Source Sans Pro SemiBold" panose="020B0603030403020204" pitchFamily="34" charset="0"/>
                <a:ea typeface="Source Sans Pro SemiBold" panose="020B0603030403020204" pitchFamily="34" charset="0"/>
                <a:cs typeface="Calibri" panose="020F0502020204030204" pitchFamily="34" charset="0"/>
                <a:sym typeface="Wingdings" panose="05000000000000000000" pitchFamily="2" charset="2"/>
              </a:rPr>
              <a:t></a:t>
            </a:r>
            <a:endParaRPr lang="en-NZ" dirty="0"/>
          </a:p>
        </p:txBody>
      </p:sp>
      <p:sp>
        <p:nvSpPr>
          <p:cNvPr id="4" name="Slide Number Placeholder 3"/>
          <p:cNvSpPr>
            <a:spLocks noGrp="1"/>
          </p:cNvSpPr>
          <p:nvPr>
            <p:ph type="sldNum" sz="quarter" idx="5"/>
          </p:nvPr>
        </p:nvSpPr>
        <p:spPr/>
        <p:txBody>
          <a:bodyPr/>
          <a:lstStyle/>
          <a:p>
            <a:fld id="{7657825D-C1BC-4643-B660-1C93629E6F94}" type="slidenum">
              <a:rPr lang="en-NZ" smtClean="0"/>
              <a:t>36</a:t>
            </a:fld>
            <a:endParaRPr lang="en-NZ"/>
          </a:p>
        </p:txBody>
      </p:sp>
    </p:spTree>
    <p:extLst>
      <p:ext uri="{BB962C8B-B14F-4D97-AF65-F5344CB8AC3E}">
        <p14:creationId xmlns:p14="http://schemas.microsoft.com/office/powerpoint/2010/main" val="1847453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dirty="0"/>
              <a:t>About dyslexia</a:t>
            </a:r>
            <a:endParaRPr lang="en-NZ" sz="1800" dirty="0"/>
          </a:p>
          <a:p>
            <a:r>
              <a:rPr lang="en-NZ" sz="1800" dirty="0"/>
              <a:t>https://www.bdadyslexia.org.uk/dyslexia/about-dyslexia/what-is-dyslexia</a:t>
            </a:r>
          </a:p>
          <a:p>
            <a:r>
              <a:rPr lang="en-NZ" sz="1800" dirty="0"/>
              <a:t>https://dfnz.org.nz/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u="none" dirty="0"/>
              <a:t>https://my.clevelandclinic.org/health/diseases/6005-dyslexia </a:t>
            </a:r>
          </a:p>
          <a:p>
            <a:r>
              <a:rPr lang="en-NZ" sz="1800" dirty="0"/>
              <a:t>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Dyslexia specific design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https://www.bdadyslexia.org.uk/advice/employers/creating-a-dyslexia-friendly-workplace/dyslexia-friendly-style-guide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dirty="0">
                <a:solidFill>
                  <a:srgbClr val="242424"/>
                </a:solidFill>
                <a:effectLst/>
                <a:latin typeface="sohne"/>
              </a:rPr>
              <a:t>https://uxplanet.org/what-to-consider-when-designing-for-dyslexia-b99d373905ac</a:t>
            </a:r>
          </a:p>
          <a:p>
            <a:endParaRPr lang="en-NZ" sz="1800" dirty="0"/>
          </a:p>
          <a:p>
            <a:endParaRPr lang="en-NZ" sz="1800" b="1" dirty="0"/>
          </a:p>
          <a:p>
            <a:r>
              <a:rPr lang="en-NZ" sz="1800" b="1" dirty="0"/>
              <a:t>Designing for neurodiversity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mi-NZ" sz="1800" b="0" i="0" dirty="0">
                <a:solidFill>
                  <a:srgbClr val="3A3B41"/>
                </a:solidFill>
                <a:effectLst/>
                <a:latin typeface="Georgia" panose="02040502050405020303" pitchFamily="18" charset="0"/>
              </a:rPr>
              <a:t>https://www.neurodiversity.design/ </a:t>
            </a:r>
            <a:r>
              <a:rPr lang="en-NZ" sz="1800" b="0" i="0" dirty="0">
                <a:solidFill>
                  <a:srgbClr val="3A3B41"/>
                </a:solidFill>
                <a:effectLst/>
                <a:latin typeface="Georgia" panose="02040502050405020303" pitchFamily="18" charset="0"/>
              </a:rPr>
              <a:t> </a:t>
            </a:r>
          </a:p>
          <a:p>
            <a:endParaRPr lang="en-NZ" sz="1800" dirty="0"/>
          </a:p>
          <a:p>
            <a:endParaRPr lang="en-NZ" sz="1800" dirty="0"/>
          </a:p>
          <a:p>
            <a:r>
              <a:rPr lang="en-NZ" sz="1800" b="1" dirty="0"/>
              <a:t>Accessibility guidance</a:t>
            </a:r>
            <a:endParaRPr lang="en-NZ" sz="1800" dirty="0"/>
          </a:p>
          <a:p>
            <a:r>
              <a:rPr lang="en-NZ" sz="1800" dirty="0"/>
              <a:t>https://accessibility.blog.gov.uk/2016/09/02/dos-and-donts-on-designing-for-accessibility/ </a:t>
            </a:r>
          </a:p>
          <a:p>
            <a:endParaRPr lang="en-NZ" sz="1800" dirty="0"/>
          </a:p>
          <a:p>
            <a:endParaRPr lang="en-NZ" sz="1800" dirty="0"/>
          </a:p>
          <a:p>
            <a:r>
              <a:rPr lang="en-NZ" sz="1800" b="1" dirty="0"/>
              <a:t>Language</a:t>
            </a:r>
          </a:p>
          <a:p>
            <a:r>
              <a:rPr lang="en-NZ" sz="1800" dirty="0"/>
              <a:t>https://www.stylemanual.gov.au/writing-and-designing-content/clear-language-and-writing-style/plain-language-and-word-choice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https://www.stylemanual.gov.au/writing-and-designing-content/clear-language-and-writing-style/sentences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https://hemingwayapp.com/ </a:t>
            </a:r>
          </a:p>
          <a:p>
            <a:endParaRPr lang="en-NZ" sz="1800" dirty="0"/>
          </a:p>
          <a:p>
            <a:endParaRPr lang="en-NZ" sz="1800" dirty="0"/>
          </a:p>
          <a:p>
            <a:r>
              <a:rPr lang="en-NZ" sz="1800" b="1" dirty="0"/>
              <a:t>Colour and contrast</a:t>
            </a:r>
          </a:p>
          <a:p>
            <a:r>
              <a:rPr lang="en-NZ" sz="1800" dirty="0"/>
              <a:t>https://www.digital.govt.nz/standards-and-guidance/design-and-ux/accessibility/colour-and-contrast/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solidFill>
                  <a:schemeClr val="bg2">
                    <a:lumMod val="25000"/>
                  </a:schemeClr>
                </a:solidFill>
                <a:hlinkClick r:id="rId3"/>
              </a:rPr>
              <a:t>https://webaim.org/resources/contrastchecker/</a:t>
            </a:r>
            <a:r>
              <a:rPr lang="en-NZ" sz="1800" dirty="0">
                <a:solidFill>
                  <a:schemeClr val="bg2">
                    <a:lumMod val="25000"/>
                  </a:schemeClr>
                </a:solidFill>
              </a:rPr>
              <a:t>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u="none" dirty="0"/>
              <a:t>Font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u="none" dirty="0"/>
              <a:t>https://business.scope.org.uk/article/font-accessibility-and-readability-the-basics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MPI style guides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https://kotahi.mpi.govt.nz/essentials/guidelines-and-templates/article/1730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a:spcBef>
                <a:spcPts val="0"/>
              </a:spcBef>
              <a:spcAft>
                <a:spcPts val="0"/>
              </a:spcAft>
            </a:pPr>
            <a:endParaRPr lang="en-NZ"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F498D52-3A03-4CBB-8D87-D5F7DEFCA29B}" type="slidenum">
              <a:rPr lang="en-NZ" smtClean="0"/>
              <a:t>37</a:t>
            </a:fld>
            <a:endParaRPr lang="en-NZ"/>
          </a:p>
        </p:txBody>
      </p:sp>
    </p:spTree>
    <p:extLst>
      <p:ext uri="{BB962C8B-B14F-4D97-AF65-F5344CB8AC3E}">
        <p14:creationId xmlns:p14="http://schemas.microsoft.com/office/powerpoint/2010/main" val="207598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dirty="0"/>
              <a:t>About dyslexia</a:t>
            </a:r>
            <a:endParaRPr lang="en-NZ" sz="1800" dirty="0"/>
          </a:p>
          <a:p>
            <a:r>
              <a:rPr lang="en-NZ" sz="1800" dirty="0"/>
              <a:t>https://www.bdadyslexia.org.uk/dyslexia/about-dyslexia/what-is-dyslexia</a:t>
            </a:r>
          </a:p>
          <a:p>
            <a:r>
              <a:rPr lang="en-NZ" sz="1800" dirty="0"/>
              <a:t>https://dfnz.org.nz/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u="none" dirty="0"/>
              <a:t>https://my.clevelandclinic.org/health/diseases/6005-dyslexia </a:t>
            </a:r>
          </a:p>
          <a:p>
            <a:r>
              <a:rPr lang="en-NZ" sz="1800" dirty="0"/>
              <a:t>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Dyslexia specific design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https://www.bdadyslexia.org.uk/advice/employers/creating-a-dyslexia-friendly-workplace/dyslexia-friendly-style-guide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dirty="0">
                <a:solidFill>
                  <a:srgbClr val="242424"/>
                </a:solidFill>
                <a:effectLst/>
                <a:latin typeface="sohne"/>
              </a:rPr>
              <a:t>https://uxplanet.org/what-to-consider-when-designing-for-dyslexia-b99d373905ac</a:t>
            </a:r>
          </a:p>
          <a:p>
            <a:endParaRPr lang="en-NZ" sz="1800" dirty="0"/>
          </a:p>
          <a:p>
            <a:endParaRPr lang="en-NZ" sz="1800" b="1" dirty="0"/>
          </a:p>
          <a:p>
            <a:r>
              <a:rPr lang="en-NZ" sz="1800" b="1" dirty="0"/>
              <a:t>Designing for neurodiversity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mi-NZ" sz="1800" b="0" i="0" dirty="0">
                <a:solidFill>
                  <a:srgbClr val="3A3B41"/>
                </a:solidFill>
                <a:effectLst/>
                <a:latin typeface="Georgia" panose="02040502050405020303" pitchFamily="18" charset="0"/>
              </a:rPr>
              <a:t>https://www.neurodiversity.design/ </a:t>
            </a:r>
            <a:r>
              <a:rPr lang="en-NZ" sz="1800" b="0" i="0" dirty="0">
                <a:solidFill>
                  <a:srgbClr val="3A3B41"/>
                </a:solidFill>
                <a:effectLst/>
                <a:latin typeface="Georgia" panose="02040502050405020303" pitchFamily="18" charset="0"/>
              </a:rPr>
              <a:t> </a:t>
            </a:r>
          </a:p>
          <a:p>
            <a:endParaRPr lang="en-NZ" sz="1800" dirty="0"/>
          </a:p>
          <a:p>
            <a:endParaRPr lang="en-NZ" sz="1800" dirty="0"/>
          </a:p>
          <a:p>
            <a:r>
              <a:rPr lang="en-NZ" sz="1800" b="1" dirty="0"/>
              <a:t>Accessibility guidance</a:t>
            </a:r>
            <a:endParaRPr lang="en-NZ" sz="1800" dirty="0"/>
          </a:p>
          <a:p>
            <a:r>
              <a:rPr lang="en-NZ" sz="1800" dirty="0"/>
              <a:t>https://accessibility.blog.gov.uk/2016/09/02/dos-and-donts-on-designing-for-accessibility/ </a:t>
            </a:r>
          </a:p>
          <a:p>
            <a:endParaRPr lang="en-NZ" sz="1800" dirty="0"/>
          </a:p>
          <a:p>
            <a:endParaRPr lang="en-NZ" sz="1800" dirty="0"/>
          </a:p>
          <a:p>
            <a:r>
              <a:rPr lang="en-NZ" sz="1800" b="1" dirty="0"/>
              <a:t>Language</a:t>
            </a:r>
          </a:p>
          <a:p>
            <a:r>
              <a:rPr lang="en-NZ" sz="1800" dirty="0"/>
              <a:t>https://www.stylemanual.gov.au/writing-and-designing-content/clear-language-and-writing-style/plain-language-and-word-choice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https://www.stylemanual.gov.au/writing-and-designing-content/clear-language-and-writing-style/sentences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https://hemingwayapp.com/ </a:t>
            </a:r>
          </a:p>
          <a:p>
            <a:endParaRPr lang="en-NZ" sz="1800" dirty="0"/>
          </a:p>
          <a:p>
            <a:endParaRPr lang="en-NZ" sz="1800" dirty="0"/>
          </a:p>
          <a:p>
            <a:r>
              <a:rPr lang="en-NZ" sz="1800" b="1" dirty="0"/>
              <a:t>Colour and contrast</a:t>
            </a:r>
          </a:p>
          <a:p>
            <a:r>
              <a:rPr lang="en-NZ" sz="1800" dirty="0"/>
              <a:t>https://www.digital.govt.nz/standards-and-guidance/design-and-ux/accessibility/colour-and-contrast/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solidFill>
                  <a:schemeClr val="bg2">
                    <a:lumMod val="25000"/>
                  </a:schemeClr>
                </a:solidFill>
                <a:hlinkClick r:id="rId3"/>
              </a:rPr>
              <a:t>https://webaim.org/resources/contrastchecker/</a:t>
            </a:r>
            <a:r>
              <a:rPr lang="en-NZ" sz="1800" dirty="0">
                <a:solidFill>
                  <a:schemeClr val="bg2">
                    <a:lumMod val="25000"/>
                  </a:schemeClr>
                </a:solidFill>
              </a:rPr>
              <a:t>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u="none" dirty="0"/>
              <a:t>Font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u="none" dirty="0"/>
              <a:t>https://business.scope.org.uk/article/font-accessibility-and-readability-the-basics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MPI style guides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https://kotahi.mpi.govt.nz/essentials/guidelines-and-templates/article/1730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a:spcBef>
                <a:spcPts val="0"/>
              </a:spcBef>
              <a:spcAft>
                <a:spcPts val="0"/>
              </a:spcAft>
            </a:pPr>
            <a:endParaRPr lang="en-NZ"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F498D52-3A03-4CBB-8D87-D5F7DEFCA29B}" type="slidenum">
              <a:rPr lang="en-NZ" smtClean="0"/>
              <a:t>38</a:t>
            </a:fld>
            <a:endParaRPr lang="en-NZ"/>
          </a:p>
        </p:txBody>
      </p:sp>
    </p:spTree>
    <p:extLst>
      <p:ext uri="{BB962C8B-B14F-4D97-AF65-F5344CB8AC3E}">
        <p14:creationId xmlns:p14="http://schemas.microsoft.com/office/powerpoint/2010/main" val="3008878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dirty="0"/>
              <a:t>About dyslexia</a:t>
            </a:r>
            <a:endParaRPr lang="en-NZ" sz="1800" dirty="0"/>
          </a:p>
          <a:p>
            <a:r>
              <a:rPr lang="en-NZ" sz="1800" dirty="0"/>
              <a:t>https://www.bdadyslexia.org.uk/dyslexia/about-dyslexia/what-is-dyslexia</a:t>
            </a:r>
          </a:p>
          <a:p>
            <a:r>
              <a:rPr lang="en-NZ" sz="1800" dirty="0"/>
              <a:t>https://dfnz.org.nz/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u="none" dirty="0"/>
              <a:t>https://my.clevelandclinic.org/health/diseases/6005-dyslexia </a:t>
            </a:r>
          </a:p>
          <a:p>
            <a:r>
              <a:rPr lang="en-NZ" sz="1800" dirty="0"/>
              <a:t>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Dyslexia specific design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https://www.bdadyslexia.org.uk/advice/employers/creating-a-dyslexia-friendly-workplace/dyslexia-friendly-style-guide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dirty="0">
                <a:solidFill>
                  <a:srgbClr val="242424"/>
                </a:solidFill>
                <a:effectLst/>
                <a:latin typeface="sohne"/>
              </a:rPr>
              <a:t>https://uxplanet.org/what-to-consider-when-designing-for-dyslexia-b99d373905ac</a:t>
            </a:r>
          </a:p>
          <a:p>
            <a:endParaRPr lang="en-NZ" sz="1800" dirty="0"/>
          </a:p>
          <a:p>
            <a:endParaRPr lang="en-NZ" sz="1800" b="1" dirty="0"/>
          </a:p>
          <a:p>
            <a:r>
              <a:rPr lang="en-NZ" sz="1800" b="1" dirty="0"/>
              <a:t>Designing for neurodiversity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mi-NZ" sz="1800" b="0" i="0" dirty="0">
                <a:solidFill>
                  <a:srgbClr val="3A3B41"/>
                </a:solidFill>
                <a:effectLst/>
                <a:latin typeface="Georgia" panose="02040502050405020303" pitchFamily="18" charset="0"/>
              </a:rPr>
              <a:t>https://www.neurodiversity.design/ </a:t>
            </a:r>
            <a:r>
              <a:rPr lang="en-NZ" sz="1800" b="0" i="0" dirty="0">
                <a:solidFill>
                  <a:srgbClr val="3A3B41"/>
                </a:solidFill>
                <a:effectLst/>
                <a:latin typeface="Georgia" panose="02040502050405020303" pitchFamily="18" charset="0"/>
              </a:rPr>
              <a:t> </a:t>
            </a:r>
          </a:p>
          <a:p>
            <a:endParaRPr lang="en-NZ" sz="1800" dirty="0"/>
          </a:p>
          <a:p>
            <a:endParaRPr lang="en-NZ" sz="1800" dirty="0"/>
          </a:p>
          <a:p>
            <a:r>
              <a:rPr lang="en-NZ" sz="1800" b="1" dirty="0"/>
              <a:t>Accessibility guidance</a:t>
            </a:r>
            <a:endParaRPr lang="en-NZ" sz="1800" dirty="0"/>
          </a:p>
          <a:p>
            <a:r>
              <a:rPr lang="en-NZ" sz="1800" dirty="0"/>
              <a:t>https://accessibility.blog.gov.uk/2016/09/02/dos-and-donts-on-designing-for-accessibility/ </a:t>
            </a:r>
          </a:p>
          <a:p>
            <a:endParaRPr lang="en-NZ" sz="1800" dirty="0"/>
          </a:p>
          <a:p>
            <a:endParaRPr lang="en-NZ" sz="1800" dirty="0"/>
          </a:p>
          <a:p>
            <a:r>
              <a:rPr lang="en-NZ" sz="1800" b="1" dirty="0"/>
              <a:t>Language</a:t>
            </a:r>
          </a:p>
          <a:p>
            <a:r>
              <a:rPr lang="en-NZ" sz="1800" dirty="0"/>
              <a:t>https://www.stylemanual.gov.au/writing-and-designing-content/clear-language-and-writing-style/plain-language-and-word-choice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https://www.stylemanual.gov.au/writing-and-designing-content/clear-language-and-writing-style/sentences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https://hemingwayapp.com/ </a:t>
            </a:r>
          </a:p>
          <a:p>
            <a:endParaRPr lang="en-NZ" sz="1800" dirty="0"/>
          </a:p>
          <a:p>
            <a:endParaRPr lang="en-NZ" sz="1800" dirty="0"/>
          </a:p>
          <a:p>
            <a:r>
              <a:rPr lang="en-NZ" sz="1800" b="1" dirty="0"/>
              <a:t>Colour and contrast</a:t>
            </a:r>
          </a:p>
          <a:p>
            <a:r>
              <a:rPr lang="en-NZ" sz="1800" dirty="0"/>
              <a:t>https://www.digital.govt.nz/standards-and-guidance/design-and-ux/accessibility/colour-and-contrast/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solidFill>
                  <a:schemeClr val="bg2">
                    <a:lumMod val="25000"/>
                  </a:schemeClr>
                </a:solidFill>
                <a:hlinkClick r:id="rId3"/>
              </a:rPr>
              <a:t>https://webaim.org/resources/contrastchecker/</a:t>
            </a:r>
            <a:r>
              <a:rPr lang="en-NZ" sz="1800" dirty="0">
                <a:solidFill>
                  <a:schemeClr val="bg2">
                    <a:lumMod val="25000"/>
                  </a:schemeClr>
                </a:solidFill>
              </a:rPr>
              <a:t>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u="none" dirty="0"/>
              <a:t>Font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u="none" dirty="0"/>
              <a:t>https://business.scope.org.uk/article/font-accessibility-and-readability-the-basics </a:t>
            </a:r>
          </a:p>
          <a:p>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MPI style guides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https://kotahi.mpi.govt.nz/essentials/guidelines-and-templates/article/1730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a:spcBef>
                <a:spcPts val="0"/>
              </a:spcBef>
              <a:spcAft>
                <a:spcPts val="0"/>
              </a:spcAft>
            </a:pPr>
            <a:endParaRPr lang="en-NZ"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F498D52-3A03-4CBB-8D87-D5F7DEFCA29B}" type="slidenum">
              <a:rPr lang="en-NZ" smtClean="0"/>
              <a:t>39</a:t>
            </a:fld>
            <a:endParaRPr lang="en-NZ"/>
          </a:p>
        </p:txBody>
      </p:sp>
    </p:spTree>
    <p:extLst>
      <p:ext uri="{BB962C8B-B14F-4D97-AF65-F5344CB8AC3E}">
        <p14:creationId xmlns:p14="http://schemas.microsoft.com/office/powerpoint/2010/main" val="394807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u="sng" dirty="0">
                <a:solidFill>
                  <a:schemeClr val="tx1"/>
                </a:solidFill>
                <a:hlinkClick r:id="rId3">
                  <a:extLst>
                    <a:ext uri="{A12FA001-AC4F-418D-AE19-62706E023703}">
                      <ahyp:hlinkClr xmlns:ahyp="http://schemas.microsoft.com/office/drawing/2018/hyperlinkcolor" val="tx"/>
                    </a:ext>
                  </a:extLst>
                </a:hlinkClick>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1"/>
                </a:solidFill>
                <a:hlinkClick r:id="rId3">
                  <a:extLst>
                    <a:ext uri="{A12FA001-AC4F-418D-AE19-62706E023703}">
                      <ahyp:hlinkClr xmlns:ahyp="http://schemas.microsoft.com/office/drawing/2018/hyperlinkcolor" val="tx"/>
                    </a:ext>
                  </a:extLst>
                </a:hlinkClick>
              </a:rPr>
              <a:t>https://www.theicod.org/en/professional-design/what-is-design/what-is-design</a:t>
            </a:r>
            <a:r>
              <a:rPr lang="en-NZ" sz="1200" dirty="0">
                <a:solidFill>
                  <a:schemeClr val="tx1"/>
                </a:solidFill>
              </a:rPr>
              <a:t> </a:t>
            </a:r>
            <a:endParaRPr lang="en-US" sz="1200" dirty="0">
              <a:solidFill>
                <a:schemeClr val="tx1"/>
              </a:solidFill>
            </a:endParaRPr>
          </a:p>
          <a:p>
            <a:endParaRPr lang="en-NZ" dirty="0"/>
          </a:p>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4</a:t>
            </a:fld>
            <a:endParaRPr lang="en-NZ"/>
          </a:p>
        </p:txBody>
      </p:sp>
    </p:spTree>
    <p:extLst>
      <p:ext uri="{BB962C8B-B14F-4D97-AF65-F5344CB8AC3E}">
        <p14:creationId xmlns:p14="http://schemas.microsoft.com/office/powerpoint/2010/main" val="223995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a:p>
            <a:pPr marL="0" indent="0">
              <a:buNone/>
            </a:pPr>
            <a:r>
              <a:rPr lang="en-NZ" sz="1200" b="1" dirty="0">
                <a:solidFill>
                  <a:schemeClr val="tx1"/>
                </a:solidFill>
                <a:hlinkClick r:id="rId3">
                  <a:extLst>
                    <a:ext uri="{A12FA001-AC4F-418D-AE19-62706E023703}">
                      <ahyp:hlinkClr xmlns:ahyp="http://schemas.microsoft.com/office/drawing/2018/hyperlinkcolor" val="tx"/>
                    </a:ext>
                  </a:extLst>
                </a:hlinkClick>
              </a:rPr>
              <a:t>Reference</a:t>
            </a:r>
          </a:p>
          <a:p>
            <a:pPr marL="0" indent="0">
              <a:buNone/>
            </a:pPr>
            <a:r>
              <a:rPr lang="en-NZ" sz="1200" dirty="0">
                <a:solidFill>
                  <a:schemeClr val="tx1"/>
                </a:solidFill>
                <a:hlinkClick r:id="rId3">
                  <a:extLst>
                    <a:ext uri="{A12FA001-AC4F-418D-AE19-62706E023703}">
                      <ahyp:hlinkClr xmlns:ahyp="http://schemas.microsoft.com/office/drawing/2018/hyperlinkcolor" val="tx"/>
                    </a:ext>
                  </a:extLst>
                </a:hlinkClick>
              </a:rPr>
              <a:t>https://www.interaction-design.org/literature/article/what-is-design</a:t>
            </a:r>
            <a:r>
              <a:rPr lang="en-NZ" sz="1200" dirty="0">
                <a:solidFill>
                  <a:schemeClr val="tx1"/>
                </a:solidFill>
              </a:rPr>
              <a:t> </a:t>
            </a:r>
          </a:p>
          <a:p>
            <a:endParaRPr lang="en-NZ" dirty="0"/>
          </a:p>
          <a:p>
            <a:r>
              <a:rPr lang="en-NZ" dirty="0"/>
              <a:t>Image source</a:t>
            </a:r>
          </a:p>
          <a:p>
            <a:r>
              <a:rPr lang="en-NZ" dirty="0"/>
              <a:t>https://www.interaction-design.org/literature/article/what-is-design-thinking-and-why-is-it- so-popular </a:t>
            </a:r>
          </a:p>
        </p:txBody>
      </p:sp>
      <p:sp>
        <p:nvSpPr>
          <p:cNvPr id="4" name="Slide Number Placeholder 3"/>
          <p:cNvSpPr>
            <a:spLocks noGrp="1"/>
          </p:cNvSpPr>
          <p:nvPr>
            <p:ph type="sldNum" sz="quarter" idx="5"/>
          </p:nvPr>
        </p:nvSpPr>
        <p:spPr/>
        <p:txBody>
          <a:bodyPr/>
          <a:lstStyle/>
          <a:p>
            <a:fld id="{B97D7803-8999-46BF-8B6A-002423939F01}" type="slidenum">
              <a:rPr lang="en-NZ" smtClean="0"/>
              <a:t>5</a:t>
            </a:fld>
            <a:endParaRPr lang="en-NZ"/>
          </a:p>
        </p:txBody>
      </p:sp>
    </p:spTree>
    <p:extLst>
      <p:ext uri="{BB962C8B-B14F-4D97-AF65-F5344CB8AC3E}">
        <p14:creationId xmlns:p14="http://schemas.microsoft.com/office/powerpoint/2010/main" val="144032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6</a:t>
            </a:fld>
            <a:endParaRPr lang="en-NZ"/>
          </a:p>
        </p:txBody>
      </p:sp>
    </p:spTree>
    <p:extLst>
      <p:ext uri="{BB962C8B-B14F-4D97-AF65-F5344CB8AC3E}">
        <p14:creationId xmlns:p14="http://schemas.microsoft.com/office/powerpoint/2010/main" val="386294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Stock image</a:t>
            </a:r>
          </a:p>
        </p:txBody>
      </p:sp>
      <p:sp>
        <p:nvSpPr>
          <p:cNvPr id="4" name="Slide Number Placeholder 3"/>
          <p:cNvSpPr>
            <a:spLocks noGrp="1"/>
          </p:cNvSpPr>
          <p:nvPr>
            <p:ph type="sldNum" sz="quarter" idx="5"/>
          </p:nvPr>
        </p:nvSpPr>
        <p:spPr/>
        <p:txBody>
          <a:bodyPr/>
          <a:lstStyle/>
          <a:p>
            <a:fld id="{B97D7803-8999-46BF-8B6A-002423939F01}" type="slidenum">
              <a:rPr lang="en-NZ" smtClean="0"/>
              <a:t>7</a:t>
            </a:fld>
            <a:endParaRPr lang="en-NZ"/>
          </a:p>
        </p:txBody>
      </p:sp>
    </p:spTree>
    <p:extLst>
      <p:ext uri="{BB962C8B-B14F-4D97-AF65-F5344CB8AC3E}">
        <p14:creationId xmlns:p14="http://schemas.microsoft.com/office/powerpoint/2010/main" val="110293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97D7803-8999-46BF-8B6A-002423939F01}" type="slidenum">
              <a:rPr lang="en-NZ" smtClean="0"/>
              <a:t>8</a:t>
            </a:fld>
            <a:endParaRPr lang="en-NZ"/>
          </a:p>
        </p:txBody>
      </p:sp>
    </p:spTree>
    <p:extLst>
      <p:ext uri="{BB962C8B-B14F-4D97-AF65-F5344CB8AC3E}">
        <p14:creationId xmlns:p14="http://schemas.microsoft.com/office/powerpoint/2010/main" val="122361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Images provided by Alesha Garton</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Starting off let’s chat about SSS </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800" b="0" i="0" u="none" strike="noStrike" baseline="0" dirty="0">
                <a:latin typeface="Calibri-Light"/>
              </a:rPr>
              <a:t>Food businesses are required to be registered under a template. </a:t>
            </a:r>
            <a:endParaRPr lang="en-NZ" sz="2800" dirty="0">
              <a:latin typeface="Calibri-Light"/>
            </a:endParaRPr>
          </a:p>
          <a:p>
            <a:r>
              <a:rPr lang="en-NZ" sz="2800" dirty="0">
                <a:latin typeface="Calibri-Light"/>
              </a:rPr>
              <a:t>These describe the how to </a:t>
            </a:r>
            <a:r>
              <a:rPr lang="en-NZ" sz="1800" b="0" i="0" u="none" strike="noStrike" baseline="0" dirty="0">
                <a:latin typeface="Calibri-Light"/>
              </a:rPr>
              <a:t>ensure food is safe and suitable/meet the requirements of the Food Act.</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018E766D-78A0-40F6-AE97-3BF8861F01A4}" type="slidenum">
              <a:rPr lang="en-NZ" smtClean="0"/>
              <a:t>9</a:t>
            </a:fld>
            <a:endParaRPr lang="en-NZ"/>
          </a:p>
        </p:txBody>
      </p:sp>
    </p:spTree>
    <p:extLst>
      <p:ext uri="{BB962C8B-B14F-4D97-AF65-F5344CB8AC3E}">
        <p14:creationId xmlns:p14="http://schemas.microsoft.com/office/powerpoint/2010/main" val="300453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4240-EF0B-52F0-CA6F-44CA2507A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972002B8-9E89-856F-1C64-DDDDBF906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3D0753F-299D-59E1-D146-CE124C12E19D}"/>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5" name="Footer Placeholder 4">
            <a:extLst>
              <a:ext uri="{FF2B5EF4-FFF2-40B4-BE49-F238E27FC236}">
                <a16:creationId xmlns:a16="http://schemas.microsoft.com/office/drawing/2014/main" id="{14081BDE-6439-9C86-48C3-432814B030D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F5674BC-25F3-C6E9-F1B2-C2ABEFAC4327}"/>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344277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9C68-40D8-67C6-F07B-21B712BAC41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A01976B-80EF-BD6B-3AAB-E2B15255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E3712DC-DE78-63D0-24BD-199413B9BAC2}"/>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5" name="Footer Placeholder 4">
            <a:extLst>
              <a:ext uri="{FF2B5EF4-FFF2-40B4-BE49-F238E27FC236}">
                <a16:creationId xmlns:a16="http://schemas.microsoft.com/office/drawing/2014/main" id="{AF76DB11-447A-C2DB-734E-FA66A96C603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484AF21-3194-B661-0C35-227AFF06BC02}"/>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339489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9D2B2-CFDA-9C38-9ECB-49BA2FD5D5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468DC55-C758-C9E6-E99F-1D7958EA2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54882F9-F27D-E5B5-AE98-2C1520A8CD2C}"/>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5" name="Footer Placeholder 4">
            <a:extLst>
              <a:ext uri="{FF2B5EF4-FFF2-40B4-BE49-F238E27FC236}">
                <a16:creationId xmlns:a16="http://schemas.microsoft.com/office/drawing/2014/main" id="{8B9348F0-095C-A291-39B8-6DCC1AEA32B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65B8C8-579C-CB1B-DB1A-5159E749CADE}"/>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293123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3A49-3B9B-F0B0-71C4-C8ABB20A4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9DD3E9C-CC62-2737-D995-2519302E7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4BF5143-3C97-7FE2-6C73-92C2CC8EB9DE}"/>
              </a:ext>
            </a:extLst>
          </p:cNvPr>
          <p:cNvSpPr>
            <a:spLocks noGrp="1"/>
          </p:cNvSpPr>
          <p:nvPr>
            <p:ph type="dt" sz="half" idx="10"/>
          </p:nvPr>
        </p:nvSpPr>
        <p:spPr/>
        <p:txBody>
          <a:bodyPr/>
          <a:lstStyle/>
          <a:p>
            <a:fld id="{F19A23CC-485A-43C9-A9EF-6887D28AC5C4}" type="datetimeFigureOut">
              <a:rPr lang="en-NZ" smtClean="0"/>
              <a:t>9/08/2025</a:t>
            </a:fld>
            <a:endParaRPr lang="en-NZ"/>
          </a:p>
        </p:txBody>
      </p:sp>
      <p:sp>
        <p:nvSpPr>
          <p:cNvPr id="5" name="Footer Placeholder 4">
            <a:extLst>
              <a:ext uri="{FF2B5EF4-FFF2-40B4-BE49-F238E27FC236}">
                <a16:creationId xmlns:a16="http://schemas.microsoft.com/office/drawing/2014/main" id="{5E037304-4E3B-8CF7-9DD4-76000CA5E15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A8F9BCC-8CF7-4577-74D5-33CD44AD09B1}"/>
              </a:ext>
            </a:extLst>
          </p:cNvPr>
          <p:cNvSpPr>
            <a:spLocks noGrp="1"/>
          </p:cNvSpPr>
          <p:nvPr>
            <p:ph type="sldNum" sz="quarter" idx="12"/>
          </p:nvPr>
        </p:nvSpPr>
        <p:spPr/>
        <p:txBody>
          <a:bodyPr/>
          <a:lstStyle/>
          <a:p>
            <a:fld id="{B42687D6-F75C-4D44-B25F-9582C3300809}" type="slidenum">
              <a:rPr lang="en-NZ" smtClean="0"/>
              <a:t>‹#›</a:t>
            </a:fld>
            <a:endParaRPr lang="en-NZ"/>
          </a:p>
        </p:txBody>
      </p:sp>
    </p:spTree>
    <p:extLst>
      <p:ext uri="{BB962C8B-B14F-4D97-AF65-F5344CB8AC3E}">
        <p14:creationId xmlns:p14="http://schemas.microsoft.com/office/powerpoint/2010/main" val="19172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165-744C-FB12-4940-99375E077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9BF405ED-B2E8-089E-D001-D5C41CD41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54CFF11-B455-2603-6E53-FB95668513C2}"/>
              </a:ext>
            </a:extLst>
          </p:cNvPr>
          <p:cNvSpPr>
            <a:spLocks noGrp="1"/>
          </p:cNvSpPr>
          <p:nvPr>
            <p:ph type="dt" sz="half" idx="10"/>
          </p:nvPr>
        </p:nvSpPr>
        <p:spPr/>
        <p:txBody>
          <a:bodyPr/>
          <a:lstStyle/>
          <a:p>
            <a:fld id="{D43FCD89-A27B-4E0E-A24D-25D4886EC360}" type="datetimeFigureOut">
              <a:rPr lang="en-NZ" smtClean="0"/>
              <a:t>9/08/2025</a:t>
            </a:fld>
            <a:endParaRPr lang="en-NZ"/>
          </a:p>
        </p:txBody>
      </p:sp>
      <p:sp>
        <p:nvSpPr>
          <p:cNvPr id="5" name="Footer Placeholder 4">
            <a:extLst>
              <a:ext uri="{FF2B5EF4-FFF2-40B4-BE49-F238E27FC236}">
                <a16:creationId xmlns:a16="http://schemas.microsoft.com/office/drawing/2014/main" id="{1C376986-B2CA-FE05-28F8-40D4656BAA1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1B6BAA9-8DEE-1A02-F09E-4ACDF940ED3F}"/>
              </a:ext>
            </a:extLst>
          </p:cNvPr>
          <p:cNvSpPr>
            <a:spLocks noGrp="1"/>
          </p:cNvSpPr>
          <p:nvPr>
            <p:ph type="sldNum" sz="quarter" idx="12"/>
          </p:nvPr>
        </p:nvSpPr>
        <p:spPr/>
        <p:txBody>
          <a:bodyPr/>
          <a:lstStyle/>
          <a:p>
            <a:fld id="{B85B1373-D92A-4EAB-8125-219B88CD871E}" type="slidenum">
              <a:rPr lang="en-NZ" smtClean="0"/>
              <a:t>‹#›</a:t>
            </a:fld>
            <a:endParaRPr lang="en-NZ"/>
          </a:p>
        </p:txBody>
      </p:sp>
    </p:spTree>
    <p:extLst>
      <p:ext uri="{BB962C8B-B14F-4D97-AF65-F5344CB8AC3E}">
        <p14:creationId xmlns:p14="http://schemas.microsoft.com/office/powerpoint/2010/main" val="179774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FA2E6-7011-E99E-FBE5-09680FE5F8FE}"/>
              </a:ext>
            </a:extLst>
          </p:cNvPr>
          <p:cNvSpPr>
            <a:spLocks noGrp="1"/>
          </p:cNvSpPr>
          <p:nvPr>
            <p:ph type="dt" sz="half" idx="10"/>
          </p:nvPr>
        </p:nvSpPr>
        <p:spPr/>
        <p:txBody>
          <a:bodyPr/>
          <a:lstStyle/>
          <a:p>
            <a:fld id="{5E1EA261-248A-4D01-851C-3AFCD986753E}" type="datetime1">
              <a:rPr lang="en-NZ" smtClean="0"/>
              <a:t>9/08/2025</a:t>
            </a:fld>
            <a:endParaRPr lang="en-NZ"/>
          </a:p>
        </p:txBody>
      </p:sp>
      <p:sp>
        <p:nvSpPr>
          <p:cNvPr id="3" name="Footer Placeholder 2">
            <a:extLst>
              <a:ext uri="{FF2B5EF4-FFF2-40B4-BE49-F238E27FC236}">
                <a16:creationId xmlns:a16="http://schemas.microsoft.com/office/drawing/2014/main" id="{10639B53-FB91-9B1C-62DB-E0CEF0793957}"/>
              </a:ext>
            </a:extLst>
          </p:cNvPr>
          <p:cNvSpPr>
            <a:spLocks noGrp="1"/>
          </p:cNvSpPr>
          <p:nvPr>
            <p:ph type="ftr" sz="quarter" idx="11"/>
          </p:nvPr>
        </p:nvSpPr>
        <p:spPr/>
        <p:txBody>
          <a:bodyPr/>
          <a:lstStyle/>
          <a:p>
            <a:r>
              <a:rPr lang="en-NZ"/>
              <a:t>Krystle Chester</a:t>
            </a:r>
          </a:p>
        </p:txBody>
      </p:sp>
      <p:sp>
        <p:nvSpPr>
          <p:cNvPr id="4" name="Slide Number Placeholder 3">
            <a:extLst>
              <a:ext uri="{FF2B5EF4-FFF2-40B4-BE49-F238E27FC236}">
                <a16:creationId xmlns:a16="http://schemas.microsoft.com/office/drawing/2014/main" id="{D3604CF2-B1DD-E848-73C4-6EF751175F81}"/>
              </a:ext>
            </a:extLst>
          </p:cNvPr>
          <p:cNvSpPr>
            <a:spLocks noGrp="1"/>
          </p:cNvSpPr>
          <p:nvPr>
            <p:ph type="sldNum" sz="quarter" idx="12"/>
          </p:nvPr>
        </p:nvSpPr>
        <p:spPr/>
        <p:txBody>
          <a:bodyPr/>
          <a:lstStyle/>
          <a:p>
            <a:fld id="{9C85F6A0-723A-4188-81A5-B6835917249E}" type="slidenum">
              <a:rPr lang="en-NZ" smtClean="0"/>
              <a:t>‹#›</a:t>
            </a:fld>
            <a:endParaRPr lang="en-NZ"/>
          </a:p>
        </p:txBody>
      </p:sp>
    </p:spTree>
    <p:extLst>
      <p:ext uri="{BB962C8B-B14F-4D97-AF65-F5344CB8AC3E}">
        <p14:creationId xmlns:p14="http://schemas.microsoft.com/office/powerpoint/2010/main" val="184969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3A49-3B9B-F0B0-71C4-C8ABB20A4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9DD3E9C-CC62-2737-D995-2519302E7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4BF5143-3C97-7FE2-6C73-92C2CC8EB9DE}"/>
              </a:ext>
            </a:extLst>
          </p:cNvPr>
          <p:cNvSpPr>
            <a:spLocks noGrp="1"/>
          </p:cNvSpPr>
          <p:nvPr>
            <p:ph type="dt" sz="half" idx="10"/>
          </p:nvPr>
        </p:nvSpPr>
        <p:spPr/>
        <p:txBody>
          <a:bodyPr/>
          <a:lstStyle/>
          <a:p>
            <a:fld id="{D5929E7C-7BF7-40FB-8377-6456DEDA45D2}" type="datetime1">
              <a:rPr lang="en-NZ" smtClean="0"/>
              <a:t>9/08/2025</a:t>
            </a:fld>
            <a:endParaRPr lang="en-NZ"/>
          </a:p>
        </p:txBody>
      </p:sp>
      <p:sp>
        <p:nvSpPr>
          <p:cNvPr id="5" name="Footer Placeholder 4">
            <a:extLst>
              <a:ext uri="{FF2B5EF4-FFF2-40B4-BE49-F238E27FC236}">
                <a16:creationId xmlns:a16="http://schemas.microsoft.com/office/drawing/2014/main" id="{5E037304-4E3B-8CF7-9DD4-76000CA5E150}"/>
              </a:ext>
            </a:extLst>
          </p:cNvPr>
          <p:cNvSpPr>
            <a:spLocks noGrp="1"/>
          </p:cNvSpPr>
          <p:nvPr>
            <p:ph type="ftr" sz="quarter" idx="11"/>
          </p:nvPr>
        </p:nvSpPr>
        <p:spPr/>
        <p:txBody>
          <a:bodyPr/>
          <a:lstStyle/>
          <a:p>
            <a:r>
              <a:rPr lang="en-NZ"/>
              <a:t>Krystle Chester</a:t>
            </a:r>
          </a:p>
        </p:txBody>
      </p:sp>
      <p:sp>
        <p:nvSpPr>
          <p:cNvPr id="6" name="Slide Number Placeholder 5">
            <a:extLst>
              <a:ext uri="{FF2B5EF4-FFF2-40B4-BE49-F238E27FC236}">
                <a16:creationId xmlns:a16="http://schemas.microsoft.com/office/drawing/2014/main" id="{AA8F9BCC-8CF7-4577-74D5-33CD44AD09B1}"/>
              </a:ext>
            </a:extLst>
          </p:cNvPr>
          <p:cNvSpPr>
            <a:spLocks noGrp="1"/>
          </p:cNvSpPr>
          <p:nvPr>
            <p:ph type="sldNum" sz="quarter" idx="12"/>
          </p:nvPr>
        </p:nvSpPr>
        <p:spPr/>
        <p:txBody>
          <a:bodyPr/>
          <a:lstStyle/>
          <a:p>
            <a:fld id="{B42687D6-F75C-4D44-B25F-9582C3300809}" type="slidenum">
              <a:rPr lang="en-NZ" smtClean="0"/>
              <a:t>‹#›</a:t>
            </a:fld>
            <a:endParaRPr lang="en-NZ"/>
          </a:p>
        </p:txBody>
      </p:sp>
    </p:spTree>
    <p:extLst>
      <p:ext uri="{BB962C8B-B14F-4D97-AF65-F5344CB8AC3E}">
        <p14:creationId xmlns:p14="http://schemas.microsoft.com/office/powerpoint/2010/main" val="19172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B751-6E9E-2423-110B-A951269022B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7955C38-037E-8781-7908-6AACE84CD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4924E97-245B-0B8E-23F9-00FD5573E498}"/>
              </a:ext>
            </a:extLst>
          </p:cNvPr>
          <p:cNvSpPr>
            <a:spLocks noGrp="1"/>
          </p:cNvSpPr>
          <p:nvPr>
            <p:ph type="dt" sz="half" idx="10"/>
          </p:nvPr>
        </p:nvSpPr>
        <p:spPr/>
        <p:txBody>
          <a:bodyPr/>
          <a:lstStyle/>
          <a:p>
            <a:fld id="{F4C55785-BD02-4934-A81D-F0DC2B238768}" type="datetimeFigureOut">
              <a:rPr lang="en-NZ" smtClean="0"/>
              <a:t>9/08/2025</a:t>
            </a:fld>
            <a:endParaRPr lang="en-NZ"/>
          </a:p>
        </p:txBody>
      </p:sp>
      <p:sp>
        <p:nvSpPr>
          <p:cNvPr id="5" name="Footer Placeholder 4">
            <a:extLst>
              <a:ext uri="{FF2B5EF4-FFF2-40B4-BE49-F238E27FC236}">
                <a16:creationId xmlns:a16="http://schemas.microsoft.com/office/drawing/2014/main" id="{D491EE1D-E191-1E8E-AB81-B0322A44669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C387C5B-6130-CE08-5A44-A7326DEF3275}"/>
              </a:ext>
            </a:extLst>
          </p:cNvPr>
          <p:cNvSpPr>
            <a:spLocks noGrp="1"/>
          </p:cNvSpPr>
          <p:nvPr>
            <p:ph type="sldNum" sz="quarter" idx="12"/>
          </p:nvPr>
        </p:nvSpPr>
        <p:spPr/>
        <p:txBody>
          <a:bodyPr/>
          <a:lstStyle/>
          <a:p>
            <a:fld id="{8BC4D370-720D-4D06-8349-4B310E31A5B3}" type="slidenum">
              <a:rPr lang="en-NZ" smtClean="0"/>
              <a:t>‹#›</a:t>
            </a:fld>
            <a:endParaRPr lang="en-NZ"/>
          </a:p>
        </p:txBody>
      </p:sp>
    </p:spTree>
    <p:extLst>
      <p:ext uri="{BB962C8B-B14F-4D97-AF65-F5344CB8AC3E}">
        <p14:creationId xmlns:p14="http://schemas.microsoft.com/office/powerpoint/2010/main" val="268357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80CE-12D9-6026-B76C-008255A2B04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C66B11C-99D0-28E6-B081-316D555AA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A3B310-17FA-343F-A8F6-6011A43DE3A9}"/>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5" name="Footer Placeholder 4">
            <a:extLst>
              <a:ext uri="{FF2B5EF4-FFF2-40B4-BE49-F238E27FC236}">
                <a16:creationId xmlns:a16="http://schemas.microsoft.com/office/drawing/2014/main" id="{744BC209-2742-2A6D-E2BC-2575033C8E8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D247F86-C104-DAF5-BCA5-DD0CA048A7DB}"/>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3102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BB61-6E4D-0446-4910-97FB591DC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B144462-FFBC-98DD-5BB1-4054282FC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6979DA-CCD2-AEBE-1F6F-CF905D4BB621}"/>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5" name="Footer Placeholder 4">
            <a:extLst>
              <a:ext uri="{FF2B5EF4-FFF2-40B4-BE49-F238E27FC236}">
                <a16:creationId xmlns:a16="http://schemas.microsoft.com/office/drawing/2014/main" id="{517E8879-9C78-0499-6C0E-9DA8DCC518B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0FB96B-21B1-5887-238A-C4B2410B1176}"/>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33799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688D-4426-FEED-7EE4-448118C3839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4522C84-C010-9D60-9429-5247B342F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C3704B2-9EA2-F869-FBB3-C85533DE8D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9C3782B-6C8B-9F41-A5A0-7DA00D6A67F4}"/>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6" name="Footer Placeholder 5">
            <a:extLst>
              <a:ext uri="{FF2B5EF4-FFF2-40B4-BE49-F238E27FC236}">
                <a16:creationId xmlns:a16="http://schemas.microsoft.com/office/drawing/2014/main" id="{739E1245-40FE-6D60-7D29-FB9439E0690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B8A0DE7-7A6A-DAE6-ED1A-029B77DE8B4F}"/>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230601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4077-F807-624F-E387-C26FF8BB2D6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B6E12D1-9EB2-97EC-A2F7-8F44EAEE3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5C105-75CD-A42A-DCE4-48EC8433F6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826207D-8122-42CC-D664-6CD1C8BCD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8C7CD-679E-C55D-352F-A3FCDD3A9E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20FCF7B-CAB5-F75A-B461-5635EE8DDB73}"/>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8" name="Footer Placeholder 7">
            <a:extLst>
              <a:ext uri="{FF2B5EF4-FFF2-40B4-BE49-F238E27FC236}">
                <a16:creationId xmlns:a16="http://schemas.microsoft.com/office/drawing/2014/main" id="{99E7668B-C261-0DF3-C963-F683901604E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2B68766-1699-C615-C40F-D2775A056A87}"/>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23656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A837-DAE9-CBFD-0C56-72138EF59C4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0A607C2-B804-92F4-6CC1-1DE9533A1700}"/>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4" name="Footer Placeholder 3">
            <a:extLst>
              <a:ext uri="{FF2B5EF4-FFF2-40B4-BE49-F238E27FC236}">
                <a16:creationId xmlns:a16="http://schemas.microsoft.com/office/drawing/2014/main" id="{DAF5F05E-770B-2003-F804-133FFE204EA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3E1E520-051F-5A15-0A1E-B5FE30DBD27D}"/>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104191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9A740-E6AC-ADB1-8612-E4D032515661}"/>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3" name="Footer Placeholder 2">
            <a:extLst>
              <a:ext uri="{FF2B5EF4-FFF2-40B4-BE49-F238E27FC236}">
                <a16:creationId xmlns:a16="http://schemas.microsoft.com/office/drawing/2014/main" id="{3472C65B-B079-FA98-B795-B882EB2224C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1DD4226-BACB-F78D-FD9C-45B8923FC9E2}"/>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99978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C4D1-4322-57B4-53C0-9113428D3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115BF9A-111F-3D02-913A-D2A2D8A73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F67E6899-45CE-50F4-3230-D0D23E1A0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86B83-05F0-845E-5A3D-91C6BCF57112}"/>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6" name="Footer Placeholder 5">
            <a:extLst>
              <a:ext uri="{FF2B5EF4-FFF2-40B4-BE49-F238E27FC236}">
                <a16:creationId xmlns:a16="http://schemas.microsoft.com/office/drawing/2014/main" id="{C3E6F872-25E0-9329-3E79-63A39F0C43E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AF7260F-38C3-ECBB-B8A5-EA54C48DD00E}"/>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99812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503-98D2-ACF4-1A4B-C1F1E6C3D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965E4C3-1C17-A318-F2EA-F26E8778C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6C376CC-5299-B67E-BB5A-3DF14D44A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610E3-DDE5-5C53-7EBA-1E1B2DC662EB}"/>
              </a:ext>
            </a:extLst>
          </p:cNvPr>
          <p:cNvSpPr>
            <a:spLocks noGrp="1"/>
          </p:cNvSpPr>
          <p:nvPr>
            <p:ph type="dt" sz="half" idx="10"/>
          </p:nvPr>
        </p:nvSpPr>
        <p:spPr/>
        <p:txBody>
          <a:bodyPr/>
          <a:lstStyle/>
          <a:p>
            <a:fld id="{B8E6D64E-0E9A-493C-B193-B3383E5CAF95}" type="datetimeFigureOut">
              <a:rPr lang="en-NZ" smtClean="0"/>
              <a:t>9/08/2025</a:t>
            </a:fld>
            <a:endParaRPr lang="en-NZ"/>
          </a:p>
        </p:txBody>
      </p:sp>
      <p:sp>
        <p:nvSpPr>
          <p:cNvPr id="6" name="Footer Placeholder 5">
            <a:extLst>
              <a:ext uri="{FF2B5EF4-FFF2-40B4-BE49-F238E27FC236}">
                <a16:creationId xmlns:a16="http://schemas.microsoft.com/office/drawing/2014/main" id="{3CD63707-FA8A-E08C-A05E-FA97F73857C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5EDCDEA-B191-D06A-5A63-E42A2652B7B1}"/>
              </a:ext>
            </a:extLst>
          </p:cNvPr>
          <p:cNvSpPr>
            <a:spLocks noGrp="1"/>
          </p:cNvSpPr>
          <p:nvPr>
            <p:ph type="sldNum" sz="quarter" idx="12"/>
          </p:nvPr>
        </p:nvSpPr>
        <p:spPr/>
        <p:txBody>
          <a:bodyPr/>
          <a:lstStyle/>
          <a:p>
            <a:fld id="{EC54AE93-8B24-4089-853E-A90C5ED90E9A}" type="slidenum">
              <a:rPr lang="en-NZ" smtClean="0"/>
              <a:t>‹#›</a:t>
            </a:fld>
            <a:endParaRPr lang="en-NZ"/>
          </a:p>
        </p:txBody>
      </p:sp>
    </p:spTree>
    <p:extLst>
      <p:ext uri="{BB962C8B-B14F-4D97-AF65-F5344CB8AC3E}">
        <p14:creationId xmlns:p14="http://schemas.microsoft.com/office/powerpoint/2010/main" val="336254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A6BBE5-D172-7EF8-D387-292742919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880F9A-3F3C-5DDF-ECF7-B8C725F4D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B688B35-E813-18D8-3430-01F7A04F8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6D64E-0E9A-493C-B193-B3383E5CAF95}" type="datetimeFigureOut">
              <a:rPr lang="en-NZ" smtClean="0"/>
              <a:t>9/08/2025</a:t>
            </a:fld>
            <a:endParaRPr lang="en-NZ"/>
          </a:p>
        </p:txBody>
      </p:sp>
      <p:sp>
        <p:nvSpPr>
          <p:cNvPr id="5" name="Footer Placeholder 4">
            <a:extLst>
              <a:ext uri="{FF2B5EF4-FFF2-40B4-BE49-F238E27FC236}">
                <a16:creationId xmlns:a16="http://schemas.microsoft.com/office/drawing/2014/main" id="{32741350-C0AD-8FA0-D933-3CE10CA34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C95D21D-07E0-0DB9-B61D-8E2250F6E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4AE93-8B24-4089-853E-A90C5ED90E9A}" type="slidenum">
              <a:rPr lang="en-NZ" smtClean="0"/>
              <a:t>‹#›</a:t>
            </a:fld>
            <a:endParaRPr lang="en-NZ"/>
          </a:p>
        </p:txBody>
      </p:sp>
    </p:spTree>
    <p:extLst>
      <p:ext uri="{BB962C8B-B14F-4D97-AF65-F5344CB8AC3E}">
        <p14:creationId xmlns:p14="http://schemas.microsoft.com/office/powerpoint/2010/main" val="355098575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7" r:id="rId3"/>
    <p:sldLayoutId id="2147483652" r:id="rId4"/>
    <p:sldLayoutId id="2147483653" r:id="rId5"/>
    <p:sldLayoutId id="2147483654" r:id="rId6"/>
    <p:sldLayoutId id="2147483666"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18339-1ADE-41CD-3209-CFE65E110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267A48D-BCA2-7884-4B0C-9C550006D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6B9D22B-F261-AA07-78F9-713FE67DA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A23CC-485A-43C9-A9EF-6887D28AC5C4}" type="datetimeFigureOut">
              <a:rPr lang="en-NZ" smtClean="0"/>
              <a:t>9/08/2025</a:t>
            </a:fld>
            <a:endParaRPr lang="en-NZ"/>
          </a:p>
        </p:txBody>
      </p:sp>
      <p:sp>
        <p:nvSpPr>
          <p:cNvPr id="5" name="Footer Placeholder 4">
            <a:extLst>
              <a:ext uri="{FF2B5EF4-FFF2-40B4-BE49-F238E27FC236}">
                <a16:creationId xmlns:a16="http://schemas.microsoft.com/office/drawing/2014/main" id="{9E6D9B8D-386E-CE11-B88A-A0DD08D2A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E8E47B3-E06C-33C1-C06D-8A57FF1AC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687D6-F75C-4D44-B25F-9582C3300809}" type="slidenum">
              <a:rPr lang="en-NZ" smtClean="0"/>
              <a:t>‹#›</a:t>
            </a:fld>
            <a:endParaRPr lang="en-NZ"/>
          </a:p>
        </p:txBody>
      </p:sp>
    </p:spTree>
    <p:extLst>
      <p:ext uri="{BB962C8B-B14F-4D97-AF65-F5344CB8AC3E}">
        <p14:creationId xmlns:p14="http://schemas.microsoft.com/office/powerpoint/2010/main" val="424761373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D431D-607A-E2BD-3DBB-5A1E96083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C7CC50D-751A-1C8B-84AE-683865C28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0012626-F0CD-F6C9-6F30-AC1A6116D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FCD89-A27B-4E0E-A24D-25D4886EC360}" type="datetimeFigureOut">
              <a:rPr lang="en-NZ" smtClean="0"/>
              <a:t>9/08/2025</a:t>
            </a:fld>
            <a:endParaRPr lang="en-NZ"/>
          </a:p>
        </p:txBody>
      </p:sp>
      <p:sp>
        <p:nvSpPr>
          <p:cNvPr id="5" name="Footer Placeholder 4">
            <a:extLst>
              <a:ext uri="{FF2B5EF4-FFF2-40B4-BE49-F238E27FC236}">
                <a16:creationId xmlns:a16="http://schemas.microsoft.com/office/drawing/2014/main" id="{2943001F-4A50-52D4-93E2-0A68F278D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5EE43D6-4BA1-8192-AB99-56A047AC6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B1373-D92A-4EAB-8125-219B88CD871E}" type="slidenum">
              <a:rPr lang="en-NZ" smtClean="0"/>
              <a:t>‹#›</a:t>
            </a:fld>
            <a:endParaRPr lang="en-NZ"/>
          </a:p>
        </p:txBody>
      </p:sp>
    </p:spTree>
    <p:extLst>
      <p:ext uri="{BB962C8B-B14F-4D97-AF65-F5344CB8AC3E}">
        <p14:creationId xmlns:p14="http://schemas.microsoft.com/office/powerpoint/2010/main" val="165273766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70856-0F09-82C1-0416-B262F9A39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C43CD3E-0587-0D97-DDBA-742EAE594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48A8D19-3031-A1E5-5B64-299C33A5D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6DABE-0D64-4644-AC16-CF95CD113F8D}" type="datetime1">
              <a:rPr lang="en-NZ" smtClean="0"/>
              <a:t>9/08/2025</a:t>
            </a:fld>
            <a:endParaRPr lang="en-NZ"/>
          </a:p>
        </p:txBody>
      </p:sp>
      <p:sp>
        <p:nvSpPr>
          <p:cNvPr id="5" name="Footer Placeholder 4">
            <a:extLst>
              <a:ext uri="{FF2B5EF4-FFF2-40B4-BE49-F238E27FC236}">
                <a16:creationId xmlns:a16="http://schemas.microsoft.com/office/drawing/2014/main" id="{1682EFB9-8751-9057-DA2D-7C7741A92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Krystle Chester</a:t>
            </a:r>
          </a:p>
        </p:txBody>
      </p:sp>
      <p:sp>
        <p:nvSpPr>
          <p:cNvPr id="6" name="Slide Number Placeholder 5">
            <a:extLst>
              <a:ext uri="{FF2B5EF4-FFF2-40B4-BE49-F238E27FC236}">
                <a16:creationId xmlns:a16="http://schemas.microsoft.com/office/drawing/2014/main" id="{FCC68DE3-7E80-7393-8698-ED4EDB396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5F6A0-723A-4188-81A5-B6835917249E}" type="slidenum">
              <a:rPr lang="en-NZ" smtClean="0"/>
              <a:t>‹#›</a:t>
            </a:fld>
            <a:endParaRPr lang="en-NZ"/>
          </a:p>
        </p:txBody>
      </p:sp>
    </p:spTree>
    <p:extLst>
      <p:ext uri="{BB962C8B-B14F-4D97-AF65-F5344CB8AC3E}">
        <p14:creationId xmlns:p14="http://schemas.microsoft.com/office/powerpoint/2010/main" val="652079118"/>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18339-1ADE-41CD-3209-CFE65E110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267A48D-BCA2-7884-4B0C-9C550006D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6B9D22B-F261-AA07-78F9-713FE67DA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57CE2-C0C2-4C17-8828-A6D2EF361F27}" type="datetime1">
              <a:rPr lang="en-NZ" smtClean="0"/>
              <a:t>9/08/2025</a:t>
            </a:fld>
            <a:endParaRPr lang="en-NZ"/>
          </a:p>
        </p:txBody>
      </p:sp>
      <p:sp>
        <p:nvSpPr>
          <p:cNvPr id="5" name="Footer Placeholder 4">
            <a:extLst>
              <a:ext uri="{FF2B5EF4-FFF2-40B4-BE49-F238E27FC236}">
                <a16:creationId xmlns:a16="http://schemas.microsoft.com/office/drawing/2014/main" id="{9E6D9B8D-386E-CE11-B88A-A0DD08D2A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Krystle Chester</a:t>
            </a:r>
          </a:p>
        </p:txBody>
      </p:sp>
      <p:sp>
        <p:nvSpPr>
          <p:cNvPr id="6" name="Slide Number Placeholder 5">
            <a:extLst>
              <a:ext uri="{FF2B5EF4-FFF2-40B4-BE49-F238E27FC236}">
                <a16:creationId xmlns:a16="http://schemas.microsoft.com/office/drawing/2014/main" id="{3E8E47B3-E06C-33C1-C06D-8A57FF1AC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687D6-F75C-4D44-B25F-9582C3300809}" type="slidenum">
              <a:rPr lang="en-NZ" smtClean="0"/>
              <a:t>‹#›</a:t>
            </a:fld>
            <a:endParaRPr lang="en-NZ"/>
          </a:p>
        </p:txBody>
      </p:sp>
    </p:spTree>
    <p:extLst>
      <p:ext uri="{BB962C8B-B14F-4D97-AF65-F5344CB8AC3E}">
        <p14:creationId xmlns:p14="http://schemas.microsoft.com/office/powerpoint/2010/main" val="4247613730"/>
      </p:ext>
    </p:extLst>
  </p:cSld>
  <p:clrMap bg1="lt1" tx1="dk1" bg2="lt2" tx2="dk2" accent1="accent1" accent2="accent2" accent3="accent3" accent4="accent4" accent5="accent5" accent6="accent6" hlink="hlink" folHlink="folHlink"/>
  <p:sldLayoutIdLst>
    <p:sldLayoutId id="214748365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73AE3-59AC-2E59-B97E-C460786DB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1E9D947-1C70-C5CD-4FDE-432A38D32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C124CC3-BF55-0AE5-F408-66DEE6267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5785-BD02-4934-A81D-F0DC2B238768}" type="datetimeFigureOut">
              <a:rPr lang="en-NZ" smtClean="0"/>
              <a:t>9/08/2025</a:t>
            </a:fld>
            <a:endParaRPr lang="en-NZ"/>
          </a:p>
        </p:txBody>
      </p:sp>
      <p:sp>
        <p:nvSpPr>
          <p:cNvPr id="5" name="Footer Placeholder 4">
            <a:extLst>
              <a:ext uri="{FF2B5EF4-FFF2-40B4-BE49-F238E27FC236}">
                <a16:creationId xmlns:a16="http://schemas.microsoft.com/office/drawing/2014/main" id="{D2967BCA-8868-6D83-7D72-9111062C6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FBEA34B-BB83-9D41-8DF8-069D5172D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4D370-720D-4D06-8349-4B310E31A5B3}" type="slidenum">
              <a:rPr lang="en-NZ" smtClean="0"/>
              <a:t>‹#›</a:t>
            </a:fld>
            <a:endParaRPr lang="en-NZ"/>
          </a:p>
        </p:txBody>
      </p:sp>
    </p:spTree>
    <p:extLst>
      <p:ext uri="{BB962C8B-B14F-4D97-AF65-F5344CB8AC3E}">
        <p14:creationId xmlns:p14="http://schemas.microsoft.com/office/powerpoint/2010/main" val="256605929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3.png"/><Relationship Id="rId4" Type="http://schemas.openxmlformats.org/officeDocument/2006/relationships/hyperlink" Target="https://webaim.org/resources/contrastcheck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www.neurodiversity.design/" TargetMode="External"/><Relationship Id="rId7" Type="http://schemas.openxmlformats.org/officeDocument/2006/relationships/hyperlink" Target="https://www.pco.govt.nz/making-secondary-legislation/plain-language/supporting-documents/6.2"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hyperlink" Target="https://hemingwayapp.com/" TargetMode="External"/><Relationship Id="rId5" Type="http://schemas.openxmlformats.org/officeDocument/2006/relationships/hyperlink" Target="https://www.stylemanual.gov.au/writing-and-designing-content/clear-language-and-writing-style/" TargetMode="External"/><Relationship Id="rId4" Type="http://schemas.openxmlformats.org/officeDocument/2006/relationships/hyperlink" Target="https://accessibility.blog.gov.uk/2016/09/02/dos-and-donts-on-designing-for-accessibilit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bdadyslexia.org.uk/dyslexia/about-dyslexia/what-is-dyslexia" TargetMode="External"/><Relationship Id="rId7" Type="http://schemas.openxmlformats.org/officeDocument/2006/relationships/hyperlink" Target="https://uxplanet.org/what-to-consider-when-designing-for-dyslexia-b99d373905ac"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www.bdadyslexia.org.uk/advice/employers/creating-a-dyslexia-friendly-workplace/dyslexia-friendly-style-guide" TargetMode="External"/><Relationship Id="rId5" Type="http://schemas.openxmlformats.org/officeDocument/2006/relationships/hyperlink" Target="https://my.clevelandclinic.org/health/diseases/6005-dyslexia" TargetMode="External"/><Relationship Id="rId4" Type="http://schemas.openxmlformats.org/officeDocument/2006/relationships/hyperlink" Target="https://dfnz.org.nz/"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digital.govt.nz/standards-and-guidance/design-and-ux/accessibility/colour-and-contrast/"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hyperlink" Target="https://kotahi.mpi.govt.nz/essentials/guidelines-and-templates/article/1730" TargetMode="External"/><Relationship Id="rId5" Type="http://schemas.openxmlformats.org/officeDocument/2006/relationships/hyperlink" Target="https://business.scope.org.uk/article/font-accessibility-and-readability-the-basics" TargetMode="External"/><Relationship Id="rId4" Type="http://schemas.openxmlformats.org/officeDocument/2006/relationships/hyperlink" Target="https://webaim.org/resources/contrastcheck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C84A19C5-8566-CB57-4A6E-94CA7D05136D}"/>
              </a:ext>
            </a:extLst>
          </p:cNvPr>
          <p:cNvSpPr/>
          <p:nvPr/>
        </p:nvSpPr>
        <p:spPr>
          <a:xfrm>
            <a:off x="3704438" y="-1"/>
            <a:ext cx="8487562" cy="6966285"/>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87D65DC-ED0D-86F3-0974-F7FFB39ACE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04438" cy="6858000"/>
          </a:xfrm>
          <a:prstGeom prst="rect">
            <a:avLst/>
          </a:prstGeom>
        </p:spPr>
      </p:pic>
      <p:sp>
        <p:nvSpPr>
          <p:cNvPr id="6" name="Title 1">
            <a:extLst>
              <a:ext uri="{FF2B5EF4-FFF2-40B4-BE49-F238E27FC236}">
                <a16:creationId xmlns:a16="http://schemas.microsoft.com/office/drawing/2014/main" id="{9E7B0118-2F36-6289-50A7-2F1EECE0B122}"/>
              </a:ext>
            </a:extLst>
          </p:cNvPr>
          <p:cNvSpPr>
            <a:spLocks noGrp="1"/>
          </p:cNvSpPr>
          <p:nvPr>
            <p:ph type="ctrTitle"/>
          </p:nvPr>
        </p:nvSpPr>
        <p:spPr>
          <a:xfrm>
            <a:off x="3879139" y="2053994"/>
            <a:ext cx="8138159" cy="3826971"/>
          </a:xfrm>
        </p:spPr>
        <p:txBody>
          <a:bodyPr wrap="square" lIns="0" tIns="0" rIns="0" bIns="0" anchor="t" anchorCtr="0">
            <a:noAutofit/>
          </a:bodyPr>
          <a:lstStyle/>
          <a:p>
            <a:pPr>
              <a:lnSpc>
                <a:spcPct val="100000"/>
              </a:lnSpc>
            </a:pPr>
            <a:r>
              <a:rPr lang="en-NZ" sz="4600" dirty="0">
                <a:solidFill>
                  <a:schemeClr val="bg2">
                    <a:lumMod val="25000"/>
                  </a:schemeClr>
                </a:solidFill>
                <a:ea typeface="Source Sans Pro Light" panose="020B0403030403020204" pitchFamily="34" charset="0"/>
                <a:cs typeface="Calibri" panose="020F0502020204030204" pitchFamily="34" charset="0"/>
              </a:rPr>
              <a:t>Nau </a:t>
            </a:r>
            <a:r>
              <a:rPr lang="en-NZ" sz="4600" dirty="0" err="1">
                <a:solidFill>
                  <a:schemeClr val="bg2">
                    <a:lumMod val="25000"/>
                  </a:schemeClr>
                </a:solidFill>
                <a:ea typeface="Source Sans Pro Light" panose="020B0403030403020204" pitchFamily="34" charset="0"/>
                <a:cs typeface="Calibri" panose="020F0502020204030204" pitchFamily="34" charset="0"/>
              </a:rPr>
              <a:t>mai</a:t>
            </a:r>
            <a:r>
              <a:rPr lang="en-NZ" sz="4600" dirty="0">
                <a:solidFill>
                  <a:schemeClr val="bg2">
                    <a:lumMod val="25000"/>
                  </a:schemeClr>
                </a:solidFill>
                <a:ea typeface="Source Sans Pro Light" panose="020B0403030403020204" pitchFamily="34" charset="0"/>
                <a:cs typeface="Calibri" panose="020F0502020204030204" pitchFamily="34" charset="0"/>
              </a:rPr>
              <a:t> (welcome) </a:t>
            </a:r>
            <a:br>
              <a:rPr lang="en-NZ" sz="4600" dirty="0">
                <a:solidFill>
                  <a:schemeClr val="bg2">
                    <a:lumMod val="25000"/>
                  </a:schemeClr>
                </a:solidFill>
                <a:ea typeface="Source Sans Pro Light" panose="020B0403030403020204" pitchFamily="34" charset="0"/>
                <a:cs typeface="Calibri" panose="020F0502020204030204" pitchFamily="34" charset="0"/>
              </a:rPr>
            </a:br>
            <a:r>
              <a:rPr lang="en-NZ" sz="4600" dirty="0">
                <a:solidFill>
                  <a:schemeClr val="bg2">
                    <a:lumMod val="25000"/>
                  </a:schemeClr>
                </a:solidFill>
                <a:ea typeface="Source Sans Pro Light" panose="020B0403030403020204" pitchFamily="34" charset="0"/>
                <a:cs typeface="Calibri" panose="020F0502020204030204" pitchFamily="34" charset="0"/>
              </a:rPr>
              <a:t>to the </a:t>
            </a:r>
            <a:r>
              <a:rPr lang="en-NZ" sz="4600" b="1" dirty="0">
                <a:solidFill>
                  <a:schemeClr val="bg2">
                    <a:lumMod val="25000"/>
                  </a:schemeClr>
                </a:solidFill>
                <a:ea typeface="Source Sans Pro SemiBold" panose="020B0603030403020204" pitchFamily="34" charset="0"/>
                <a:cs typeface="Calibri" panose="020F0502020204030204" pitchFamily="34" charset="0"/>
              </a:rPr>
              <a:t>‘What on Earth is Design’ </a:t>
            </a:r>
            <a:r>
              <a:rPr lang="en-NZ" sz="4600" dirty="0">
                <a:solidFill>
                  <a:schemeClr val="bg2">
                    <a:lumMod val="25000"/>
                  </a:schemeClr>
                </a:solidFill>
                <a:ea typeface="Source Sans Pro Light" panose="020B0403030403020204" pitchFamily="34" charset="0"/>
                <a:cs typeface="Calibri" panose="020F0502020204030204" pitchFamily="34" charset="0"/>
              </a:rPr>
              <a:t>drop-in: </a:t>
            </a:r>
            <a:r>
              <a:rPr lang="en-NZ" sz="4600" dirty="0">
                <a:solidFill>
                  <a:schemeClr val="bg2">
                    <a:lumMod val="25000"/>
                  </a:schemeClr>
                </a:solidFill>
                <a:ea typeface="Source Sans Pro" panose="020B0503030403020204" pitchFamily="34" charset="0"/>
              </a:rPr>
              <a:t>Designing for neurodiversity part 2: Dyslexia</a:t>
            </a:r>
            <a:endParaRPr lang="en-NZ" sz="4600" dirty="0">
              <a:solidFill>
                <a:schemeClr val="bg2">
                  <a:lumMod val="25000"/>
                </a:schemeClr>
              </a:solidFill>
              <a:ea typeface="Source Sans Pro" panose="020B0503030403020204" pitchFamily="34" charset="0"/>
              <a:cs typeface="Calibri" panose="020F0502020204030204" pitchFamily="34" charset="0"/>
            </a:endParaRPr>
          </a:p>
        </p:txBody>
      </p:sp>
      <p:pic>
        <p:nvPicPr>
          <p:cNvPr id="7" name="Picture 6" descr="A picture containing text, symbol, font, logo&#10;&#10;Description automatically generated">
            <a:extLst>
              <a:ext uri="{FF2B5EF4-FFF2-40B4-BE49-F238E27FC236}">
                <a16:creationId xmlns:a16="http://schemas.microsoft.com/office/drawing/2014/main" id="{AA27FD04-04E8-CE6C-6417-61DA2951BBBC}"/>
              </a:ext>
            </a:extLst>
          </p:cNvPr>
          <p:cNvPicPr>
            <a:picLocks noChangeAspect="1"/>
          </p:cNvPicPr>
          <p:nvPr/>
        </p:nvPicPr>
        <p:blipFill>
          <a:blip r:embed="rId4"/>
          <a:stretch>
            <a:fillRect/>
          </a:stretch>
        </p:blipFill>
        <p:spPr>
          <a:xfrm>
            <a:off x="7679896" y="519355"/>
            <a:ext cx="3977551" cy="911465"/>
          </a:xfrm>
          <a:prstGeom prst="rect">
            <a:avLst/>
          </a:prstGeom>
        </p:spPr>
      </p:pic>
      <p:sp>
        <p:nvSpPr>
          <p:cNvPr id="8" name="Title 1">
            <a:extLst>
              <a:ext uri="{FF2B5EF4-FFF2-40B4-BE49-F238E27FC236}">
                <a16:creationId xmlns:a16="http://schemas.microsoft.com/office/drawing/2014/main" id="{A91E389B-0FD9-4BD4-9B49-97D7E01F1987}"/>
              </a:ext>
            </a:extLst>
          </p:cNvPr>
          <p:cNvSpPr txBox="1">
            <a:spLocks/>
          </p:cNvSpPr>
          <p:nvPr/>
        </p:nvSpPr>
        <p:spPr>
          <a:xfrm>
            <a:off x="4843667" y="5973012"/>
            <a:ext cx="6510133" cy="5367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NZ" sz="1600" dirty="0">
                <a:solidFill>
                  <a:schemeClr val="bg2">
                    <a:lumMod val="25000"/>
                  </a:schemeClr>
                </a:solidFill>
                <a:latin typeface="Courier New" panose="02070309020205020404" pitchFamily="49" charset="0"/>
                <a:ea typeface="Source Sans Pro Light" panose="020B0403030403020204" pitchFamily="34" charset="0"/>
                <a:cs typeface="Courier New" panose="02070309020205020404" pitchFamily="49" charset="0"/>
              </a:rPr>
              <a:t>Hosted by the Designers </a:t>
            </a:r>
          </a:p>
          <a:p>
            <a:r>
              <a:rPr lang="en-NZ" sz="1600" dirty="0">
                <a:solidFill>
                  <a:schemeClr val="bg2">
                    <a:lumMod val="25000"/>
                  </a:schemeClr>
                </a:solidFill>
                <a:latin typeface="Courier New" panose="02070309020205020404" pitchFamily="49" charset="0"/>
                <a:ea typeface="Source Sans Pro Light" panose="020B0403030403020204" pitchFamily="34" charset="0"/>
                <a:cs typeface="Courier New" panose="02070309020205020404" pitchFamily="49" charset="0"/>
              </a:rPr>
              <a:t>in the Food Risk Management team</a:t>
            </a:r>
            <a:endParaRPr lang="en-NZ" sz="1800" dirty="0">
              <a:solidFill>
                <a:schemeClr val="bg2">
                  <a:lumMod val="25000"/>
                </a:schemeClr>
              </a:solidFill>
              <a:latin typeface="Courier New" panose="02070309020205020404" pitchFamily="49" charset="0"/>
              <a:ea typeface="Source Sans Pro Light" panose="020B0403030403020204" pitchFamily="34" charset="0"/>
              <a:cs typeface="Courier New" panose="02070309020205020404" pitchFamily="49" charset="0"/>
            </a:endParaRPr>
          </a:p>
        </p:txBody>
      </p:sp>
      <p:pic>
        <p:nvPicPr>
          <p:cNvPr id="3" name="Camera 2">
            <a:extLst>
              <a:ext uri="{FF2B5EF4-FFF2-40B4-BE49-F238E27FC236}">
                <a16:creationId xmlns:a16="http://schemas.microsoft.com/office/drawing/2014/main" id="{5857EBD3-293D-C8D4-4850-A6BF47D23E83}"/>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580556" y="5246556"/>
            <a:ext cx="1529147" cy="1529147"/>
          </a:xfrm>
          <a:prstGeom prst="ellipse">
            <a:avLst/>
          </a:prstGeom>
        </p:spPr>
      </p:pic>
      <p:pic>
        <p:nvPicPr>
          <p:cNvPr id="5" name="Camera 4">
            <a:extLst>
              <a:ext uri="{FF2B5EF4-FFF2-40B4-BE49-F238E27FC236}">
                <a16:creationId xmlns:a16="http://schemas.microsoft.com/office/drawing/2014/main" id="{06FC39D7-9F19-005C-75F4-9141DC755568}"/>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580556" y="5246556"/>
            <a:ext cx="1529147" cy="1529147"/>
          </a:xfrm>
          <a:prstGeom prst="ellipse">
            <a:avLst/>
          </a:prstGeom>
        </p:spPr>
      </p:pic>
      <p:pic>
        <p:nvPicPr>
          <p:cNvPr id="9" name="Camera 8">
            <a:extLst>
              <a:ext uri="{FF2B5EF4-FFF2-40B4-BE49-F238E27FC236}">
                <a16:creationId xmlns:a16="http://schemas.microsoft.com/office/drawing/2014/main" id="{2F28215F-063D-5913-929D-876D6487FA4F}"/>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580556" y="5246556"/>
            <a:ext cx="1529147" cy="1529147"/>
          </a:xfrm>
          <a:prstGeom prst="ellipse">
            <a:avLst/>
          </a:prstGeom>
        </p:spPr>
      </p:pic>
    </p:spTree>
    <p:extLst>
      <p:ext uri="{BB962C8B-B14F-4D97-AF65-F5344CB8AC3E}">
        <p14:creationId xmlns:p14="http://schemas.microsoft.com/office/powerpoint/2010/main" val="226523185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2235B7-9D0D-63A6-2A95-4FF5610F5548}"/>
              </a:ext>
            </a:extLst>
          </p:cNvPr>
          <p:cNvSpPr/>
          <p:nvPr/>
        </p:nvSpPr>
        <p:spPr>
          <a:xfrm>
            <a:off x="1" y="0"/>
            <a:ext cx="12192000" cy="1435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itle 1">
            <a:extLst>
              <a:ext uri="{FF2B5EF4-FFF2-40B4-BE49-F238E27FC236}">
                <a16:creationId xmlns:a16="http://schemas.microsoft.com/office/drawing/2014/main" id="{3135342E-C1D3-AE66-33D0-D32E3C1E6D84}"/>
              </a:ext>
            </a:extLst>
          </p:cNvPr>
          <p:cNvSpPr>
            <a:spLocks noGrp="1"/>
          </p:cNvSpPr>
          <p:nvPr>
            <p:ph type="title"/>
          </p:nvPr>
        </p:nvSpPr>
        <p:spPr>
          <a:xfrm>
            <a:off x="718930" y="568325"/>
            <a:ext cx="10515600" cy="561975"/>
          </a:xfrm>
        </p:spPr>
        <p:txBody>
          <a:bodyPr>
            <a:noAutofit/>
          </a:bodyPr>
          <a:lstStyle/>
          <a:p>
            <a:r>
              <a:rPr lang="en-NZ" sz="3800" b="1" dirty="0">
                <a:solidFill>
                  <a:schemeClr val="bg2">
                    <a:lumMod val="25000"/>
                  </a:schemeClr>
                </a:solidFill>
                <a:effectLst/>
                <a:ea typeface="Times New Roman" panose="02020603050405020304" pitchFamily="18" charset="0"/>
                <a:cs typeface="Arial" panose="020B0604020202020204" pitchFamily="34" charset="0"/>
              </a:rPr>
              <a:t>Buddy, top 5 food safety topics, and web page lay out</a:t>
            </a:r>
            <a:endParaRPr lang="en-NZ" sz="3800" b="1" dirty="0">
              <a:solidFill>
                <a:schemeClr val="bg2">
                  <a:lumMod val="25000"/>
                </a:schemeClr>
              </a:solidFill>
              <a:cs typeface="Arial" panose="020B0604020202020204" pitchFamily="34" charset="0"/>
            </a:endParaRPr>
          </a:p>
        </p:txBody>
      </p:sp>
      <p:grpSp>
        <p:nvGrpSpPr>
          <p:cNvPr id="3" name="Group 2" descr="This is the front page of the training material for food service businesses. It outlines key food safety areas and provides practical advise on achieving optimal food safety.">
            <a:extLst>
              <a:ext uri="{FF2B5EF4-FFF2-40B4-BE49-F238E27FC236}">
                <a16:creationId xmlns:a16="http://schemas.microsoft.com/office/drawing/2014/main" id="{D1A37056-702B-1A71-2D14-9350D8F582E6}"/>
              </a:ext>
            </a:extLst>
          </p:cNvPr>
          <p:cNvGrpSpPr/>
          <p:nvPr/>
        </p:nvGrpSpPr>
        <p:grpSpPr>
          <a:xfrm>
            <a:off x="1012572" y="1698625"/>
            <a:ext cx="2479471" cy="4892891"/>
            <a:chOff x="1046347" y="1490386"/>
            <a:chExt cx="2479471" cy="4892891"/>
          </a:xfrm>
        </p:grpSpPr>
        <p:pic>
          <p:nvPicPr>
            <p:cNvPr id="4" name="Picture 2">
              <a:extLst>
                <a:ext uri="{FF2B5EF4-FFF2-40B4-BE49-F238E27FC236}">
                  <a16:creationId xmlns:a16="http://schemas.microsoft.com/office/drawing/2014/main" id="{E48FFC47-273A-B789-FBBF-A354773B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47" y="1490386"/>
              <a:ext cx="2479470" cy="3506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A6D0802D-95D2-3160-B74D-FCB5348946C2}"/>
                </a:ext>
              </a:extLst>
            </p:cNvPr>
            <p:cNvSpPr txBox="1"/>
            <p:nvPr/>
          </p:nvSpPr>
          <p:spPr>
            <a:xfrm>
              <a:off x="1046348" y="5367614"/>
              <a:ext cx="2479470" cy="1015663"/>
            </a:xfrm>
            <a:prstGeom prst="rect">
              <a:avLst/>
            </a:prstGeom>
            <a:noFill/>
          </p:spPr>
          <p:txBody>
            <a:bodyPr wrap="square">
              <a:spAutoFit/>
            </a:bodyPr>
            <a:lstStyle/>
            <a:p>
              <a:pPr algn="ctr"/>
              <a:r>
                <a:rPr lang="en-NZ" sz="2000" b="1" dirty="0">
                  <a:solidFill>
                    <a:schemeClr val="bg2">
                      <a:lumMod val="25000"/>
                    </a:schemeClr>
                  </a:solidFill>
                  <a:effectLst/>
                  <a:latin typeface="Source Sans Pro" panose="020B0503030403020204" pitchFamily="34" charset="0"/>
                  <a:ea typeface="Source Sans Pro" panose="020B0503030403020204" pitchFamily="34" charset="0"/>
                </a:rPr>
                <a:t>Buddy 1 guide </a:t>
              </a:r>
              <a:r>
                <a:rPr lang="en-NZ" sz="2000" dirty="0">
                  <a:solidFill>
                    <a:schemeClr val="bg2">
                      <a:lumMod val="25000"/>
                    </a:schemeClr>
                  </a:solidFill>
                  <a:effectLst/>
                  <a:latin typeface="Source Sans Pro" panose="020B0503030403020204" pitchFamily="34" charset="0"/>
                  <a:ea typeface="Source Sans Pro" panose="020B0503030403020204" pitchFamily="34" charset="0"/>
                </a:rPr>
                <a:t>(originally published in 2018)</a:t>
              </a:r>
              <a:endParaRPr lang="en-NZ" sz="2000" dirty="0">
                <a:solidFill>
                  <a:schemeClr val="bg2">
                    <a:lumMod val="25000"/>
                  </a:schemeClr>
                </a:solidFill>
                <a:latin typeface="Source Sans Pro" panose="020B0503030403020204" pitchFamily="34" charset="0"/>
                <a:ea typeface="Source Sans Pro" panose="020B0503030403020204" pitchFamily="34" charset="0"/>
              </a:endParaRPr>
            </a:p>
          </p:txBody>
        </p:sp>
      </p:grpSp>
      <p:grpSp>
        <p:nvGrpSpPr>
          <p:cNvPr id="6" name="Group 5" descr="This is the top 5 food safety factors poster for food service businesses. This outlines key food safety aspects and how to achieve them.">
            <a:extLst>
              <a:ext uri="{FF2B5EF4-FFF2-40B4-BE49-F238E27FC236}">
                <a16:creationId xmlns:a16="http://schemas.microsoft.com/office/drawing/2014/main" id="{71AA9F1D-2CB8-82F2-BF54-7EDD5DAD4DBB}"/>
              </a:ext>
            </a:extLst>
          </p:cNvPr>
          <p:cNvGrpSpPr/>
          <p:nvPr/>
        </p:nvGrpSpPr>
        <p:grpSpPr>
          <a:xfrm>
            <a:off x="4306920" y="1698625"/>
            <a:ext cx="2485496" cy="4892891"/>
            <a:chOff x="4388339" y="1490386"/>
            <a:chExt cx="2485496" cy="4892891"/>
          </a:xfrm>
        </p:grpSpPr>
        <p:pic>
          <p:nvPicPr>
            <p:cNvPr id="7" name="Picture 6">
              <a:extLst>
                <a:ext uri="{FF2B5EF4-FFF2-40B4-BE49-F238E27FC236}">
                  <a16:creationId xmlns:a16="http://schemas.microsoft.com/office/drawing/2014/main" id="{538E470D-5700-807F-FCE7-3B7D27305EF9}"/>
                </a:ext>
              </a:extLst>
            </p:cNvPr>
            <p:cNvPicPr>
              <a:picLocks noChangeAspect="1"/>
            </p:cNvPicPr>
            <p:nvPr/>
          </p:nvPicPr>
          <p:blipFill>
            <a:blip r:embed="rId4"/>
            <a:stretch>
              <a:fillRect/>
            </a:stretch>
          </p:blipFill>
          <p:spPr>
            <a:xfrm>
              <a:off x="4388339" y="1490386"/>
              <a:ext cx="2485496" cy="3506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F29395A4-751F-8E71-FA9C-DA3337C98442}"/>
                </a:ext>
              </a:extLst>
            </p:cNvPr>
            <p:cNvSpPr txBox="1"/>
            <p:nvPr/>
          </p:nvSpPr>
          <p:spPr>
            <a:xfrm>
              <a:off x="4388339" y="5367614"/>
              <a:ext cx="2479470" cy="1015663"/>
            </a:xfrm>
            <a:prstGeom prst="rect">
              <a:avLst/>
            </a:prstGeom>
            <a:noFill/>
          </p:spPr>
          <p:txBody>
            <a:bodyPr wrap="square">
              <a:spAutoFit/>
            </a:bodyPr>
            <a:lstStyle/>
            <a:p>
              <a:pPr algn="ctr"/>
              <a:r>
                <a:rPr lang="en-NZ" sz="2000" b="1" dirty="0">
                  <a:solidFill>
                    <a:schemeClr val="bg2">
                      <a:lumMod val="25000"/>
                    </a:schemeClr>
                  </a:solidFill>
                  <a:effectLst/>
                  <a:latin typeface="Source Sans Pro" panose="020B0503030403020204" pitchFamily="34" charset="0"/>
                  <a:ea typeface="Source Sans Pro" panose="020B0503030403020204" pitchFamily="34" charset="0"/>
                </a:rPr>
                <a:t>Top 5 food service poster </a:t>
              </a:r>
              <a:r>
                <a:rPr lang="en-NZ" sz="2000" dirty="0">
                  <a:solidFill>
                    <a:schemeClr val="bg2">
                      <a:lumMod val="25000"/>
                    </a:schemeClr>
                  </a:solidFill>
                  <a:effectLst/>
                  <a:latin typeface="Source Sans Pro" panose="020B0503030403020204" pitchFamily="34" charset="0"/>
                  <a:ea typeface="Source Sans Pro" panose="020B0503030403020204" pitchFamily="34" charset="0"/>
                </a:rPr>
                <a:t>(originally published in 2016)</a:t>
              </a:r>
              <a:endParaRPr lang="en-NZ" sz="2000" dirty="0">
                <a:solidFill>
                  <a:schemeClr val="bg2">
                    <a:lumMod val="25000"/>
                  </a:schemeClr>
                </a:solidFill>
                <a:latin typeface="Source Sans Pro" panose="020B0503030403020204" pitchFamily="34" charset="0"/>
                <a:ea typeface="Source Sans Pro" panose="020B0503030403020204" pitchFamily="34" charset="0"/>
              </a:endParaRPr>
            </a:p>
          </p:txBody>
        </p:sp>
      </p:grpSp>
      <p:grpSp>
        <p:nvGrpSpPr>
          <p:cNvPr id="9" name="Group 8" descr="Screenshot of the web page that houses the food safety training materials.">
            <a:extLst>
              <a:ext uri="{FF2B5EF4-FFF2-40B4-BE49-F238E27FC236}">
                <a16:creationId xmlns:a16="http://schemas.microsoft.com/office/drawing/2014/main" id="{27299D39-EB89-845B-9327-D17D0DDD5951}"/>
              </a:ext>
            </a:extLst>
          </p:cNvPr>
          <p:cNvGrpSpPr/>
          <p:nvPr/>
        </p:nvGrpSpPr>
        <p:grpSpPr>
          <a:xfrm>
            <a:off x="7601267" y="1698625"/>
            <a:ext cx="3572133" cy="4892891"/>
            <a:chOff x="7736357" y="1490386"/>
            <a:chExt cx="3572133" cy="4892891"/>
          </a:xfrm>
        </p:grpSpPr>
        <p:sp>
          <p:nvSpPr>
            <p:cNvPr id="10" name="TextBox 9">
              <a:extLst>
                <a:ext uri="{FF2B5EF4-FFF2-40B4-BE49-F238E27FC236}">
                  <a16:creationId xmlns:a16="http://schemas.microsoft.com/office/drawing/2014/main" id="{673ED347-3E84-FE27-1B11-31249F097AFC}"/>
                </a:ext>
              </a:extLst>
            </p:cNvPr>
            <p:cNvSpPr txBox="1"/>
            <p:nvPr/>
          </p:nvSpPr>
          <p:spPr>
            <a:xfrm>
              <a:off x="8282688" y="5367614"/>
              <a:ext cx="2479470" cy="1015663"/>
            </a:xfrm>
            <a:prstGeom prst="rect">
              <a:avLst/>
            </a:prstGeom>
            <a:noFill/>
          </p:spPr>
          <p:txBody>
            <a:bodyPr wrap="square">
              <a:spAutoFit/>
            </a:bodyPr>
            <a:lstStyle/>
            <a:p>
              <a:pPr algn="ctr"/>
              <a:r>
                <a:rPr lang="en-NZ" sz="2000" b="1" dirty="0">
                  <a:solidFill>
                    <a:schemeClr val="tx1">
                      <a:lumMod val="85000"/>
                      <a:lumOff val="15000"/>
                    </a:schemeClr>
                  </a:solidFill>
                  <a:effectLst/>
                  <a:latin typeface="Source Sans Pro" panose="020B0503030403020204" pitchFamily="34" charset="0"/>
                  <a:ea typeface="Source Sans Pro" panose="020B0503030403020204" pitchFamily="34" charset="0"/>
                </a:rPr>
                <a:t>Food Safety Toolkit </a:t>
              </a:r>
              <a:r>
                <a:rPr lang="en-NZ" sz="2000" dirty="0">
                  <a:solidFill>
                    <a:schemeClr val="tx1">
                      <a:lumMod val="85000"/>
                      <a:lumOff val="15000"/>
                    </a:schemeClr>
                  </a:solidFill>
                  <a:effectLst/>
                  <a:latin typeface="Source Sans Pro" panose="020B0503030403020204" pitchFamily="34" charset="0"/>
                  <a:ea typeface="Source Sans Pro" panose="020B0503030403020204" pitchFamily="34" charset="0"/>
                </a:rPr>
                <a:t>&amp;</a:t>
              </a:r>
              <a:r>
                <a:rPr lang="en-NZ" sz="2000" b="1" dirty="0">
                  <a:solidFill>
                    <a:schemeClr val="tx1">
                      <a:lumMod val="85000"/>
                      <a:lumOff val="15000"/>
                    </a:schemeClr>
                  </a:solidFill>
                  <a:effectLst/>
                  <a:latin typeface="Source Sans Pro" panose="020B0503030403020204" pitchFamily="34" charset="0"/>
                  <a:ea typeface="Source Sans Pro" panose="020B0503030403020204" pitchFamily="34" charset="0"/>
                </a:rPr>
                <a:t> Top 5 food safety factors webpages</a:t>
              </a:r>
              <a:endParaRPr lang="en-NZ" sz="20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11" name="Picture 10">
              <a:extLst>
                <a:ext uri="{FF2B5EF4-FFF2-40B4-BE49-F238E27FC236}">
                  <a16:creationId xmlns:a16="http://schemas.microsoft.com/office/drawing/2014/main" id="{7976E6B1-7105-AE19-82BD-05BEE2CA8A53}"/>
                </a:ext>
              </a:extLst>
            </p:cNvPr>
            <p:cNvPicPr>
              <a:picLocks noChangeAspect="1"/>
            </p:cNvPicPr>
            <p:nvPr/>
          </p:nvPicPr>
          <p:blipFill>
            <a:blip r:embed="rId5"/>
            <a:stretch>
              <a:fillRect/>
            </a:stretch>
          </p:blipFill>
          <p:spPr>
            <a:xfrm>
              <a:off x="7736357" y="1490386"/>
              <a:ext cx="3572133" cy="3506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49361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1AB515-8D47-1A8E-4402-6F75328EBF9C}"/>
              </a:ext>
            </a:extLst>
          </p:cNvPr>
          <p:cNvSpPr/>
          <p:nvPr/>
        </p:nvSpPr>
        <p:spPr>
          <a:xfrm>
            <a:off x="1" y="0"/>
            <a:ext cx="12192000" cy="14351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itle 1">
            <a:extLst>
              <a:ext uri="{FF2B5EF4-FFF2-40B4-BE49-F238E27FC236}">
                <a16:creationId xmlns:a16="http://schemas.microsoft.com/office/drawing/2014/main" id="{D2247A26-F7D2-471A-0FC9-E17A68068036}"/>
              </a:ext>
            </a:extLst>
          </p:cNvPr>
          <p:cNvSpPr>
            <a:spLocks noGrp="1"/>
          </p:cNvSpPr>
          <p:nvPr>
            <p:ph type="title"/>
          </p:nvPr>
        </p:nvSpPr>
        <p:spPr>
          <a:xfrm>
            <a:off x="718930" y="568325"/>
            <a:ext cx="10515600" cy="561975"/>
          </a:xfrm>
        </p:spPr>
        <p:txBody>
          <a:bodyPr>
            <a:noAutofit/>
          </a:bodyPr>
          <a:lstStyle/>
          <a:p>
            <a:r>
              <a:rPr lang="en-NZ" sz="4000" b="1" dirty="0">
                <a:solidFill>
                  <a:schemeClr val="bg2">
                    <a:lumMod val="25000"/>
                  </a:schemeClr>
                </a:solidFill>
                <a:effectLst/>
                <a:ea typeface="Times New Roman" panose="02020603050405020304" pitchFamily="18" charset="0"/>
                <a:cs typeface="Arial" panose="020B0604020202020204" pitchFamily="34" charset="0"/>
              </a:rPr>
              <a:t>Plain English Allergen Labelling guidance</a:t>
            </a:r>
            <a:endParaRPr lang="en-NZ" sz="4000" b="1" dirty="0">
              <a:solidFill>
                <a:schemeClr val="bg2">
                  <a:lumMod val="25000"/>
                </a:schemeClr>
              </a:solidFill>
              <a:cs typeface="Arial" panose="020B0604020202020204" pitchFamily="34" charset="0"/>
            </a:endParaRPr>
          </a:p>
        </p:txBody>
      </p:sp>
      <p:pic>
        <p:nvPicPr>
          <p:cNvPr id="3" name="Picture 2" descr="Page from Plain English Labelling Guidance">
            <a:extLst>
              <a:ext uri="{FF2B5EF4-FFF2-40B4-BE49-F238E27FC236}">
                <a16:creationId xmlns:a16="http://schemas.microsoft.com/office/drawing/2014/main" id="{6ACA7B1A-F501-6AD7-3817-1B176C6A704E}"/>
              </a:ext>
            </a:extLst>
          </p:cNvPr>
          <p:cNvPicPr>
            <a:picLocks noChangeAspect="1"/>
          </p:cNvPicPr>
          <p:nvPr/>
        </p:nvPicPr>
        <p:blipFill>
          <a:blip r:embed="rId3"/>
          <a:stretch>
            <a:fillRect/>
          </a:stretch>
        </p:blipFill>
        <p:spPr>
          <a:xfrm rot="21248537">
            <a:off x="2411906" y="1830212"/>
            <a:ext cx="3831786" cy="5422900"/>
          </a:xfrm>
          <a:prstGeom prst="rect">
            <a:avLst/>
          </a:prstGeom>
          <a:effectLst>
            <a:outerShdw blurRad="50800" dist="38100" dir="5400000" algn="t" rotWithShape="0">
              <a:prstClr val="black">
                <a:alpha val="40000"/>
              </a:prstClr>
            </a:outerShdw>
          </a:effectLst>
        </p:spPr>
      </p:pic>
      <p:pic>
        <p:nvPicPr>
          <p:cNvPr id="5" name="Picture 4" descr="Page from Plain English Labelling Guidance. This shows images of the most common allergens.">
            <a:extLst>
              <a:ext uri="{FF2B5EF4-FFF2-40B4-BE49-F238E27FC236}">
                <a16:creationId xmlns:a16="http://schemas.microsoft.com/office/drawing/2014/main" id="{1AC24434-1DF7-85EE-BB5A-FE235DB2B6A4}"/>
              </a:ext>
            </a:extLst>
          </p:cNvPr>
          <p:cNvPicPr>
            <a:picLocks noChangeAspect="1"/>
          </p:cNvPicPr>
          <p:nvPr/>
        </p:nvPicPr>
        <p:blipFill>
          <a:blip r:embed="rId4"/>
          <a:stretch>
            <a:fillRect/>
          </a:stretch>
        </p:blipFill>
        <p:spPr>
          <a:xfrm>
            <a:off x="4901366" y="1243189"/>
            <a:ext cx="3843704" cy="5422900"/>
          </a:xfrm>
          <a:prstGeom prst="rect">
            <a:avLst/>
          </a:prstGeom>
          <a:effectLst>
            <a:outerShdw blurRad="50800" dist="38100" dir="5400000" algn="t" rotWithShape="0">
              <a:prstClr val="black">
                <a:alpha val="40000"/>
              </a:prstClr>
            </a:outerShdw>
          </a:effectLst>
        </p:spPr>
      </p:pic>
      <p:pic>
        <p:nvPicPr>
          <p:cNvPr id="7" name="Picture 6" descr="Page from Plain English Labelling Guidance.">
            <a:extLst>
              <a:ext uri="{FF2B5EF4-FFF2-40B4-BE49-F238E27FC236}">
                <a16:creationId xmlns:a16="http://schemas.microsoft.com/office/drawing/2014/main" id="{81CC35D6-1BB1-410A-881B-C25614DDF9D8}"/>
              </a:ext>
            </a:extLst>
          </p:cNvPr>
          <p:cNvPicPr>
            <a:picLocks noChangeAspect="1"/>
          </p:cNvPicPr>
          <p:nvPr/>
        </p:nvPicPr>
        <p:blipFill>
          <a:blip r:embed="rId5"/>
          <a:stretch>
            <a:fillRect/>
          </a:stretch>
        </p:blipFill>
        <p:spPr>
          <a:xfrm rot="670485">
            <a:off x="7879377" y="2017708"/>
            <a:ext cx="3823383" cy="54229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1036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ne the pages from the RMP template for production of Broiler and Layer Chicken Breeders, day old chicks and broiler production. This demonstrates the use of QR codes and icons.">
            <a:extLst>
              <a:ext uri="{FF2B5EF4-FFF2-40B4-BE49-F238E27FC236}">
                <a16:creationId xmlns:a16="http://schemas.microsoft.com/office/drawing/2014/main" id="{57591A60-2727-6705-0DB5-65D2A5B78DFF}"/>
              </a:ext>
            </a:extLst>
          </p:cNvPr>
          <p:cNvPicPr>
            <a:picLocks noChangeAspect="1"/>
          </p:cNvPicPr>
          <p:nvPr/>
        </p:nvPicPr>
        <p:blipFill>
          <a:blip r:embed="rId3"/>
          <a:stretch>
            <a:fillRect/>
          </a:stretch>
        </p:blipFill>
        <p:spPr>
          <a:xfrm rot="1432160">
            <a:off x="8367912" y="1956166"/>
            <a:ext cx="4099076" cy="5822986"/>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E4379A8C-E3EB-A8B7-FD76-2A0CCBEE5294}"/>
              </a:ext>
            </a:extLst>
          </p:cNvPr>
          <p:cNvSpPr/>
          <p:nvPr/>
        </p:nvSpPr>
        <p:spPr>
          <a:xfrm>
            <a:off x="1" y="0"/>
            <a:ext cx="12192000" cy="1435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itle 1">
            <a:extLst>
              <a:ext uri="{FF2B5EF4-FFF2-40B4-BE49-F238E27FC236}">
                <a16:creationId xmlns:a16="http://schemas.microsoft.com/office/drawing/2014/main" id="{CE77998A-C87F-32BE-710A-FA8232B772F3}"/>
              </a:ext>
            </a:extLst>
          </p:cNvPr>
          <p:cNvSpPr>
            <a:spLocks noGrp="1"/>
          </p:cNvSpPr>
          <p:nvPr>
            <p:ph type="title"/>
          </p:nvPr>
        </p:nvSpPr>
        <p:spPr>
          <a:xfrm>
            <a:off x="718930" y="568325"/>
            <a:ext cx="10515600" cy="561975"/>
          </a:xfrm>
        </p:spPr>
        <p:txBody>
          <a:bodyPr>
            <a:noAutofit/>
          </a:bodyPr>
          <a:lstStyle/>
          <a:p>
            <a:r>
              <a:rPr lang="en-NZ" sz="3800" b="1" dirty="0">
                <a:solidFill>
                  <a:schemeClr val="bg2">
                    <a:lumMod val="25000"/>
                  </a:schemeClr>
                </a:solidFill>
                <a:effectLst/>
                <a:ea typeface="Times New Roman" panose="02020603050405020304" pitchFamily="18" charset="0"/>
                <a:cs typeface="Arial" panose="020B0604020202020204" pitchFamily="34" charset="0"/>
              </a:rPr>
              <a:t>Risk Management Programmes</a:t>
            </a:r>
            <a:endParaRPr lang="en-NZ" sz="3800" b="1" dirty="0">
              <a:solidFill>
                <a:schemeClr val="bg2">
                  <a:lumMod val="25000"/>
                </a:schemeClr>
              </a:solidFill>
              <a:cs typeface="Arial" panose="020B0604020202020204" pitchFamily="34" charset="0"/>
            </a:endParaRPr>
          </a:p>
        </p:txBody>
      </p:sp>
      <p:pic>
        <p:nvPicPr>
          <p:cNvPr id="7" name="Picture 6" descr="One the pages from the RMP template for production of Broiler and Layer Chicken Breeders, day old chicks and broiler production">
            <a:extLst>
              <a:ext uri="{FF2B5EF4-FFF2-40B4-BE49-F238E27FC236}">
                <a16:creationId xmlns:a16="http://schemas.microsoft.com/office/drawing/2014/main" id="{9D0A1D5C-5FC5-9C39-AF6F-398A0DA6CF19}"/>
              </a:ext>
            </a:extLst>
          </p:cNvPr>
          <p:cNvPicPr>
            <a:picLocks noChangeAspect="1"/>
          </p:cNvPicPr>
          <p:nvPr/>
        </p:nvPicPr>
        <p:blipFill>
          <a:blip r:embed="rId4"/>
          <a:stretch>
            <a:fillRect/>
          </a:stretch>
        </p:blipFill>
        <p:spPr>
          <a:xfrm rot="606465">
            <a:off x="6455662" y="517507"/>
            <a:ext cx="4128092" cy="5822985"/>
          </a:xfrm>
          <a:prstGeom prst="rect">
            <a:avLst/>
          </a:prstGeom>
          <a:effectLst>
            <a:outerShdw blurRad="50800" dist="38100" dir="5400000" algn="t" rotWithShape="0">
              <a:prstClr val="black">
                <a:alpha val="40000"/>
              </a:prstClr>
            </a:outerShdw>
          </a:effectLst>
        </p:spPr>
      </p:pic>
      <p:pic>
        <p:nvPicPr>
          <p:cNvPr id="5" name="Picture 4" descr="Front page of the Risk Management Programmes (RMP) template for production of Broiler and Layer Chicken Breeders, day old chicks and broiler production">
            <a:extLst>
              <a:ext uri="{FF2B5EF4-FFF2-40B4-BE49-F238E27FC236}">
                <a16:creationId xmlns:a16="http://schemas.microsoft.com/office/drawing/2014/main" id="{584AAD50-CF18-CE4F-8BB5-D212C14858A7}"/>
              </a:ext>
            </a:extLst>
          </p:cNvPr>
          <p:cNvPicPr>
            <a:picLocks noChangeAspect="1"/>
          </p:cNvPicPr>
          <p:nvPr/>
        </p:nvPicPr>
        <p:blipFill>
          <a:blip r:embed="rId5"/>
          <a:stretch>
            <a:fillRect/>
          </a:stretch>
        </p:blipFill>
        <p:spPr>
          <a:xfrm>
            <a:off x="3243393" y="1802970"/>
            <a:ext cx="4121672" cy="582298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980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3F1DED0B-B254-F703-E757-3C3889E861CF}"/>
              </a:ext>
            </a:extLst>
          </p:cNvPr>
          <p:cNvSpPr/>
          <p:nvPr/>
        </p:nvSpPr>
        <p:spPr>
          <a:xfrm>
            <a:off x="0" y="0"/>
            <a:ext cx="12192000" cy="68580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F7AFA5A-896E-4BE2-7BF9-BB541560F249}"/>
              </a:ext>
            </a:extLst>
          </p:cNvPr>
          <p:cNvSpPr>
            <a:spLocks noGrp="1"/>
          </p:cNvSpPr>
          <p:nvPr>
            <p:ph type="title"/>
          </p:nvPr>
        </p:nvSpPr>
        <p:spPr/>
        <p:txBody>
          <a:bodyPr>
            <a:normAutofit/>
          </a:bodyPr>
          <a:lstStyle/>
          <a:p>
            <a:r>
              <a:rPr lang="en-NZ" sz="4800" b="1" dirty="0">
                <a:solidFill>
                  <a:schemeClr val="bg2">
                    <a:lumMod val="25000"/>
                  </a:schemeClr>
                </a:solidFill>
              </a:rPr>
              <a:t>What does neurodivergent mean?</a:t>
            </a: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38200" y="900456"/>
            <a:ext cx="9153293" cy="4351338"/>
          </a:xfrm>
        </p:spPr>
        <p:txBody>
          <a:bodyPr/>
          <a:lstStyle/>
          <a:p>
            <a:pPr marL="0" indent="0" algn="ctr">
              <a:buNone/>
            </a:pPr>
            <a:endParaRPr lang="en-NZ" dirty="0">
              <a:solidFill>
                <a:schemeClr val="bg2">
                  <a:lumMod val="25000"/>
                </a:schemeClr>
              </a:solidFill>
            </a:endParaRPr>
          </a:p>
          <a:p>
            <a:pPr marL="0" indent="0" algn="ctr">
              <a:buNone/>
            </a:pPr>
            <a:endParaRPr lang="en-NZ" sz="2000" dirty="0">
              <a:solidFill>
                <a:schemeClr val="bg2">
                  <a:lumMod val="25000"/>
                </a:schemeClr>
              </a:solidFill>
            </a:endParaRPr>
          </a:p>
          <a:p>
            <a:pPr marL="0" indent="0">
              <a:lnSpc>
                <a:spcPct val="150000"/>
              </a:lnSpc>
              <a:spcBef>
                <a:spcPts val="0"/>
              </a:spcBef>
              <a:buNone/>
            </a:pPr>
            <a:r>
              <a:rPr lang="en-NZ" sz="2000" dirty="0">
                <a:solidFill>
                  <a:schemeClr val="bg2">
                    <a:lumMod val="25000"/>
                  </a:schemeClr>
                </a:solidFill>
              </a:rPr>
              <a:t>“Neurodivergent is a nonmedical term that describes people whose brains develop or work differently for some reason. This means the person has different strengths and struggles from people whose brains develop or work more typically.”</a:t>
            </a:r>
          </a:p>
          <a:p>
            <a:pPr>
              <a:lnSpc>
                <a:spcPct val="150000"/>
              </a:lnSpc>
              <a:spcBef>
                <a:spcPts val="0"/>
              </a:spcBef>
            </a:pPr>
            <a:endParaRPr lang="en-NZ" dirty="0"/>
          </a:p>
          <a:p>
            <a:endParaRPr lang="en-NZ" dirty="0"/>
          </a:p>
          <a:p>
            <a:endParaRPr lang="en-NZ" dirty="0"/>
          </a:p>
        </p:txBody>
      </p:sp>
      <p:pic>
        <p:nvPicPr>
          <p:cNvPr id="3082" name="Picture 10" descr="This is an artist's depiction of neurodiversity. It shows colourful side profiles of many different people. Each person has different coloured brain floating above their heads.">
            <a:extLst>
              <a:ext uri="{FF2B5EF4-FFF2-40B4-BE49-F238E27FC236}">
                <a16:creationId xmlns:a16="http://schemas.microsoft.com/office/drawing/2014/main" id="{818EC075-C3D3-6B11-F55C-5C5D19BA700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37862"/>
            <a:ext cx="7384429" cy="24821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15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3F1DED0B-B254-F703-E757-3C3889E861CF}"/>
              </a:ext>
            </a:extLst>
          </p:cNvPr>
          <p:cNvSpPr/>
          <p:nvPr/>
        </p:nvSpPr>
        <p:spPr>
          <a:xfrm>
            <a:off x="0" y="0"/>
            <a:ext cx="12192000" cy="68580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F7AFA5A-896E-4BE2-7BF9-BB541560F249}"/>
              </a:ext>
            </a:extLst>
          </p:cNvPr>
          <p:cNvSpPr>
            <a:spLocks noGrp="1"/>
          </p:cNvSpPr>
          <p:nvPr>
            <p:ph type="title"/>
          </p:nvPr>
        </p:nvSpPr>
        <p:spPr/>
        <p:txBody>
          <a:bodyPr>
            <a:normAutofit/>
          </a:bodyPr>
          <a:lstStyle/>
          <a:p>
            <a:r>
              <a:rPr lang="en-NZ" sz="4800" b="1" dirty="0">
                <a:solidFill>
                  <a:schemeClr val="bg2">
                    <a:lumMod val="25000"/>
                  </a:schemeClr>
                </a:solidFill>
              </a:rPr>
              <a:t>Types of neurodivergent conditions</a:t>
            </a: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49086" y="1253331"/>
            <a:ext cx="10515600" cy="4351338"/>
          </a:xfrm>
        </p:spPr>
        <p:txBody>
          <a:bodyPr>
            <a:normAutofit/>
          </a:bodyPr>
          <a:lstStyle/>
          <a:p>
            <a:pPr marL="0" indent="0">
              <a:lnSpc>
                <a:spcPct val="150000"/>
              </a:lnSpc>
              <a:spcBef>
                <a:spcPts val="0"/>
              </a:spcBef>
              <a:buNone/>
            </a:pPr>
            <a:endParaRPr lang="en-NZ" dirty="0">
              <a:solidFill>
                <a:schemeClr val="bg2">
                  <a:lumMod val="25000"/>
                </a:schemeClr>
              </a:solidFill>
            </a:endParaRPr>
          </a:p>
          <a:p>
            <a:pPr>
              <a:lnSpc>
                <a:spcPct val="150000"/>
              </a:lnSpc>
              <a:spcBef>
                <a:spcPts val="0"/>
              </a:spcBef>
            </a:pPr>
            <a:r>
              <a:rPr lang="en-NZ" sz="2000" dirty="0">
                <a:solidFill>
                  <a:schemeClr val="bg2">
                    <a:lumMod val="25000"/>
                  </a:schemeClr>
                </a:solidFill>
              </a:rPr>
              <a:t>ADHD</a:t>
            </a:r>
          </a:p>
          <a:p>
            <a:pPr>
              <a:lnSpc>
                <a:spcPct val="150000"/>
              </a:lnSpc>
              <a:spcBef>
                <a:spcPts val="0"/>
              </a:spcBef>
            </a:pPr>
            <a:r>
              <a:rPr lang="en-NZ" sz="2000" dirty="0" err="1">
                <a:solidFill>
                  <a:schemeClr val="bg2">
                    <a:lumMod val="25000"/>
                  </a:schemeClr>
                </a:solidFill>
              </a:rPr>
              <a:t>Austism</a:t>
            </a:r>
            <a:r>
              <a:rPr lang="en-NZ" sz="2000" dirty="0">
                <a:solidFill>
                  <a:schemeClr val="bg2">
                    <a:lumMod val="25000"/>
                  </a:schemeClr>
                </a:solidFill>
              </a:rPr>
              <a:t> Spectrum Disorder</a:t>
            </a:r>
          </a:p>
          <a:p>
            <a:pPr>
              <a:lnSpc>
                <a:spcPct val="150000"/>
              </a:lnSpc>
              <a:spcBef>
                <a:spcPts val="0"/>
              </a:spcBef>
            </a:pPr>
            <a:r>
              <a:rPr lang="en-NZ" sz="2000" dirty="0">
                <a:solidFill>
                  <a:schemeClr val="bg2">
                    <a:lumMod val="25000"/>
                  </a:schemeClr>
                </a:solidFill>
              </a:rPr>
              <a:t>Dyslexia</a:t>
            </a:r>
          </a:p>
          <a:p>
            <a:pPr>
              <a:lnSpc>
                <a:spcPct val="150000"/>
              </a:lnSpc>
              <a:spcBef>
                <a:spcPts val="0"/>
              </a:spcBef>
            </a:pPr>
            <a:r>
              <a:rPr lang="en-NZ" sz="2000" dirty="0">
                <a:solidFill>
                  <a:schemeClr val="bg2">
                    <a:lumMod val="25000"/>
                  </a:schemeClr>
                </a:solidFill>
              </a:rPr>
              <a:t>Dyscalculia</a:t>
            </a:r>
          </a:p>
          <a:p>
            <a:pPr>
              <a:lnSpc>
                <a:spcPct val="150000"/>
              </a:lnSpc>
              <a:spcBef>
                <a:spcPts val="0"/>
              </a:spcBef>
            </a:pPr>
            <a:r>
              <a:rPr lang="en-NZ" sz="2000" dirty="0">
                <a:solidFill>
                  <a:schemeClr val="bg2">
                    <a:lumMod val="25000"/>
                  </a:schemeClr>
                </a:solidFill>
              </a:rPr>
              <a:t>Dyspraxia</a:t>
            </a:r>
          </a:p>
          <a:p>
            <a:pPr>
              <a:lnSpc>
                <a:spcPct val="150000"/>
              </a:lnSpc>
              <a:spcBef>
                <a:spcPts val="0"/>
              </a:spcBef>
            </a:pPr>
            <a:r>
              <a:rPr lang="en-NZ" sz="2000" dirty="0">
                <a:solidFill>
                  <a:schemeClr val="bg2">
                    <a:lumMod val="25000"/>
                  </a:schemeClr>
                </a:solidFill>
              </a:rPr>
              <a:t>Dysgraphia </a:t>
            </a:r>
          </a:p>
          <a:p>
            <a:endParaRPr lang="en-NZ" dirty="0"/>
          </a:p>
        </p:txBody>
      </p:sp>
      <p:pic>
        <p:nvPicPr>
          <p:cNvPr id="1028" name="Picture 4" descr="Neurodiversity autism acceptance creative vector image">
            <a:extLst>
              <a:ext uri="{FF2B5EF4-FFF2-40B4-BE49-F238E27FC236}">
                <a16:creationId xmlns:a16="http://schemas.microsoft.com/office/drawing/2014/main" id="{A469FFC4-CAE6-CFC8-7223-8F829EC16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98" y="2055813"/>
            <a:ext cx="5777665" cy="32313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9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441E746A-B3AD-C85C-997A-4F614329935F}"/>
              </a:ext>
            </a:extLst>
          </p:cNvPr>
          <p:cNvSpPr/>
          <p:nvPr/>
        </p:nvSpPr>
        <p:spPr>
          <a:xfrm>
            <a:off x="1" y="0"/>
            <a:ext cx="12192000" cy="6858000"/>
          </a:xfrm>
          <a:prstGeom prst="rect">
            <a:avLst/>
          </a:prstGeom>
          <a:solidFill>
            <a:schemeClr val="accent4">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F7AFA5A-896E-4BE2-7BF9-BB541560F249}"/>
              </a:ext>
            </a:extLst>
          </p:cNvPr>
          <p:cNvSpPr>
            <a:spLocks noGrp="1"/>
          </p:cNvSpPr>
          <p:nvPr>
            <p:ph type="title"/>
          </p:nvPr>
        </p:nvSpPr>
        <p:spPr>
          <a:xfrm>
            <a:off x="838200" y="1051718"/>
            <a:ext cx="10515600" cy="1325563"/>
          </a:xfrm>
        </p:spPr>
        <p:txBody>
          <a:bodyPr>
            <a:normAutofit/>
          </a:bodyPr>
          <a:lstStyle/>
          <a:p>
            <a:r>
              <a:rPr lang="en-NZ" sz="4800" b="1" dirty="0">
                <a:solidFill>
                  <a:schemeClr val="bg2">
                    <a:lumMod val="25000"/>
                  </a:schemeClr>
                </a:solidFill>
              </a:rPr>
              <a:t>Today I will focus on dyslexia</a:t>
            </a:r>
          </a:p>
        </p:txBody>
      </p:sp>
      <p:pic>
        <p:nvPicPr>
          <p:cNvPr id="3" name="Picture 2" descr="A book with scrambled letters on one page and letters on another page spelling dyslexia&#10;&#10;">
            <a:extLst>
              <a:ext uri="{FF2B5EF4-FFF2-40B4-BE49-F238E27FC236}">
                <a16:creationId xmlns:a16="http://schemas.microsoft.com/office/drawing/2014/main" id="{6B1D518D-DDD4-57AE-1C70-83BF5E21B1A2}"/>
              </a:ext>
            </a:extLst>
          </p:cNvPr>
          <p:cNvPicPr>
            <a:picLocks noChangeAspect="1"/>
          </p:cNvPicPr>
          <p:nvPr/>
        </p:nvPicPr>
        <p:blipFill>
          <a:blip r:embed="rId3"/>
          <a:stretch>
            <a:fillRect/>
          </a:stretch>
        </p:blipFill>
        <p:spPr>
          <a:xfrm>
            <a:off x="838200" y="2678665"/>
            <a:ext cx="5406163" cy="36041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047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BD52454D-08CC-4E14-8A31-C8B946FF5366}"/>
              </a:ext>
            </a:extLst>
          </p:cNvPr>
          <p:cNvSpPr/>
          <p:nvPr/>
        </p:nvSpPr>
        <p:spPr>
          <a:xfrm>
            <a:off x="1"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1287780" y="1099053"/>
            <a:ext cx="10515600" cy="2329947"/>
          </a:xfrm>
        </p:spPr>
        <p:txBody>
          <a:bodyPr>
            <a:normAutofit/>
          </a:bodyPr>
          <a:lstStyle/>
          <a:p>
            <a:pPr marL="0" indent="0">
              <a:lnSpc>
                <a:spcPct val="150000"/>
              </a:lnSpc>
              <a:spcBef>
                <a:spcPts val="0"/>
              </a:spcBef>
              <a:buNone/>
            </a:pPr>
            <a:r>
              <a:rPr lang="en-NZ" sz="4000" dirty="0">
                <a:solidFill>
                  <a:schemeClr val="bg2">
                    <a:lumMod val="25000"/>
                  </a:schemeClr>
                </a:solidFill>
              </a:rPr>
              <a:t>Estimated that about 1 in 10 people are dyslexic</a:t>
            </a:r>
          </a:p>
          <a:p>
            <a:pPr marL="0" indent="0">
              <a:lnSpc>
                <a:spcPct val="150000"/>
              </a:lnSpc>
              <a:spcBef>
                <a:spcPts val="0"/>
              </a:spcBef>
              <a:buNone/>
            </a:pPr>
            <a:r>
              <a:rPr lang="en-NZ" sz="4000" dirty="0">
                <a:solidFill>
                  <a:schemeClr val="bg2">
                    <a:lumMod val="25000"/>
                  </a:schemeClr>
                </a:solidFill>
              </a:rPr>
              <a:t>That’s about 500,000 people in NZ</a:t>
            </a:r>
          </a:p>
        </p:txBody>
      </p:sp>
      <p:pic>
        <p:nvPicPr>
          <p:cNvPr id="1026" name="Picture 2" descr="Outline of 10 people. One is colored blue, the other 9 are coloured grey.">
            <a:extLst>
              <a:ext uri="{FF2B5EF4-FFF2-40B4-BE49-F238E27FC236}">
                <a16:creationId xmlns:a16="http://schemas.microsoft.com/office/drawing/2014/main" id="{385B49CD-21F2-FA31-F7AB-20D4A78B9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780" y="3429000"/>
            <a:ext cx="8361680" cy="232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8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p:txBody>
          <a:bodyPr>
            <a:normAutofit/>
          </a:bodyPr>
          <a:lstStyle/>
          <a:p>
            <a:r>
              <a:rPr lang="en-NZ" sz="4800" b="1" dirty="0">
                <a:solidFill>
                  <a:schemeClr val="bg2">
                    <a:lumMod val="25000"/>
                  </a:schemeClr>
                </a:solidFill>
              </a:rPr>
              <a:t>What is dyslexia?</a:t>
            </a: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8198" y="2315823"/>
            <a:ext cx="5069115" cy="846834"/>
          </a:xfrm>
        </p:spPr>
        <p:txBody>
          <a:bodyPr>
            <a:normAutofit/>
          </a:bodyPr>
          <a:lstStyle/>
          <a:p>
            <a:pPr marL="0" indent="0">
              <a:lnSpc>
                <a:spcPts val="3000"/>
              </a:lnSpc>
              <a:spcBef>
                <a:spcPts val="0"/>
              </a:spcBef>
              <a:spcAft>
                <a:spcPts val="600"/>
              </a:spcAft>
              <a:buNone/>
            </a:pPr>
            <a:r>
              <a:rPr lang="en-NZ" sz="2400" b="1" dirty="0">
                <a:solidFill>
                  <a:schemeClr val="bg2">
                    <a:lumMod val="25000"/>
                  </a:schemeClr>
                </a:solidFill>
              </a:rPr>
              <a:t>Dyslexia is a neurobiological disorder characterised by difficulties with</a:t>
            </a:r>
            <a:r>
              <a:rPr lang="en-NZ" sz="2400" dirty="0">
                <a:solidFill>
                  <a:schemeClr val="bg2">
                    <a:lumMod val="25000"/>
                  </a:schemeClr>
                </a:solidFill>
              </a:rPr>
              <a:t>:</a:t>
            </a:r>
          </a:p>
        </p:txBody>
      </p:sp>
      <p:sp>
        <p:nvSpPr>
          <p:cNvPr id="6" name="TextBox 5">
            <a:extLst>
              <a:ext uri="{FF2B5EF4-FFF2-40B4-BE49-F238E27FC236}">
                <a16:creationId xmlns:a16="http://schemas.microsoft.com/office/drawing/2014/main" id="{5F97D793-47A2-3063-6B4F-2E657BBA06AC}"/>
              </a:ext>
            </a:extLst>
          </p:cNvPr>
          <p:cNvSpPr txBox="1"/>
          <p:nvPr/>
        </p:nvSpPr>
        <p:spPr>
          <a:xfrm>
            <a:off x="7097484" y="2315823"/>
            <a:ext cx="3759198" cy="846835"/>
          </a:xfrm>
          <a:prstGeom prst="rect">
            <a:avLst/>
          </a:prstGeom>
          <a:noFill/>
        </p:spPr>
        <p:txBody>
          <a:bodyPr wrap="square">
            <a:spAutoFit/>
          </a:bodyPr>
          <a:lstStyle/>
          <a:p>
            <a:pPr marL="0" indent="0">
              <a:lnSpc>
                <a:spcPts val="3000"/>
              </a:lnSpc>
              <a:spcBef>
                <a:spcPts val="0"/>
              </a:spcBef>
              <a:spcAft>
                <a:spcPts val="600"/>
              </a:spcAft>
              <a:buNone/>
            </a:pPr>
            <a:r>
              <a:rPr lang="en-NZ" sz="2400" b="1" dirty="0">
                <a:solidFill>
                  <a:schemeClr val="bg2">
                    <a:lumMod val="25000"/>
                  </a:schemeClr>
                </a:solidFill>
              </a:rPr>
              <a:t>Secondary consequences may include:</a:t>
            </a:r>
          </a:p>
        </p:txBody>
      </p:sp>
      <p:cxnSp>
        <p:nvCxnSpPr>
          <p:cNvPr id="8" name="Straight Connector 7">
            <a:extLst>
              <a:ext uri="{FF2B5EF4-FFF2-40B4-BE49-F238E27FC236}">
                <a16:creationId xmlns:a16="http://schemas.microsoft.com/office/drawing/2014/main" id="{3BC14B8D-CE7B-DB8B-C09A-141BD0D6D195}"/>
              </a:ext>
            </a:extLst>
          </p:cNvPr>
          <p:cNvCxnSpPr>
            <a:cxnSpLocks/>
          </p:cNvCxnSpPr>
          <p:nvPr/>
        </p:nvCxnSpPr>
        <p:spPr>
          <a:xfrm>
            <a:off x="943429" y="3367314"/>
            <a:ext cx="468811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FD5F1E0-9365-1156-07E6-38611167D871}"/>
              </a:ext>
            </a:extLst>
          </p:cNvPr>
          <p:cNvCxnSpPr>
            <a:cxnSpLocks/>
          </p:cNvCxnSpPr>
          <p:nvPr/>
        </p:nvCxnSpPr>
        <p:spPr>
          <a:xfrm>
            <a:off x="7155539" y="3367314"/>
            <a:ext cx="3701142"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E741B19-6F1A-BA5F-48C1-764AB77CA388}"/>
              </a:ext>
            </a:extLst>
          </p:cNvPr>
          <p:cNvSpPr txBox="1"/>
          <p:nvPr/>
        </p:nvSpPr>
        <p:spPr>
          <a:xfrm>
            <a:off x="7097483" y="3891487"/>
            <a:ext cx="4064000" cy="1231556"/>
          </a:xfrm>
          <a:prstGeom prst="rect">
            <a:avLst/>
          </a:prstGeom>
          <a:noFill/>
        </p:spPr>
        <p:txBody>
          <a:bodyPr wrap="square">
            <a:spAutoFit/>
          </a:bodyPr>
          <a:lstStyle/>
          <a:p>
            <a:pPr>
              <a:lnSpc>
                <a:spcPts val="3000"/>
              </a:lnSpc>
              <a:spcBef>
                <a:spcPts val="0"/>
              </a:spcBef>
            </a:pPr>
            <a:r>
              <a:rPr lang="en-NZ" sz="2000" dirty="0">
                <a:solidFill>
                  <a:schemeClr val="bg2">
                    <a:lumMod val="25000"/>
                  </a:schemeClr>
                </a:solidFill>
              </a:rPr>
              <a:t>Reduced reading experience which can hinder vocabulary and knowledge</a:t>
            </a:r>
          </a:p>
        </p:txBody>
      </p:sp>
      <p:sp>
        <p:nvSpPr>
          <p:cNvPr id="14" name="TextBox 13">
            <a:extLst>
              <a:ext uri="{FF2B5EF4-FFF2-40B4-BE49-F238E27FC236}">
                <a16:creationId xmlns:a16="http://schemas.microsoft.com/office/drawing/2014/main" id="{1A2CA282-00DC-D34E-1646-B94BCB12F31D}"/>
              </a:ext>
            </a:extLst>
          </p:cNvPr>
          <p:cNvSpPr txBox="1"/>
          <p:nvPr/>
        </p:nvSpPr>
        <p:spPr>
          <a:xfrm>
            <a:off x="943429" y="3622773"/>
            <a:ext cx="6096000" cy="1852815"/>
          </a:xfrm>
          <a:prstGeom prst="rect">
            <a:avLst/>
          </a:prstGeom>
          <a:noFill/>
        </p:spPr>
        <p:txBody>
          <a:bodyPr wrap="square">
            <a:spAutoFit/>
          </a:bodyPr>
          <a:lstStyle/>
          <a:p>
            <a:pPr indent="-342900">
              <a:lnSpc>
                <a:spcPct val="200000"/>
              </a:lnSpc>
              <a:spcBef>
                <a:spcPts val="0"/>
              </a:spcBef>
              <a:buFont typeface="Arial" panose="020B0604020202020204" pitchFamily="34" charset="0"/>
              <a:buChar char="•"/>
            </a:pPr>
            <a:r>
              <a:rPr lang="en-NZ" sz="2000" dirty="0">
                <a:solidFill>
                  <a:schemeClr val="bg2">
                    <a:lumMod val="25000"/>
                  </a:schemeClr>
                </a:solidFill>
              </a:rPr>
              <a:t>Reading </a:t>
            </a:r>
          </a:p>
          <a:p>
            <a:pPr indent="-342900">
              <a:lnSpc>
                <a:spcPct val="200000"/>
              </a:lnSpc>
              <a:spcBef>
                <a:spcPts val="0"/>
              </a:spcBef>
              <a:buFont typeface="Arial" panose="020B0604020202020204" pitchFamily="34" charset="0"/>
              <a:buChar char="•"/>
            </a:pPr>
            <a:r>
              <a:rPr lang="en-NZ" sz="2000" dirty="0">
                <a:solidFill>
                  <a:schemeClr val="bg2">
                    <a:lumMod val="25000"/>
                  </a:schemeClr>
                </a:solidFill>
              </a:rPr>
              <a:t>Writing</a:t>
            </a:r>
          </a:p>
          <a:p>
            <a:pPr indent="-342900">
              <a:lnSpc>
                <a:spcPct val="200000"/>
              </a:lnSpc>
              <a:spcBef>
                <a:spcPts val="0"/>
              </a:spcBef>
              <a:buFont typeface="Arial" panose="020B0604020202020204" pitchFamily="34" charset="0"/>
              <a:buChar char="•"/>
            </a:pPr>
            <a:r>
              <a:rPr lang="en-NZ" sz="2000" dirty="0">
                <a:solidFill>
                  <a:schemeClr val="bg2">
                    <a:lumMod val="25000"/>
                  </a:schemeClr>
                </a:solidFill>
              </a:rPr>
              <a:t>Spelling</a:t>
            </a:r>
          </a:p>
        </p:txBody>
      </p:sp>
    </p:spTree>
    <p:extLst>
      <p:ext uri="{BB962C8B-B14F-4D97-AF65-F5344CB8AC3E}">
        <p14:creationId xmlns:p14="http://schemas.microsoft.com/office/powerpoint/2010/main" val="267169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BD52454D-08CC-4E14-8A31-C8B946FF5366}"/>
              </a:ext>
            </a:extLst>
          </p:cNvPr>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p:txBody>
          <a:bodyPr>
            <a:normAutofit/>
          </a:bodyPr>
          <a:lstStyle/>
          <a:p>
            <a:r>
              <a:rPr lang="en-NZ" sz="4800" b="1" dirty="0">
                <a:solidFill>
                  <a:schemeClr val="bg2">
                    <a:lumMod val="25000"/>
                  </a:schemeClr>
                </a:solidFill>
              </a:rPr>
              <a:t>What is dyslexia?</a:t>
            </a: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8200" y="2055813"/>
            <a:ext cx="8551985" cy="5397500"/>
          </a:xfrm>
        </p:spPr>
        <p:txBody>
          <a:bodyPr>
            <a:noAutofit/>
          </a:bodyPr>
          <a:lstStyle/>
          <a:p>
            <a:pPr>
              <a:lnSpc>
                <a:spcPct val="150000"/>
              </a:lnSpc>
              <a:spcBef>
                <a:spcPts val="0"/>
              </a:spcBef>
            </a:pPr>
            <a:r>
              <a:rPr lang="en-NZ" sz="2000" dirty="0">
                <a:solidFill>
                  <a:schemeClr val="tx1">
                    <a:lumMod val="85000"/>
                    <a:lumOff val="15000"/>
                  </a:schemeClr>
                </a:solidFill>
              </a:rPr>
              <a:t>Confuse similar looking words such as cat and cot </a:t>
            </a:r>
          </a:p>
          <a:p>
            <a:pPr>
              <a:lnSpc>
                <a:spcPct val="150000"/>
              </a:lnSpc>
              <a:spcBef>
                <a:spcPts val="0"/>
              </a:spcBef>
            </a:pPr>
            <a:r>
              <a:rPr lang="en-NZ" sz="2000" dirty="0">
                <a:solidFill>
                  <a:schemeClr val="tx1">
                    <a:lumMod val="85000"/>
                    <a:lumOff val="15000"/>
                  </a:schemeClr>
                </a:solidFill>
              </a:rPr>
              <a:t>Reverse or transpose similar letters or numbers (for example, b/d; p/q; n/u; 13/31)</a:t>
            </a:r>
          </a:p>
          <a:p>
            <a:pPr>
              <a:lnSpc>
                <a:spcPct val="150000"/>
              </a:lnSpc>
              <a:spcBef>
                <a:spcPts val="0"/>
              </a:spcBef>
            </a:pPr>
            <a:r>
              <a:rPr lang="en-NZ" sz="2000" dirty="0">
                <a:solidFill>
                  <a:schemeClr val="tx1">
                    <a:lumMod val="85000"/>
                    <a:lumOff val="15000"/>
                  </a:schemeClr>
                </a:solidFill>
              </a:rPr>
              <a:t>Prefer face-to-face meetings/phone calls rather than emails</a:t>
            </a:r>
          </a:p>
          <a:p>
            <a:pPr>
              <a:lnSpc>
                <a:spcPct val="150000"/>
              </a:lnSpc>
              <a:spcBef>
                <a:spcPts val="0"/>
              </a:spcBef>
            </a:pPr>
            <a:r>
              <a:rPr lang="en-NZ" sz="2000" dirty="0">
                <a:solidFill>
                  <a:schemeClr val="tx1">
                    <a:lumMod val="85000"/>
                    <a:lumOff val="15000"/>
                  </a:schemeClr>
                </a:solidFill>
              </a:rPr>
              <a:t>Prefer charts/graphs over text</a:t>
            </a:r>
          </a:p>
          <a:p>
            <a:pPr>
              <a:lnSpc>
                <a:spcPct val="150000"/>
              </a:lnSpc>
              <a:spcBef>
                <a:spcPts val="0"/>
              </a:spcBef>
            </a:pPr>
            <a:r>
              <a:rPr lang="en-NZ" sz="2000" dirty="0">
                <a:solidFill>
                  <a:schemeClr val="tx1">
                    <a:lumMod val="85000"/>
                    <a:lumOff val="15000"/>
                  </a:schemeClr>
                </a:solidFill>
              </a:rPr>
              <a:t>Find it hard to scan or skim text</a:t>
            </a:r>
          </a:p>
          <a:p>
            <a:pPr>
              <a:lnSpc>
                <a:spcPct val="150000"/>
              </a:lnSpc>
              <a:spcBef>
                <a:spcPts val="0"/>
              </a:spcBef>
            </a:pPr>
            <a:r>
              <a:rPr lang="en-NZ" sz="2000" dirty="0">
                <a:solidFill>
                  <a:schemeClr val="tx1">
                    <a:lumMod val="85000"/>
                    <a:lumOff val="15000"/>
                  </a:schemeClr>
                </a:solidFill>
              </a:rPr>
              <a:t>Read/write slowly - Need to re-read paragraphs to understand them</a:t>
            </a:r>
          </a:p>
          <a:p>
            <a:pPr>
              <a:lnSpc>
                <a:spcPct val="150000"/>
              </a:lnSpc>
              <a:spcBef>
                <a:spcPts val="0"/>
              </a:spcBef>
            </a:pPr>
            <a:endParaRPr lang="en-NZ" sz="2000" dirty="0">
              <a:solidFill>
                <a:schemeClr val="tx1">
                  <a:lumMod val="85000"/>
                  <a:lumOff val="15000"/>
                </a:schemeClr>
              </a:solidFill>
            </a:endParaRPr>
          </a:p>
          <a:p>
            <a:pPr>
              <a:lnSpc>
                <a:spcPct val="150000"/>
              </a:lnSpc>
              <a:spcBef>
                <a:spcPts val="0"/>
              </a:spcBef>
            </a:pPr>
            <a:endParaRPr lang="en-NZ" sz="2000" dirty="0">
              <a:solidFill>
                <a:schemeClr val="tx1">
                  <a:lumMod val="85000"/>
                  <a:lumOff val="15000"/>
                </a:schemeClr>
              </a:solidFill>
            </a:endParaRPr>
          </a:p>
          <a:p>
            <a:pPr>
              <a:lnSpc>
                <a:spcPct val="150000"/>
              </a:lnSpc>
              <a:spcBef>
                <a:spcPts val="0"/>
              </a:spcBef>
            </a:pPr>
            <a:endParaRPr lang="en-NZ" sz="2000" dirty="0">
              <a:solidFill>
                <a:schemeClr val="tx1">
                  <a:lumMod val="85000"/>
                  <a:lumOff val="15000"/>
                </a:schemeClr>
              </a:solidFill>
            </a:endParaRPr>
          </a:p>
          <a:p>
            <a:pPr>
              <a:lnSpc>
                <a:spcPct val="150000"/>
              </a:lnSpc>
              <a:spcBef>
                <a:spcPts val="0"/>
              </a:spcBef>
            </a:pPr>
            <a:endParaRPr lang="en-NZ" sz="1800"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156442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BD52454D-08CC-4E14-8A31-C8B946FF5366}"/>
              </a:ext>
            </a:extLst>
          </p:cNvPr>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p:txBody>
          <a:bodyPr>
            <a:normAutofit/>
          </a:bodyPr>
          <a:lstStyle/>
          <a:p>
            <a:r>
              <a:rPr lang="en-NZ" sz="4800" b="1" dirty="0">
                <a:solidFill>
                  <a:schemeClr val="bg2">
                    <a:lumMod val="25000"/>
                  </a:schemeClr>
                </a:solidFill>
              </a:rPr>
              <a:t>What is dyslexia?</a:t>
            </a: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8200" y="2055813"/>
            <a:ext cx="10515600" cy="3685028"/>
          </a:xfrm>
        </p:spPr>
        <p:txBody>
          <a:bodyPr>
            <a:noAutofit/>
          </a:bodyPr>
          <a:lstStyle/>
          <a:p>
            <a:pPr>
              <a:lnSpc>
                <a:spcPct val="150000"/>
              </a:lnSpc>
              <a:spcBef>
                <a:spcPts val="0"/>
              </a:spcBef>
            </a:pPr>
            <a:r>
              <a:rPr lang="en-NZ" sz="2000" dirty="0">
                <a:solidFill>
                  <a:schemeClr val="tx1">
                    <a:lumMod val="85000"/>
                    <a:lumOff val="15000"/>
                  </a:schemeClr>
                </a:solidFill>
              </a:rPr>
              <a:t>Find it hard to listen and maintain focus</a:t>
            </a:r>
          </a:p>
          <a:p>
            <a:pPr>
              <a:lnSpc>
                <a:spcPct val="150000"/>
              </a:lnSpc>
              <a:spcBef>
                <a:spcPts val="0"/>
              </a:spcBef>
            </a:pPr>
            <a:r>
              <a:rPr lang="en-NZ" sz="2000" dirty="0">
                <a:solidFill>
                  <a:schemeClr val="tx1">
                    <a:lumMod val="85000"/>
                    <a:lumOff val="15000"/>
                  </a:schemeClr>
                </a:solidFill>
              </a:rPr>
              <a:t>Find it hard to concentrate if there are distractions</a:t>
            </a:r>
          </a:p>
          <a:p>
            <a:pPr>
              <a:lnSpc>
                <a:spcPct val="150000"/>
              </a:lnSpc>
              <a:spcBef>
                <a:spcPts val="0"/>
              </a:spcBef>
            </a:pPr>
            <a:r>
              <a:rPr lang="en-NZ" sz="2000" dirty="0">
                <a:solidFill>
                  <a:schemeClr val="tx1">
                    <a:lumMod val="85000"/>
                    <a:lumOff val="15000"/>
                  </a:schemeClr>
                </a:solidFill>
              </a:rPr>
              <a:t>Feel sensations of mental overload/switching off</a:t>
            </a:r>
          </a:p>
          <a:p>
            <a:pPr>
              <a:lnSpc>
                <a:spcPct val="150000"/>
              </a:lnSpc>
              <a:spcBef>
                <a:spcPts val="0"/>
              </a:spcBef>
            </a:pPr>
            <a:r>
              <a:rPr lang="en-NZ" sz="2000" dirty="0">
                <a:solidFill>
                  <a:schemeClr val="tx1">
                    <a:lumMod val="85000"/>
                    <a:lumOff val="15000"/>
                  </a:schemeClr>
                </a:solidFill>
              </a:rPr>
              <a:t>Have difficulty telling left from right</a:t>
            </a:r>
          </a:p>
          <a:p>
            <a:pPr>
              <a:lnSpc>
                <a:spcPct val="150000"/>
              </a:lnSpc>
              <a:spcBef>
                <a:spcPts val="0"/>
              </a:spcBef>
            </a:pPr>
            <a:r>
              <a:rPr lang="en-NZ" sz="2000" dirty="0">
                <a:solidFill>
                  <a:schemeClr val="tx1">
                    <a:lumMod val="85000"/>
                    <a:lumOff val="15000"/>
                  </a:schemeClr>
                </a:solidFill>
              </a:rPr>
              <a:t>Get confused when given several instructions at once </a:t>
            </a:r>
          </a:p>
          <a:p>
            <a:pPr>
              <a:lnSpc>
                <a:spcPct val="150000"/>
              </a:lnSpc>
              <a:spcBef>
                <a:spcPts val="0"/>
              </a:spcBef>
            </a:pPr>
            <a:r>
              <a:rPr lang="en-NZ" sz="2000" dirty="0">
                <a:solidFill>
                  <a:schemeClr val="tx1">
                    <a:lumMod val="85000"/>
                    <a:lumOff val="15000"/>
                  </a:schemeClr>
                </a:solidFill>
              </a:rPr>
              <a:t>Have difficulty organising thoughts on paper</a:t>
            </a:r>
          </a:p>
        </p:txBody>
      </p:sp>
    </p:spTree>
    <p:custDataLst>
      <p:tags r:id="rId1"/>
    </p:custDataLst>
    <p:extLst>
      <p:ext uri="{BB962C8B-B14F-4D97-AF65-F5344CB8AC3E}">
        <p14:creationId xmlns:p14="http://schemas.microsoft.com/office/powerpoint/2010/main" val="8036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2">
            <a:extLst>
              <a:ext uri="{FF2B5EF4-FFF2-40B4-BE49-F238E27FC236}">
                <a16:creationId xmlns:a16="http://schemas.microsoft.com/office/drawing/2014/main" id="{F6B5B9C8-E7BC-8F8F-DB79-D97D6A3F51C7}"/>
              </a:ext>
            </a:extLst>
          </p:cNvPr>
          <p:cNvSpPr/>
          <p:nvPr/>
        </p:nvSpPr>
        <p:spPr>
          <a:xfrm>
            <a:off x="0" y="-108285"/>
            <a:ext cx="8380016" cy="6966285"/>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835FE33-CF86-AD94-65A4-EBAADDFBC9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018" y="0"/>
            <a:ext cx="3867912" cy="6858000"/>
          </a:xfrm>
          <a:prstGeom prst="rect">
            <a:avLst/>
          </a:prstGeom>
        </p:spPr>
      </p:pic>
      <p:sp>
        <p:nvSpPr>
          <p:cNvPr id="4" name="Title 1">
            <a:extLst>
              <a:ext uri="{FF2B5EF4-FFF2-40B4-BE49-F238E27FC236}">
                <a16:creationId xmlns:a16="http://schemas.microsoft.com/office/drawing/2014/main" id="{B3993828-AC66-381C-43FC-54EB5E957054}"/>
              </a:ext>
            </a:extLst>
          </p:cNvPr>
          <p:cNvSpPr txBox="1">
            <a:spLocks/>
          </p:cNvSpPr>
          <p:nvPr/>
        </p:nvSpPr>
        <p:spPr>
          <a:xfrm>
            <a:off x="811834" y="760647"/>
            <a:ext cx="6756353" cy="856118"/>
          </a:xfrm>
          <a:prstGeom prst="rect">
            <a:avLst/>
          </a:prstGeom>
        </p:spPr>
        <p:txBody>
          <a:bodyPr wrap="square"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800" b="1" dirty="0">
                <a:solidFill>
                  <a:schemeClr val="bg2">
                    <a:lumMod val="25000"/>
                  </a:schemeClr>
                </a:solidFill>
                <a:ea typeface="Source Sans Pro Light" panose="020B0403030403020204" pitchFamily="34" charset="0"/>
                <a:cs typeface="Calibri" panose="020F0502020204030204" pitchFamily="34" charset="0"/>
              </a:rPr>
              <a:t>Agenda</a:t>
            </a:r>
          </a:p>
          <a:p>
            <a:pPr algn="ctr"/>
            <a:endParaRPr lang="en-NZ" b="1" dirty="0">
              <a:solidFill>
                <a:schemeClr val="accent6">
                  <a:lumMod val="50000"/>
                </a:schemeClr>
              </a:solidFill>
              <a:latin typeface="Source Sans Pro Light" panose="020B0403030403020204" pitchFamily="34" charset="0"/>
              <a:ea typeface="Source Sans Pro Light" panose="020B0403030403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3438BB7-41F6-A7C9-E514-5DAADAB57F28}"/>
              </a:ext>
            </a:extLst>
          </p:cNvPr>
          <p:cNvSpPr txBox="1"/>
          <p:nvPr/>
        </p:nvSpPr>
        <p:spPr>
          <a:xfrm>
            <a:off x="811834" y="2377412"/>
            <a:ext cx="6980444" cy="4154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2">
                    <a:lumMod val="25000"/>
                  </a:schemeClr>
                </a:solidFill>
              </a:rPr>
              <a:t>About me</a:t>
            </a:r>
          </a:p>
          <a:p>
            <a:pPr marL="342900" indent="-342900">
              <a:lnSpc>
                <a:spcPct val="150000"/>
              </a:lnSpc>
              <a:buFont typeface="Arial" panose="020B0604020202020204" pitchFamily="34" charset="0"/>
              <a:buChar char="•"/>
            </a:pPr>
            <a:r>
              <a:rPr lang="en-US" sz="2000" dirty="0">
                <a:solidFill>
                  <a:schemeClr val="bg2">
                    <a:lumMod val="25000"/>
                  </a:schemeClr>
                </a:solidFill>
                <a:latin typeface="+mn-lt"/>
              </a:rPr>
              <a:t>What is design?</a:t>
            </a:r>
          </a:p>
          <a:p>
            <a:pPr marL="342900" indent="-342900">
              <a:lnSpc>
                <a:spcPct val="150000"/>
              </a:lnSpc>
              <a:buFont typeface="Arial" panose="020B0604020202020204" pitchFamily="34" charset="0"/>
              <a:buChar char="•"/>
            </a:pPr>
            <a:r>
              <a:rPr lang="en-US" sz="2000" dirty="0">
                <a:solidFill>
                  <a:schemeClr val="bg2">
                    <a:lumMod val="25000"/>
                  </a:schemeClr>
                </a:solidFill>
              </a:rPr>
              <a:t>What has been designed by Food Risk Management?</a:t>
            </a:r>
            <a:endParaRPr lang="en-US" sz="2000" dirty="0">
              <a:solidFill>
                <a:schemeClr val="bg2">
                  <a:lumMod val="25000"/>
                </a:schemeClr>
              </a:solidFill>
              <a:latin typeface="+mn-lt"/>
            </a:endParaRPr>
          </a:p>
          <a:p>
            <a:pPr marL="342900" indent="-342900">
              <a:lnSpc>
                <a:spcPct val="150000"/>
              </a:lnSpc>
              <a:buFont typeface="Arial" panose="020B0604020202020204" pitchFamily="34" charset="0"/>
              <a:buChar char="•"/>
            </a:pPr>
            <a:r>
              <a:rPr lang="en-US" sz="2000" dirty="0">
                <a:solidFill>
                  <a:schemeClr val="bg2">
                    <a:lumMod val="25000"/>
                  </a:schemeClr>
                </a:solidFill>
              </a:rPr>
              <a:t>What does neurodivergent mean?</a:t>
            </a:r>
          </a:p>
          <a:p>
            <a:pPr marL="342900" indent="-342900">
              <a:lnSpc>
                <a:spcPct val="150000"/>
              </a:lnSpc>
              <a:buFont typeface="Arial" panose="020B0604020202020204" pitchFamily="34" charset="0"/>
              <a:buChar char="•"/>
            </a:pPr>
            <a:r>
              <a:rPr lang="en-US" sz="2000" dirty="0">
                <a:solidFill>
                  <a:schemeClr val="bg2">
                    <a:lumMod val="25000"/>
                  </a:schemeClr>
                </a:solidFill>
              </a:rPr>
              <a:t>What is dyslexia?</a:t>
            </a:r>
          </a:p>
          <a:p>
            <a:pPr marL="342900" indent="-342900">
              <a:lnSpc>
                <a:spcPct val="150000"/>
              </a:lnSpc>
              <a:buFont typeface="Arial" panose="020B0604020202020204" pitchFamily="34" charset="0"/>
              <a:buChar char="•"/>
            </a:pPr>
            <a:r>
              <a:rPr lang="en-US" sz="2000" dirty="0">
                <a:solidFill>
                  <a:schemeClr val="bg2">
                    <a:lumMod val="25000"/>
                  </a:schemeClr>
                </a:solidFill>
              </a:rPr>
              <a:t>How can you help?</a:t>
            </a:r>
          </a:p>
          <a:p>
            <a:pPr marL="342900" indent="-342900">
              <a:lnSpc>
                <a:spcPct val="150000"/>
              </a:lnSpc>
              <a:buFont typeface="Arial" panose="020B0604020202020204" pitchFamily="34" charset="0"/>
              <a:buChar char="•"/>
            </a:pPr>
            <a:r>
              <a:rPr lang="en-US" sz="2000" dirty="0">
                <a:solidFill>
                  <a:schemeClr val="bg2">
                    <a:lumMod val="25000"/>
                  </a:schemeClr>
                </a:solidFill>
              </a:rPr>
              <a:t>Feedback and resources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1800" dirty="0">
              <a:latin typeface="+mn-lt"/>
            </a:endParaRPr>
          </a:p>
          <a:p>
            <a:endParaRPr lang="en-NZ" dirty="0"/>
          </a:p>
        </p:txBody>
      </p:sp>
      <p:sp>
        <p:nvSpPr>
          <p:cNvPr id="6" name="Date Placeholder 5">
            <a:extLst>
              <a:ext uri="{FF2B5EF4-FFF2-40B4-BE49-F238E27FC236}">
                <a16:creationId xmlns:a16="http://schemas.microsoft.com/office/drawing/2014/main" id="{D0F76A5A-70D5-ED47-CDD0-908629A22B7D}"/>
              </a:ext>
            </a:extLst>
          </p:cNvPr>
          <p:cNvSpPr>
            <a:spLocks noGrp="1"/>
          </p:cNvSpPr>
          <p:nvPr>
            <p:ph type="dt" sz="half" idx="10"/>
          </p:nvPr>
        </p:nvSpPr>
        <p:spPr/>
        <p:txBody>
          <a:bodyPr/>
          <a:lstStyle/>
          <a:p>
            <a:fld id="{B3801039-4516-4DDF-A615-C91A450034CA}" type="datetime1">
              <a:rPr lang="en-NZ" smtClean="0"/>
              <a:t>9/08/2025</a:t>
            </a:fld>
            <a:endParaRPr lang="en-NZ"/>
          </a:p>
        </p:txBody>
      </p:sp>
      <p:sp>
        <p:nvSpPr>
          <p:cNvPr id="7" name="Footer Placeholder 6">
            <a:extLst>
              <a:ext uri="{FF2B5EF4-FFF2-40B4-BE49-F238E27FC236}">
                <a16:creationId xmlns:a16="http://schemas.microsoft.com/office/drawing/2014/main" id="{65BDC35A-1D37-213C-11E9-68F8A70BBC1C}"/>
              </a:ext>
            </a:extLst>
          </p:cNvPr>
          <p:cNvSpPr>
            <a:spLocks noGrp="1"/>
          </p:cNvSpPr>
          <p:nvPr>
            <p:ph type="ftr" sz="quarter" idx="11"/>
          </p:nvPr>
        </p:nvSpPr>
        <p:spPr/>
        <p:txBody>
          <a:bodyPr/>
          <a:lstStyle/>
          <a:p>
            <a:r>
              <a:rPr lang="en-NZ"/>
              <a:t>Krystle Chester</a:t>
            </a:r>
          </a:p>
        </p:txBody>
      </p:sp>
      <p:sp>
        <p:nvSpPr>
          <p:cNvPr id="8" name="Slide Number Placeholder 7">
            <a:extLst>
              <a:ext uri="{FF2B5EF4-FFF2-40B4-BE49-F238E27FC236}">
                <a16:creationId xmlns:a16="http://schemas.microsoft.com/office/drawing/2014/main" id="{44C95C84-3F14-EB27-F58B-E30DDAF03DDB}"/>
              </a:ext>
            </a:extLst>
          </p:cNvPr>
          <p:cNvSpPr>
            <a:spLocks noGrp="1"/>
          </p:cNvSpPr>
          <p:nvPr>
            <p:ph type="sldNum" sz="quarter" idx="12"/>
          </p:nvPr>
        </p:nvSpPr>
        <p:spPr/>
        <p:txBody>
          <a:bodyPr/>
          <a:lstStyle/>
          <a:p>
            <a:fld id="{9C85F6A0-723A-4188-81A5-B6835917249E}" type="slidenum">
              <a:rPr lang="en-NZ" smtClean="0"/>
              <a:t>2</a:t>
            </a:fld>
            <a:endParaRPr lang="en-NZ"/>
          </a:p>
        </p:txBody>
      </p:sp>
      <p:pic>
        <p:nvPicPr>
          <p:cNvPr id="37" name="Graphic 36">
            <a:extLst>
              <a:ext uri="{FF2B5EF4-FFF2-40B4-BE49-F238E27FC236}">
                <a16:creationId xmlns:a16="http://schemas.microsoft.com/office/drawing/2014/main" id="{1EC9EC15-4D24-973E-2F33-B6BA1F909A05}"/>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940320" y="5606320"/>
            <a:ext cx="1169383" cy="1169383"/>
          </a:xfrm>
          <a:prstGeom prst="ellipse">
            <a:avLst/>
          </a:prstGeom>
        </p:spPr>
      </p:pic>
      <p:pic>
        <p:nvPicPr>
          <p:cNvPr id="9" name="Camera 8">
            <a:extLst>
              <a:ext uri="{FF2B5EF4-FFF2-40B4-BE49-F238E27FC236}">
                <a16:creationId xmlns:a16="http://schemas.microsoft.com/office/drawing/2014/main" id="{179E9DD2-4A35-4BBD-874C-7D49C476A291}"/>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pic>
        <p:nvPicPr>
          <p:cNvPr id="10" name="Camera 9">
            <a:extLst>
              <a:ext uri="{FF2B5EF4-FFF2-40B4-BE49-F238E27FC236}">
                <a16:creationId xmlns:a16="http://schemas.microsoft.com/office/drawing/2014/main" id="{E1702760-99F1-754E-3C99-A1F705DA07B5}"/>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pic>
        <p:nvPicPr>
          <p:cNvPr id="11" name="Camera 10">
            <a:extLst>
              <a:ext uri="{FF2B5EF4-FFF2-40B4-BE49-F238E27FC236}">
                <a16:creationId xmlns:a16="http://schemas.microsoft.com/office/drawing/2014/main" id="{0B8D5894-FF7A-03C5-712E-79D239792C64}"/>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spTree>
    <p:extLst>
      <p:ext uri="{BB962C8B-B14F-4D97-AF65-F5344CB8AC3E}">
        <p14:creationId xmlns:p14="http://schemas.microsoft.com/office/powerpoint/2010/main" val="225897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838200" y="685958"/>
            <a:ext cx="10515600" cy="1325563"/>
          </a:xfrm>
        </p:spPr>
        <p:txBody>
          <a:bodyPr>
            <a:normAutofit/>
          </a:bodyPr>
          <a:lstStyle/>
          <a:p>
            <a:r>
              <a:rPr lang="en-NZ" sz="4800" b="1" dirty="0">
                <a:solidFill>
                  <a:schemeClr val="bg2">
                    <a:lumMod val="25000"/>
                  </a:schemeClr>
                </a:solidFill>
              </a:rPr>
              <a:t>How can we help people with dyslexia?</a:t>
            </a:r>
          </a:p>
        </p:txBody>
      </p:sp>
    </p:spTree>
    <p:extLst>
      <p:ext uri="{BB962C8B-B14F-4D97-AF65-F5344CB8AC3E}">
        <p14:creationId xmlns:p14="http://schemas.microsoft.com/office/powerpoint/2010/main" val="187615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6B96A621-DB78-DA42-BBC7-BE3467519A36}"/>
              </a:ext>
            </a:extLst>
          </p:cNvPr>
          <p:cNvSpPr/>
          <p:nvPr/>
        </p:nvSpPr>
        <p:spPr>
          <a:xfrm>
            <a:off x="0" y="0"/>
            <a:ext cx="12192000" cy="6858000"/>
          </a:xfrm>
          <a:prstGeom prst="rect">
            <a:avLst/>
          </a:prstGeom>
          <a:solidFill>
            <a:srgbClr val="CCCCFF">
              <a:alpha val="698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B08BC42-1721-C244-6B53-A3852F4048C7}"/>
              </a:ext>
            </a:extLst>
          </p:cNvPr>
          <p:cNvSpPr>
            <a:spLocks noGrp="1"/>
          </p:cNvSpPr>
          <p:nvPr>
            <p:ph type="title"/>
          </p:nvPr>
        </p:nvSpPr>
        <p:spPr>
          <a:xfrm>
            <a:off x="670560" y="205163"/>
            <a:ext cx="11259153" cy="1325563"/>
          </a:xfrm>
        </p:spPr>
        <p:txBody>
          <a:bodyPr>
            <a:normAutofit/>
          </a:bodyPr>
          <a:lstStyle/>
          <a:p>
            <a:r>
              <a:rPr lang="en-NZ" sz="4800" b="1" dirty="0"/>
              <a:t>Font</a:t>
            </a:r>
          </a:p>
        </p:txBody>
      </p:sp>
      <p:sp>
        <p:nvSpPr>
          <p:cNvPr id="3" name="Content Placeholder 2">
            <a:extLst>
              <a:ext uri="{FF2B5EF4-FFF2-40B4-BE49-F238E27FC236}">
                <a16:creationId xmlns:a16="http://schemas.microsoft.com/office/drawing/2014/main" id="{5908161B-3E4F-F7CC-AF90-7A5BFF66458D}"/>
              </a:ext>
            </a:extLst>
          </p:cNvPr>
          <p:cNvSpPr>
            <a:spLocks noGrp="1"/>
          </p:cNvSpPr>
          <p:nvPr>
            <p:ph idx="1"/>
          </p:nvPr>
        </p:nvSpPr>
        <p:spPr>
          <a:xfrm>
            <a:off x="670560" y="1834716"/>
            <a:ext cx="3761898" cy="5713862"/>
          </a:xfrm>
        </p:spPr>
        <p:txBody>
          <a:bodyPr>
            <a:normAutofit/>
          </a:bodyPr>
          <a:lstStyle/>
          <a:p>
            <a:pPr marL="0" indent="0">
              <a:lnSpc>
                <a:spcPct val="150000"/>
              </a:lnSpc>
              <a:spcBef>
                <a:spcPts val="0"/>
              </a:spcBef>
              <a:buNone/>
            </a:pPr>
            <a:r>
              <a:rPr lang="en-NZ" sz="2200" b="1" dirty="0">
                <a:solidFill>
                  <a:schemeClr val="bg2">
                    <a:lumMod val="25000"/>
                  </a:schemeClr>
                </a:solidFill>
              </a:rPr>
              <a:t>Use font that: </a:t>
            </a:r>
            <a:endParaRPr lang="en-NZ" sz="2000" b="1" dirty="0">
              <a:solidFill>
                <a:schemeClr val="bg2">
                  <a:lumMod val="25000"/>
                </a:schemeClr>
              </a:solidFill>
            </a:endParaRPr>
          </a:p>
          <a:p>
            <a:pPr>
              <a:lnSpc>
                <a:spcPts val="3000"/>
              </a:lnSpc>
              <a:spcBef>
                <a:spcPts val="0"/>
              </a:spcBef>
              <a:spcAft>
                <a:spcPts val="1200"/>
              </a:spcAft>
            </a:pPr>
            <a:r>
              <a:rPr lang="en-NZ" sz="2000" dirty="0">
                <a:solidFill>
                  <a:schemeClr val="bg2">
                    <a:lumMod val="25000"/>
                  </a:schemeClr>
                </a:solidFill>
              </a:rPr>
              <a:t>Has characters  that are distinct from one another</a:t>
            </a:r>
          </a:p>
          <a:p>
            <a:pPr lvl="1">
              <a:lnSpc>
                <a:spcPts val="3000"/>
              </a:lnSpc>
              <a:spcBef>
                <a:spcPts val="0"/>
              </a:spcBef>
            </a:pPr>
            <a:r>
              <a:rPr lang="en-NZ" sz="2000" dirty="0">
                <a:solidFill>
                  <a:schemeClr val="bg2">
                    <a:lumMod val="25000"/>
                  </a:schemeClr>
                </a:solidFill>
              </a:rPr>
              <a:t>When certain characters look similar, the brain has to work harder to decipher the text. This can affect reading speed and comprehension.</a:t>
            </a:r>
          </a:p>
          <a:p>
            <a:pPr marL="0" indent="0">
              <a:buNone/>
            </a:pPr>
            <a:endParaRPr lang="en-NZ" sz="2200" dirty="0">
              <a:solidFill>
                <a:schemeClr val="bg2">
                  <a:lumMod val="25000"/>
                </a:schemeClr>
              </a:solidFill>
            </a:endParaRPr>
          </a:p>
          <a:p>
            <a:endParaRPr lang="en-NZ" dirty="0"/>
          </a:p>
        </p:txBody>
      </p:sp>
      <p:pic>
        <p:nvPicPr>
          <p:cNvPr id="14" name="Picture 13">
            <a:extLst>
              <a:ext uri="{FF2B5EF4-FFF2-40B4-BE49-F238E27FC236}">
                <a16:creationId xmlns:a16="http://schemas.microsoft.com/office/drawing/2014/main" id="{A96C7DEF-082C-6D2E-6129-06C614840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849" y="2014543"/>
            <a:ext cx="812404" cy="8124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EDFD462-A9A7-4D07-5C35-C0FD5EAF3A16}"/>
              </a:ext>
            </a:extLst>
          </p:cNvPr>
          <p:cNvGrpSpPr/>
          <p:nvPr/>
        </p:nvGrpSpPr>
        <p:grpSpPr>
          <a:xfrm>
            <a:off x="9894493" y="2014543"/>
            <a:ext cx="812404" cy="812404"/>
            <a:chOff x="8566920" y="580484"/>
            <a:chExt cx="1493520" cy="1493520"/>
          </a:xfrm>
        </p:grpSpPr>
        <p:sp>
          <p:nvSpPr>
            <p:cNvPr id="16" name="Oval 15">
              <a:extLst>
                <a:ext uri="{FF2B5EF4-FFF2-40B4-BE49-F238E27FC236}">
                  <a16:creationId xmlns:a16="http://schemas.microsoft.com/office/drawing/2014/main" id="{D0E5EE28-B87E-DA15-9EAC-0AAB6A858DC3}"/>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17" name="Picture 2">
              <a:extLst>
                <a:ext uri="{FF2B5EF4-FFF2-40B4-BE49-F238E27FC236}">
                  <a16:creationId xmlns:a16="http://schemas.microsoft.com/office/drawing/2014/main" id="{FD1773C4-8522-AD16-B80C-2E26289B4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This demonstrates how typeface can affect the distinction between characters. Capital i, l and 1 shown in the font style Gill Sans. The characters are not distinct. Capital i, l and 1 shown in font style Tahoma. The characters in Tahoma are distinct.">
            <a:extLst>
              <a:ext uri="{FF2B5EF4-FFF2-40B4-BE49-F238E27FC236}">
                <a16:creationId xmlns:a16="http://schemas.microsoft.com/office/drawing/2014/main" id="{9DB0898E-FEFA-B263-7257-9FDAC7A3D145}"/>
              </a:ext>
            </a:extLst>
          </p:cNvPr>
          <p:cNvPicPr>
            <a:picLocks noChangeAspect="1"/>
          </p:cNvPicPr>
          <p:nvPr/>
        </p:nvPicPr>
        <p:blipFill rotWithShape="1">
          <a:blip r:embed="rId5"/>
          <a:srcRect l="7853" t="9250" r="3141" b="7919"/>
          <a:stretch/>
        </p:blipFill>
        <p:spPr>
          <a:xfrm>
            <a:off x="5157504" y="3041281"/>
            <a:ext cx="6772209" cy="33570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0306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6B96A621-DB78-DA42-BBC7-BE3467519A36}"/>
              </a:ext>
            </a:extLst>
          </p:cNvPr>
          <p:cNvSpPr/>
          <p:nvPr/>
        </p:nvSpPr>
        <p:spPr>
          <a:xfrm>
            <a:off x="0" y="0"/>
            <a:ext cx="12192000" cy="6858000"/>
          </a:xfrm>
          <a:prstGeom prst="rect">
            <a:avLst/>
          </a:prstGeom>
          <a:solidFill>
            <a:srgbClr val="CCCCFF">
              <a:alpha val="698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B08BC42-1721-C244-6B53-A3852F4048C7}"/>
              </a:ext>
            </a:extLst>
          </p:cNvPr>
          <p:cNvSpPr>
            <a:spLocks noGrp="1"/>
          </p:cNvSpPr>
          <p:nvPr>
            <p:ph type="title"/>
          </p:nvPr>
        </p:nvSpPr>
        <p:spPr>
          <a:xfrm>
            <a:off x="838200" y="481356"/>
            <a:ext cx="10515600" cy="1325563"/>
          </a:xfrm>
        </p:spPr>
        <p:txBody>
          <a:bodyPr>
            <a:normAutofit/>
          </a:bodyPr>
          <a:lstStyle/>
          <a:p>
            <a:r>
              <a:rPr lang="en-NZ" sz="4800" b="1" dirty="0"/>
              <a:t>Font</a:t>
            </a:r>
          </a:p>
        </p:txBody>
      </p:sp>
      <p:sp>
        <p:nvSpPr>
          <p:cNvPr id="3" name="Content Placeholder 2">
            <a:extLst>
              <a:ext uri="{FF2B5EF4-FFF2-40B4-BE49-F238E27FC236}">
                <a16:creationId xmlns:a16="http://schemas.microsoft.com/office/drawing/2014/main" id="{5908161B-3E4F-F7CC-AF90-7A5BFF66458D}"/>
              </a:ext>
            </a:extLst>
          </p:cNvPr>
          <p:cNvSpPr>
            <a:spLocks noGrp="1"/>
          </p:cNvSpPr>
          <p:nvPr>
            <p:ph idx="1"/>
          </p:nvPr>
        </p:nvSpPr>
        <p:spPr>
          <a:xfrm>
            <a:off x="849087" y="1896384"/>
            <a:ext cx="3591500" cy="5713862"/>
          </a:xfrm>
        </p:spPr>
        <p:txBody>
          <a:bodyPr>
            <a:normAutofit/>
          </a:bodyPr>
          <a:lstStyle/>
          <a:p>
            <a:pPr marL="0" indent="0">
              <a:buNone/>
            </a:pPr>
            <a:r>
              <a:rPr lang="en-NZ" sz="2200" b="1" dirty="0">
                <a:solidFill>
                  <a:schemeClr val="bg2">
                    <a:lumMod val="25000"/>
                  </a:schemeClr>
                </a:solidFill>
              </a:rPr>
              <a:t>Use font that:</a:t>
            </a:r>
          </a:p>
          <a:p>
            <a:pPr>
              <a:lnSpc>
                <a:spcPts val="3000"/>
              </a:lnSpc>
              <a:spcBef>
                <a:spcPts val="0"/>
              </a:spcBef>
              <a:spcAft>
                <a:spcPts val="1200"/>
              </a:spcAft>
            </a:pPr>
            <a:r>
              <a:rPr lang="en-NZ" sz="2000" dirty="0">
                <a:solidFill>
                  <a:schemeClr val="bg2">
                    <a:lumMod val="25000"/>
                  </a:schemeClr>
                </a:solidFill>
              </a:rPr>
              <a:t>Have letters do not mirror one another</a:t>
            </a:r>
          </a:p>
          <a:p>
            <a:pPr>
              <a:lnSpc>
                <a:spcPts val="3000"/>
              </a:lnSpc>
              <a:spcBef>
                <a:spcPts val="0"/>
              </a:spcBef>
              <a:spcAft>
                <a:spcPts val="1200"/>
              </a:spcAft>
            </a:pPr>
            <a:r>
              <a:rPr lang="en-NZ" sz="2000" dirty="0">
                <a:solidFill>
                  <a:schemeClr val="bg2">
                    <a:lumMod val="25000"/>
                  </a:schemeClr>
                </a:solidFill>
              </a:rPr>
              <a:t>Some characters look the same when you flip them horizontally. For example, “d” and “b” and “p” and “q”. </a:t>
            </a:r>
          </a:p>
          <a:p>
            <a:pPr marL="0" indent="0">
              <a:lnSpc>
                <a:spcPct val="150000"/>
              </a:lnSpc>
              <a:spcBef>
                <a:spcPts val="0"/>
              </a:spcBef>
              <a:buNone/>
            </a:pPr>
            <a:endParaRPr lang="en-NZ" sz="2000" dirty="0">
              <a:solidFill>
                <a:schemeClr val="bg2">
                  <a:lumMod val="25000"/>
                </a:schemeClr>
              </a:solidFill>
            </a:endParaRPr>
          </a:p>
          <a:p>
            <a:pPr marL="0" indent="0">
              <a:buNone/>
            </a:pPr>
            <a:endParaRPr lang="en-NZ" dirty="0"/>
          </a:p>
        </p:txBody>
      </p:sp>
      <p:pic>
        <p:nvPicPr>
          <p:cNvPr id="12" name="Picture 11">
            <a:extLst>
              <a:ext uri="{FF2B5EF4-FFF2-40B4-BE49-F238E27FC236}">
                <a16:creationId xmlns:a16="http://schemas.microsoft.com/office/drawing/2014/main" id="{1902007F-1C31-79D1-C036-2E716784D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56" y="1882073"/>
            <a:ext cx="812404" cy="8124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0CA772AC-DF43-5BDA-0A04-407C2920F019}"/>
              </a:ext>
            </a:extLst>
          </p:cNvPr>
          <p:cNvGrpSpPr/>
          <p:nvPr/>
        </p:nvGrpSpPr>
        <p:grpSpPr>
          <a:xfrm>
            <a:off x="9711613" y="1867148"/>
            <a:ext cx="812404" cy="812404"/>
            <a:chOff x="8566920" y="580484"/>
            <a:chExt cx="1493520" cy="1493520"/>
          </a:xfrm>
        </p:grpSpPr>
        <p:sp>
          <p:nvSpPr>
            <p:cNvPr id="14" name="Oval 13">
              <a:extLst>
                <a:ext uri="{FF2B5EF4-FFF2-40B4-BE49-F238E27FC236}">
                  <a16:creationId xmlns:a16="http://schemas.microsoft.com/office/drawing/2014/main" id="{6578D7D5-4E48-B257-D85C-F9BFD183397D}"/>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15" name="Picture 2">
              <a:extLst>
                <a:ext uri="{FF2B5EF4-FFF2-40B4-BE49-F238E27FC236}">
                  <a16:creationId xmlns:a16="http://schemas.microsoft.com/office/drawing/2014/main" id="{EF2A929D-BA15-9239-53B9-74F417A2E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This demonstrates how typeface can affect how similar characters can look. On the left, it shows d, b q an p in Arial. The letters mirror one another. On the right, it shows d, b, q and p in Georgia. The letters do not mirror one another. ">
            <a:extLst>
              <a:ext uri="{FF2B5EF4-FFF2-40B4-BE49-F238E27FC236}">
                <a16:creationId xmlns:a16="http://schemas.microsoft.com/office/drawing/2014/main" id="{FBB835E4-C45E-94B3-D90C-B0F8D9C4F8E5}"/>
              </a:ext>
            </a:extLst>
          </p:cNvPr>
          <p:cNvPicPr>
            <a:picLocks noChangeAspect="1"/>
          </p:cNvPicPr>
          <p:nvPr/>
        </p:nvPicPr>
        <p:blipFill rotWithShape="1">
          <a:blip r:embed="rId5"/>
          <a:srcRect l="6139"/>
          <a:stretch/>
        </p:blipFill>
        <p:spPr>
          <a:xfrm>
            <a:off x="5289674" y="2788516"/>
            <a:ext cx="6502654" cy="37426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353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6B96A621-DB78-DA42-BBC7-BE3467519A36}"/>
              </a:ext>
            </a:extLst>
          </p:cNvPr>
          <p:cNvSpPr/>
          <p:nvPr/>
        </p:nvSpPr>
        <p:spPr>
          <a:xfrm>
            <a:off x="0" y="0"/>
            <a:ext cx="12192000" cy="6858000"/>
          </a:xfrm>
          <a:prstGeom prst="rect">
            <a:avLst/>
          </a:prstGeom>
          <a:solidFill>
            <a:srgbClr val="CCCCFF">
              <a:alpha val="698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B08BC42-1721-C244-6B53-A3852F4048C7}"/>
              </a:ext>
            </a:extLst>
          </p:cNvPr>
          <p:cNvSpPr>
            <a:spLocks noGrp="1"/>
          </p:cNvSpPr>
          <p:nvPr>
            <p:ph type="title"/>
          </p:nvPr>
        </p:nvSpPr>
        <p:spPr>
          <a:xfrm>
            <a:off x="776748" y="183734"/>
            <a:ext cx="10515600" cy="1325563"/>
          </a:xfrm>
        </p:spPr>
        <p:txBody>
          <a:bodyPr>
            <a:normAutofit/>
          </a:bodyPr>
          <a:lstStyle/>
          <a:p>
            <a:r>
              <a:rPr lang="en-NZ" sz="4800" b="1" dirty="0"/>
              <a:t>Font</a:t>
            </a:r>
          </a:p>
        </p:txBody>
      </p:sp>
      <p:sp>
        <p:nvSpPr>
          <p:cNvPr id="3" name="Content Placeholder 2">
            <a:extLst>
              <a:ext uri="{FF2B5EF4-FFF2-40B4-BE49-F238E27FC236}">
                <a16:creationId xmlns:a16="http://schemas.microsoft.com/office/drawing/2014/main" id="{5908161B-3E4F-F7CC-AF90-7A5BFF66458D}"/>
              </a:ext>
            </a:extLst>
          </p:cNvPr>
          <p:cNvSpPr>
            <a:spLocks noGrp="1"/>
          </p:cNvSpPr>
          <p:nvPr>
            <p:ph idx="1"/>
          </p:nvPr>
        </p:nvSpPr>
        <p:spPr>
          <a:xfrm>
            <a:off x="816585" y="1509297"/>
            <a:ext cx="4686756" cy="5896424"/>
          </a:xfrm>
        </p:spPr>
        <p:txBody>
          <a:bodyPr>
            <a:normAutofit/>
          </a:bodyPr>
          <a:lstStyle/>
          <a:p>
            <a:pPr marL="0" indent="0">
              <a:lnSpc>
                <a:spcPts val="3000"/>
              </a:lnSpc>
              <a:spcBef>
                <a:spcPts val="0"/>
              </a:spcBef>
              <a:spcAft>
                <a:spcPts val="1200"/>
              </a:spcAft>
              <a:buNone/>
            </a:pPr>
            <a:r>
              <a:rPr lang="en-NZ" sz="2200" b="1" dirty="0">
                <a:solidFill>
                  <a:schemeClr val="bg2">
                    <a:lumMod val="25000"/>
                  </a:schemeClr>
                </a:solidFill>
              </a:rPr>
              <a:t>Use font that is: </a:t>
            </a:r>
            <a:endParaRPr lang="en-NZ" sz="2000" b="1" dirty="0">
              <a:solidFill>
                <a:schemeClr val="bg2">
                  <a:lumMod val="25000"/>
                </a:schemeClr>
              </a:solidFill>
            </a:endParaRPr>
          </a:p>
          <a:p>
            <a:pPr>
              <a:lnSpc>
                <a:spcPts val="3000"/>
              </a:lnSpc>
              <a:spcBef>
                <a:spcPts val="0"/>
              </a:spcBef>
            </a:pPr>
            <a:r>
              <a:rPr lang="en-NZ" sz="2000" dirty="0">
                <a:solidFill>
                  <a:schemeClr val="bg2">
                    <a:lumMod val="25000"/>
                  </a:schemeClr>
                </a:solidFill>
              </a:rPr>
              <a:t>Simple and familiar</a:t>
            </a:r>
          </a:p>
          <a:p>
            <a:pPr lvl="1">
              <a:lnSpc>
                <a:spcPts val="3000"/>
              </a:lnSpc>
              <a:spcBef>
                <a:spcPts val="0"/>
              </a:spcBef>
              <a:spcAft>
                <a:spcPts val="1200"/>
              </a:spcAft>
            </a:pPr>
            <a:r>
              <a:rPr lang="en-NZ" sz="2000" dirty="0">
                <a:solidFill>
                  <a:schemeClr val="bg2">
                    <a:lumMod val="25000"/>
                  </a:schemeClr>
                </a:solidFill>
              </a:rPr>
              <a:t>Fonts with simple, familiar shapes are generally easier to read.</a:t>
            </a:r>
          </a:p>
          <a:p>
            <a:pPr lvl="1">
              <a:lnSpc>
                <a:spcPts val="3000"/>
              </a:lnSpc>
              <a:spcBef>
                <a:spcPts val="0"/>
              </a:spcBef>
              <a:spcAft>
                <a:spcPts val="1200"/>
              </a:spcAft>
            </a:pPr>
            <a:r>
              <a:rPr lang="en-NZ" sz="2000" dirty="0">
                <a:solidFill>
                  <a:schemeClr val="bg2">
                    <a:lumMod val="25000"/>
                  </a:schemeClr>
                </a:solidFill>
              </a:rPr>
              <a:t>This is because most people scan through text quickly when they read. Without needing to read individual letters or words.</a:t>
            </a:r>
          </a:p>
          <a:p>
            <a:pPr lvl="1">
              <a:lnSpc>
                <a:spcPts val="3000"/>
              </a:lnSpc>
              <a:spcBef>
                <a:spcPts val="0"/>
              </a:spcBef>
              <a:spcAft>
                <a:spcPts val="1200"/>
              </a:spcAft>
            </a:pPr>
            <a:r>
              <a:rPr lang="en-NZ" sz="2000" dirty="0">
                <a:solidFill>
                  <a:schemeClr val="bg2">
                    <a:lumMod val="25000"/>
                  </a:schemeClr>
                </a:solidFill>
              </a:rPr>
              <a:t>Simple shapes help with reading speed and help reduce cognitive loads.</a:t>
            </a:r>
          </a:p>
          <a:p>
            <a:pPr marL="0" indent="0">
              <a:lnSpc>
                <a:spcPts val="3000"/>
              </a:lnSpc>
              <a:spcBef>
                <a:spcPts val="0"/>
              </a:spcBef>
              <a:buNone/>
            </a:pPr>
            <a:endParaRPr lang="en-NZ" sz="2000" dirty="0">
              <a:solidFill>
                <a:schemeClr val="bg2">
                  <a:lumMod val="25000"/>
                </a:schemeClr>
              </a:solidFill>
            </a:endParaRPr>
          </a:p>
          <a:p>
            <a:pPr marL="0" indent="0">
              <a:lnSpc>
                <a:spcPts val="3000"/>
              </a:lnSpc>
              <a:buNone/>
            </a:pPr>
            <a:endParaRPr lang="en-NZ" sz="2000" dirty="0">
              <a:solidFill>
                <a:schemeClr val="bg2">
                  <a:lumMod val="25000"/>
                </a:schemeClr>
              </a:solidFill>
            </a:endParaRPr>
          </a:p>
          <a:p>
            <a:pPr>
              <a:lnSpc>
                <a:spcPts val="3000"/>
              </a:lnSpc>
            </a:pPr>
            <a:endParaRPr lang="en-NZ" dirty="0"/>
          </a:p>
        </p:txBody>
      </p:sp>
      <p:pic>
        <p:nvPicPr>
          <p:cNvPr id="10" name="Picture 9" descr="This is to demonstrate the ease of reading the same word in different font styles. At the top, the word 'apology' is an easy to read sans serif font. At the bottom, the word 'apology' is a handwritten font and is not so familiar and simple. This makes the word more difficult to read.">
            <a:extLst>
              <a:ext uri="{FF2B5EF4-FFF2-40B4-BE49-F238E27FC236}">
                <a16:creationId xmlns:a16="http://schemas.microsoft.com/office/drawing/2014/main" id="{2AA6B141-48C0-76B6-1385-41DC93AB798A}"/>
              </a:ext>
            </a:extLst>
          </p:cNvPr>
          <p:cNvPicPr>
            <a:picLocks noChangeAspect="1"/>
          </p:cNvPicPr>
          <p:nvPr/>
        </p:nvPicPr>
        <p:blipFill>
          <a:blip r:embed="rId3"/>
          <a:stretch>
            <a:fillRect/>
          </a:stretch>
        </p:blipFill>
        <p:spPr>
          <a:xfrm>
            <a:off x="7026542" y="1573612"/>
            <a:ext cx="4794912" cy="287396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1446B6B-AF27-00B6-36BA-2FE19638B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739" y="3294556"/>
            <a:ext cx="812404" cy="81240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6543656-84BE-CA12-5321-B9A1B474C5D5}"/>
              </a:ext>
            </a:extLst>
          </p:cNvPr>
          <p:cNvGrpSpPr/>
          <p:nvPr/>
        </p:nvGrpSpPr>
        <p:grpSpPr>
          <a:xfrm>
            <a:off x="5843592" y="1736280"/>
            <a:ext cx="812404" cy="812404"/>
            <a:chOff x="8566920" y="580484"/>
            <a:chExt cx="1493520" cy="1493520"/>
          </a:xfrm>
        </p:grpSpPr>
        <p:sp>
          <p:nvSpPr>
            <p:cNvPr id="13" name="Oval 12">
              <a:extLst>
                <a:ext uri="{FF2B5EF4-FFF2-40B4-BE49-F238E27FC236}">
                  <a16:creationId xmlns:a16="http://schemas.microsoft.com/office/drawing/2014/main" id="{D9836597-D1A5-6FE9-DF64-4A2C7BFE424C}"/>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14" name="Picture 2">
              <a:extLst>
                <a:ext uri="{FF2B5EF4-FFF2-40B4-BE49-F238E27FC236}">
                  <a16:creationId xmlns:a16="http://schemas.microsoft.com/office/drawing/2014/main" id="{4AD36580-DC30-C0CE-00B7-F1FFA97B9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Graphic 6">
            <a:extLst>
              <a:ext uri="{FF2B5EF4-FFF2-40B4-BE49-F238E27FC236}">
                <a16:creationId xmlns:a16="http://schemas.microsoft.com/office/drawing/2014/main" id="{F1490F77-3BF0-B71C-9D19-D493CCCC2889}"/>
              </a:ext>
            </a:extLst>
          </p:cNvPr>
          <p:cNvPicPr>
            <a:picLocks noChangeAspect="1"/>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tretch>
            <a:fillRect/>
          </a:stretch>
        </p:blipFill>
        <p:spPr>
          <a:xfrm>
            <a:off x="10658006" y="5324006"/>
            <a:ext cx="1451697" cy="1451697"/>
          </a:xfrm>
          <a:prstGeom prst="ellipse">
            <a:avLst/>
          </a:prstGeom>
        </p:spPr>
      </p:pic>
      <p:pic>
        <p:nvPicPr>
          <p:cNvPr id="5" name="Camera 4">
            <a:extLst>
              <a:ext uri="{FF2B5EF4-FFF2-40B4-BE49-F238E27FC236}">
                <a16:creationId xmlns:a16="http://schemas.microsoft.com/office/drawing/2014/main" id="{2B73C24A-131D-92A5-6EA1-00B8D2F0564F}"/>
              </a:ext>
            </a:extLst>
          </p:cNvPr>
          <p:cNvPicPr>
            <a:picLocks noChangeAspect="1"/>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tretch>
            <a:fillRect/>
          </a:stretch>
        </p:blipFill>
        <p:spPr>
          <a:xfrm>
            <a:off x="10580556" y="5246556"/>
            <a:ext cx="1529147" cy="1529147"/>
          </a:xfrm>
          <a:prstGeom prst="ellipse">
            <a:avLst/>
          </a:prstGeom>
        </p:spPr>
      </p:pic>
      <p:pic>
        <p:nvPicPr>
          <p:cNvPr id="6" name="Camera 5">
            <a:extLst>
              <a:ext uri="{FF2B5EF4-FFF2-40B4-BE49-F238E27FC236}">
                <a16:creationId xmlns:a16="http://schemas.microsoft.com/office/drawing/2014/main" id="{DE98675F-1ED0-07E2-B169-4EE5CA9B2C7B}"/>
              </a:ext>
            </a:extLst>
          </p:cNvPr>
          <p:cNvPicPr>
            <a:picLocks noChangeAspect="1"/>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tretch>
            <a:fillRect/>
          </a:stretch>
        </p:blipFill>
        <p:spPr>
          <a:xfrm>
            <a:off x="10580556" y="5246556"/>
            <a:ext cx="1529147" cy="1529147"/>
          </a:xfrm>
          <a:prstGeom prst="ellipse">
            <a:avLst/>
          </a:prstGeom>
        </p:spPr>
      </p:pic>
      <p:pic>
        <p:nvPicPr>
          <p:cNvPr id="8" name="Camera 7">
            <a:extLst>
              <a:ext uri="{FF2B5EF4-FFF2-40B4-BE49-F238E27FC236}">
                <a16:creationId xmlns:a16="http://schemas.microsoft.com/office/drawing/2014/main" id="{431DE16D-5AB4-35E7-DDD1-AA77ED75927C}"/>
              </a:ext>
            </a:extLst>
          </p:cNvPr>
          <p:cNvPicPr>
            <a:picLocks noChangeAspect="1"/>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tretch>
            <a:fillRect/>
          </a:stretch>
        </p:blipFill>
        <p:spPr>
          <a:xfrm>
            <a:off x="10580556" y="5246556"/>
            <a:ext cx="1529147" cy="1529147"/>
          </a:xfrm>
          <a:prstGeom prst="ellipse">
            <a:avLst/>
          </a:prstGeom>
        </p:spPr>
      </p:pic>
    </p:spTree>
    <p:extLst>
      <p:ext uri="{BB962C8B-B14F-4D97-AF65-F5344CB8AC3E}">
        <p14:creationId xmlns:p14="http://schemas.microsoft.com/office/powerpoint/2010/main" val="189894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6B96A621-DB78-DA42-BBC7-BE3467519A36}"/>
              </a:ext>
            </a:extLst>
          </p:cNvPr>
          <p:cNvSpPr/>
          <p:nvPr/>
        </p:nvSpPr>
        <p:spPr>
          <a:xfrm>
            <a:off x="0" y="0"/>
            <a:ext cx="12192000" cy="6858000"/>
          </a:xfrm>
          <a:prstGeom prst="rect">
            <a:avLst/>
          </a:prstGeom>
          <a:solidFill>
            <a:srgbClr val="CCCCFF">
              <a:alpha val="698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B08BC42-1721-C244-6B53-A3852F4048C7}"/>
              </a:ext>
            </a:extLst>
          </p:cNvPr>
          <p:cNvSpPr>
            <a:spLocks noGrp="1"/>
          </p:cNvSpPr>
          <p:nvPr>
            <p:ph type="title"/>
          </p:nvPr>
        </p:nvSpPr>
        <p:spPr>
          <a:xfrm>
            <a:off x="776748" y="183734"/>
            <a:ext cx="10515600" cy="1325563"/>
          </a:xfrm>
        </p:spPr>
        <p:txBody>
          <a:bodyPr>
            <a:normAutofit/>
          </a:bodyPr>
          <a:lstStyle/>
          <a:p>
            <a:r>
              <a:rPr lang="en-NZ" sz="4800" b="1" dirty="0"/>
              <a:t>Font</a:t>
            </a:r>
          </a:p>
        </p:txBody>
      </p:sp>
      <p:sp>
        <p:nvSpPr>
          <p:cNvPr id="3" name="Content Placeholder 2">
            <a:extLst>
              <a:ext uri="{FF2B5EF4-FFF2-40B4-BE49-F238E27FC236}">
                <a16:creationId xmlns:a16="http://schemas.microsoft.com/office/drawing/2014/main" id="{5908161B-3E4F-F7CC-AF90-7A5BFF66458D}"/>
              </a:ext>
            </a:extLst>
          </p:cNvPr>
          <p:cNvSpPr>
            <a:spLocks noGrp="1"/>
          </p:cNvSpPr>
          <p:nvPr>
            <p:ph idx="1"/>
          </p:nvPr>
        </p:nvSpPr>
        <p:spPr>
          <a:xfrm>
            <a:off x="872903" y="1311652"/>
            <a:ext cx="3572487" cy="2528828"/>
          </a:xfrm>
        </p:spPr>
        <p:txBody>
          <a:bodyPr>
            <a:normAutofit/>
          </a:bodyPr>
          <a:lstStyle/>
          <a:p>
            <a:pPr marL="0" indent="0">
              <a:lnSpc>
                <a:spcPts val="3000"/>
              </a:lnSpc>
              <a:spcBef>
                <a:spcPts val="0"/>
              </a:spcBef>
              <a:spcAft>
                <a:spcPts val="1200"/>
              </a:spcAft>
              <a:buNone/>
            </a:pPr>
            <a:r>
              <a:rPr lang="en-NZ" sz="2200" b="1" dirty="0">
                <a:solidFill>
                  <a:schemeClr val="bg2">
                    <a:lumMod val="25000"/>
                  </a:schemeClr>
                </a:solidFill>
              </a:rPr>
              <a:t>Use font that has: </a:t>
            </a:r>
          </a:p>
          <a:p>
            <a:pPr>
              <a:lnSpc>
                <a:spcPts val="3000"/>
              </a:lnSpc>
              <a:spcBef>
                <a:spcPts val="0"/>
              </a:spcBef>
            </a:pPr>
            <a:r>
              <a:rPr lang="en-NZ" sz="2000" dirty="0">
                <a:solidFill>
                  <a:schemeClr val="bg2">
                    <a:lumMod val="25000"/>
                  </a:schemeClr>
                </a:solidFill>
              </a:rPr>
              <a:t>Enough spacing between characters. This makes text easier to read.</a:t>
            </a:r>
          </a:p>
          <a:p>
            <a:pPr marL="0" indent="0">
              <a:lnSpc>
                <a:spcPts val="3000"/>
              </a:lnSpc>
              <a:buNone/>
            </a:pPr>
            <a:endParaRPr lang="en-NZ" dirty="0">
              <a:solidFill>
                <a:schemeClr val="bg2">
                  <a:lumMod val="25000"/>
                </a:schemeClr>
              </a:solidFill>
            </a:endParaRPr>
          </a:p>
          <a:p>
            <a:pPr>
              <a:lnSpc>
                <a:spcPts val="3000"/>
              </a:lnSpc>
            </a:pPr>
            <a:endParaRPr lang="en-NZ" dirty="0"/>
          </a:p>
        </p:txBody>
      </p:sp>
      <p:pic>
        <p:nvPicPr>
          <p:cNvPr id="7" name="Picture 6" descr="This demonstrates how spacing between characters affects the readability of words. The word 'minimum' at the top is typed in font with too much space between letters. The word 'minimum' at the middle is typed in font with optimal spacing between letters. The word 'minimum' at the middle is typed in font with optimal spacing between letters. The word 'minimum' at the bottom is typed in font with too little spacing between letters.">
            <a:extLst>
              <a:ext uri="{FF2B5EF4-FFF2-40B4-BE49-F238E27FC236}">
                <a16:creationId xmlns:a16="http://schemas.microsoft.com/office/drawing/2014/main" id="{F4FF9FCC-F9B1-B0D3-3580-09CF33874C37}"/>
              </a:ext>
            </a:extLst>
          </p:cNvPr>
          <p:cNvPicPr>
            <a:picLocks noChangeAspect="1"/>
          </p:cNvPicPr>
          <p:nvPr/>
        </p:nvPicPr>
        <p:blipFill>
          <a:blip r:embed="rId3"/>
          <a:stretch>
            <a:fillRect/>
          </a:stretch>
        </p:blipFill>
        <p:spPr>
          <a:xfrm>
            <a:off x="8401259" y="675343"/>
            <a:ext cx="2801343" cy="1960940"/>
          </a:xfrm>
          <a:prstGeom prst="rect">
            <a:avLst/>
          </a:prstGeom>
          <a:ln>
            <a:noFill/>
          </a:ln>
          <a:effectLst>
            <a:outerShdw blurRad="190500" algn="tl" rotWithShape="0">
              <a:srgbClr val="000000">
                <a:alpha val="70000"/>
              </a:srgbClr>
            </a:outerShdw>
          </a:effectLst>
        </p:spPr>
      </p:pic>
      <p:pic>
        <p:nvPicPr>
          <p:cNvPr id="18" name="Picture 17" descr="This demonstrates what text looks like when the spacing between letters is too compressed, optimal and has too spacious.">
            <a:extLst>
              <a:ext uri="{FF2B5EF4-FFF2-40B4-BE49-F238E27FC236}">
                <a16:creationId xmlns:a16="http://schemas.microsoft.com/office/drawing/2014/main" id="{12B0DB08-3DDF-E5A4-C7A2-AD4683154FBC}"/>
              </a:ext>
            </a:extLst>
          </p:cNvPr>
          <p:cNvPicPr>
            <a:picLocks noChangeAspect="1"/>
          </p:cNvPicPr>
          <p:nvPr/>
        </p:nvPicPr>
        <p:blipFill>
          <a:blip r:embed="rId4"/>
          <a:stretch>
            <a:fillRect/>
          </a:stretch>
        </p:blipFill>
        <p:spPr>
          <a:xfrm>
            <a:off x="987366" y="4100287"/>
            <a:ext cx="10215236" cy="2367340"/>
          </a:xfrm>
          <a:prstGeom prst="rect">
            <a:avLst/>
          </a:prstGeom>
        </p:spPr>
      </p:pic>
      <p:grpSp>
        <p:nvGrpSpPr>
          <p:cNvPr id="13" name="Group 12">
            <a:extLst>
              <a:ext uri="{FF2B5EF4-FFF2-40B4-BE49-F238E27FC236}">
                <a16:creationId xmlns:a16="http://schemas.microsoft.com/office/drawing/2014/main" id="{E550E5A6-5E78-4CF2-6E10-DF0F3C4AB269}"/>
              </a:ext>
            </a:extLst>
          </p:cNvPr>
          <p:cNvGrpSpPr/>
          <p:nvPr/>
        </p:nvGrpSpPr>
        <p:grpSpPr>
          <a:xfrm>
            <a:off x="4787444" y="3594195"/>
            <a:ext cx="812404" cy="812404"/>
            <a:chOff x="8566920" y="580484"/>
            <a:chExt cx="1493520" cy="1493520"/>
          </a:xfrm>
        </p:grpSpPr>
        <p:sp>
          <p:nvSpPr>
            <p:cNvPr id="14" name="Oval 13">
              <a:extLst>
                <a:ext uri="{FF2B5EF4-FFF2-40B4-BE49-F238E27FC236}">
                  <a16:creationId xmlns:a16="http://schemas.microsoft.com/office/drawing/2014/main" id="{F83E31AC-5E29-9862-D620-ED9BCAFD17E1}"/>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15" name="Picture 2">
              <a:extLst>
                <a:ext uri="{FF2B5EF4-FFF2-40B4-BE49-F238E27FC236}">
                  <a16:creationId xmlns:a16="http://schemas.microsoft.com/office/drawing/2014/main" id="{96B98978-FD2B-F68A-F545-FEE78970C8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912CAB99-8841-AFD5-379A-07C527781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732" y="3579477"/>
            <a:ext cx="812404" cy="8124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A6AFBF4-D5AF-0C8C-789A-ECC73A8A77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2156" y="3594195"/>
            <a:ext cx="812404" cy="8124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BAD4E60-CC1F-39DB-76DD-9DD86DE023C6}"/>
              </a:ext>
            </a:extLst>
          </p:cNvPr>
          <p:cNvSpPr txBox="1"/>
          <p:nvPr/>
        </p:nvSpPr>
        <p:spPr>
          <a:xfrm>
            <a:off x="6473992" y="2114034"/>
            <a:ext cx="1875738" cy="369332"/>
          </a:xfrm>
          <a:prstGeom prst="rect">
            <a:avLst/>
          </a:prstGeom>
          <a:noFill/>
        </p:spPr>
        <p:txBody>
          <a:bodyPr wrap="square">
            <a:spAutoFit/>
          </a:bodyPr>
          <a:lstStyle/>
          <a:p>
            <a:r>
              <a:rPr lang="en-NZ" dirty="0">
                <a:solidFill>
                  <a:schemeClr val="bg2">
                    <a:lumMod val="25000"/>
                  </a:schemeClr>
                </a:solidFill>
              </a:rPr>
              <a:t>Too compressed</a:t>
            </a:r>
            <a:endParaRPr lang="en-NZ" dirty="0"/>
          </a:p>
        </p:txBody>
      </p:sp>
      <p:sp>
        <p:nvSpPr>
          <p:cNvPr id="22" name="TextBox 21">
            <a:extLst>
              <a:ext uri="{FF2B5EF4-FFF2-40B4-BE49-F238E27FC236}">
                <a16:creationId xmlns:a16="http://schemas.microsoft.com/office/drawing/2014/main" id="{824679F8-F88F-1823-CCC2-4FD4B8D460D3}"/>
              </a:ext>
            </a:extLst>
          </p:cNvPr>
          <p:cNvSpPr txBox="1"/>
          <p:nvPr/>
        </p:nvSpPr>
        <p:spPr>
          <a:xfrm>
            <a:off x="6473992" y="1505061"/>
            <a:ext cx="1875738" cy="369332"/>
          </a:xfrm>
          <a:prstGeom prst="rect">
            <a:avLst/>
          </a:prstGeom>
          <a:noFill/>
        </p:spPr>
        <p:txBody>
          <a:bodyPr wrap="square">
            <a:spAutoFit/>
          </a:bodyPr>
          <a:lstStyle/>
          <a:p>
            <a:r>
              <a:rPr lang="en-NZ" dirty="0">
                <a:solidFill>
                  <a:schemeClr val="bg2">
                    <a:lumMod val="25000"/>
                  </a:schemeClr>
                </a:solidFill>
              </a:rPr>
              <a:t>Optimal</a:t>
            </a:r>
            <a:endParaRPr lang="en-NZ" dirty="0"/>
          </a:p>
        </p:txBody>
      </p:sp>
      <p:sp>
        <p:nvSpPr>
          <p:cNvPr id="23" name="TextBox 22">
            <a:extLst>
              <a:ext uri="{FF2B5EF4-FFF2-40B4-BE49-F238E27FC236}">
                <a16:creationId xmlns:a16="http://schemas.microsoft.com/office/drawing/2014/main" id="{0C453FA3-00D7-4249-7990-ACA945D3F0DF}"/>
              </a:ext>
            </a:extLst>
          </p:cNvPr>
          <p:cNvSpPr txBox="1"/>
          <p:nvPr/>
        </p:nvSpPr>
        <p:spPr>
          <a:xfrm>
            <a:off x="6473992" y="896089"/>
            <a:ext cx="1875738" cy="369332"/>
          </a:xfrm>
          <a:prstGeom prst="rect">
            <a:avLst/>
          </a:prstGeom>
          <a:noFill/>
        </p:spPr>
        <p:txBody>
          <a:bodyPr wrap="square">
            <a:spAutoFit/>
          </a:bodyPr>
          <a:lstStyle/>
          <a:p>
            <a:r>
              <a:rPr lang="en-NZ" dirty="0">
                <a:solidFill>
                  <a:schemeClr val="bg2">
                    <a:lumMod val="25000"/>
                  </a:schemeClr>
                </a:solidFill>
              </a:rPr>
              <a:t>Too much space</a:t>
            </a:r>
            <a:endParaRPr lang="en-NZ" dirty="0"/>
          </a:p>
        </p:txBody>
      </p:sp>
      <p:sp>
        <p:nvSpPr>
          <p:cNvPr id="24" name="TextBox 23">
            <a:extLst>
              <a:ext uri="{FF2B5EF4-FFF2-40B4-BE49-F238E27FC236}">
                <a16:creationId xmlns:a16="http://schemas.microsoft.com/office/drawing/2014/main" id="{42943D14-4750-34D4-2D8E-2D390405F78D}"/>
              </a:ext>
            </a:extLst>
          </p:cNvPr>
          <p:cNvSpPr txBox="1"/>
          <p:nvPr/>
        </p:nvSpPr>
        <p:spPr>
          <a:xfrm>
            <a:off x="8894560" y="3706771"/>
            <a:ext cx="1875738" cy="369332"/>
          </a:xfrm>
          <a:prstGeom prst="rect">
            <a:avLst/>
          </a:prstGeom>
          <a:noFill/>
        </p:spPr>
        <p:txBody>
          <a:bodyPr wrap="square">
            <a:spAutoFit/>
          </a:bodyPr>
          <a:lstStyle/>
          <a:p>
            <a:r>
              <a:rPr lang="en-NZ" dirty="0">
                <a:solidFill>
                  <a:schemeClr val="bg2">
                    <a:lumMod val="25000"/>
                  </a:schemeClr>
                </a:solidFill>
              </a:rPr>
              <a:t>Too much space</a:t>
            </a:r>
            <a:endParaRPr lang="en-NZ" dirty="0"/>
          </a:p>
        </p:txBody>
      </p:sp>
      <p:sp>
        <p:nvSpPr>
          <p:cNvPr id="25" name="TextBox 24">
            <a:extLst>
              <a:ext uri="{FF2B5EF4-FFF2-40B4-BE49-F238E27FC236}">
                <a16:creationId xmlns:a16="http://schemas.microsoft.com/office/drawing/2014/main" id="{D3656621-2D1D-4044-2652-CC0B26A16D81}"/>
              </a:ext>
            </a:extLst>
          </p:cNvPr>
          <p:cNvSpPr txBox="1"/>
          <p:nvPr/>
        </p:nvSpPr>
        <p:spPr>
          <a:xfrm>
            <a:off x="5651377" y="3706771"/>
            <a:ext cx="1875738" cy="369332"/>
          </a:xfrm>
          <a:prstGeom prst="rect">
            <a:avLst/>
          </a:prstGeom>
          <a:noFill/>
        </p:spPr>
        <p:txBody>
          <a:bodyPr wrap="square">
            <a:spAutoFit/>
          </a:bodyPr>
          <a:lstStyle/>
          <a:p>
            <a:r>
              <a:rPr lang="en-NZ" dirty="0">
                <a:solidFill>
                  <a:schemeClr val="bg2">
                    <a:lumMod val="25000"/>
                  </a:schemeClr>
                </a:solidFill>
              </a:rPr>
              <a:t>Optimal</a:t>
            </a:r>
            <a:endParaRPr lang="en-NZ" dirty="0"/>
          </a:p>
        </p:txBody>
      </p:sp>
      <p:sp>
        <p:nvSpPr>
          <p:cNvPr id="26" name="TextBox 25">
            <a:extLst>
              <a:ext uri="{FF2B5EF4-FFF2-40B4-BE49-F238E27FC236}">
                <a16:creationId xmlns:a16="http://schemas.microsoft.com/office/drawing/2014/main" id="{59FC3A19-C052-2A42-CFC3-42EF12096302}"/>
              </a:ext>
            </a:extLst>
          </p:cNvPr>
          <p:cNvSpPr txBox="1"/>
          <p:nvPr/>
        </p:nvSpPr>
        <p:spPr>
          <a:xfrm>
            <a:off x="2305136" y="3706771"/>
            <a:ext cx="1875738" cy="369332"/>
          </a:xfrm>
          <a:prstGeom prst="rect">
            <a:avLst/>
          </a:prstGeom>
          <a:noFill/>
        </p:spPr>
        <p:txBody>
          <a:bodyPr wrap="square">
            <a:spAutoFit/>
          </a:bodyPr>
          <a:lstStyle/>
          <a:p>
            <a:r>
              <a:rPr lang="en-NZ" dirty="0">
                <a:solidFill>
                  <a:schemeClr val="bg2">
                    <a:lumMod val="25000"/>
                  </a:schemeClr>
                </a:solidFill>
              </a:rPr>
              <a:t>Too compressed</a:t>
            </a:r>
            <a:endParaRPr lang="en-NZ" dirty="0"/>
          </a:p>
        </p:txBody>
      </p:sp>
    </p:spTree>
    <p:extLst>
      <p:ext uri="{BB962C8B-B14F-4D97-AF65-F5344CB8AC3E}">
        <p14:creationId xmlns:p14="http://schemas.microsoft.com/office/powerpoint/2010/main" val="418630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FF">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643328" y="903305"/>
            <a:ext cx="10515600" cy="713048"/>
          </a:xfrm>
        </p:spPr>
        <p:txBody>
          <a:bodyPr>
            <a:noAutofit/>
          </a:bodyPr>
          <a:lstStyle/>
          <a:p>
            <a:r>
              <a:rPr lang="en-NZ" sz="4800" b="1" dirty="0">
                <a:solidFill>
                  <a:schemeClr val="bg2">
                    <a:lumMod val="25000"/>
                  </a:schemeClr>
                </a:solidFill>
              </a:rPr>
              <a:t>Font</a:t>
            </a:r>
            <a:br>
              <a:rPr lang="en-NZ" sz="4800" b="1" dirty="0"/>
            </a:br>
            <a:endParaRPr lang="en-NZ" sz="4800" b="1" dirty="0"/>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633337" y="2020034"/>
            <a:ext cx="3583898" cy="4486275"/>
          </a:xfrm>
        </p:spPr>
        <p:txBody>
          <a:bodyPr>
            <a:normAutofit/>
          </a:bodyPr>
          <a:lstStyle/>
          <a:p>
            <a:pPr marL="0" indent="0" algn="l">
              <a:lnSpc>
                <a:spcPct val="150000"/>
              </a:lnSpc>
              <a:spcBef>
                <a:spcPts val="0"/>
              </a:spcBef>
              <a:buNone/>
            </a:pPr>
            <a:endParaRPr lang="en-NZ" sz="2000" b="0" i="0" dirty="0">
              <a:solidFill>
                <a:schemeClr val="bg2">
                  <a:lumMod val="25000"/>
                </a:schemeClr>
              </a:solidFill>
              <a:effectLst/>
            </a:endParaRP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Arial</a:t>
            </a: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Tahoma</a:t>
            </a: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Helvetica</a:t>
            </a: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Calibri</a:t>
            </a: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Verdana</a:t>
            </a: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Times New Roman</a:t>
            </a:r>
          </a:p>
          <a:p>
            <a:pPr algn="l">
              <a:lnSpc>
                <a:spcPct val="150000"/>
              </a:lnSpc>
              <a:spcBef>
                <a:spcPts val="0"/>
              </a:spcBef>
              <a:buFont typeface="Arial" panose="020B0604020202020204" pitchFamily="34" charset="0"/>
              <a:buChar char="•"/>
            </a:pPr>
            <a:r>
              <a:rPr lang="en-NZ" sz="2000" b="0" i="0" dirty="0">
                <a:solidFill>
                  <a:schemeClr val="bg2">
                    <a:lumMod val="25000"/>
                  </a:schemeClr>
                </a:solidFill>
                <a:effectLst/>
              </a:rPr>
              <a:t>Century Gothic</a:t>
            </a:r>
          </a:p>
          <a:p>
            <a:pPr algn="l">
              <a:lnSpc>
                <a:spcPct val="150000"/>
              </a:lnSpc>
              <a:spcBef>
                <a:spcPts val="0"/>
              </a:spcBef>
              <a:buFont typeface="Arial" panose="020B0604020202020204" pitchFamily="34" charset="0"/>
              <a:buChar char="•"/>
            </a:pPr>
            <a:r>
              <a:rPr lang="en-NZ" sz="2000" dirty="0">
                <a:solidFill>
                  <a:schemeClr val="bg2">
                    <a:lumMod val="25000"/>
                  </a:schemeClr>
                </a:solidFill>
              </a:rPr>
              <a:t>Comic sans</a:t>
            </a:r>
            <a:endParaRPr lang="en-NZ" sz="2000" b="0" i="0" dirty="0">
              <a:solidFill>
                <a:schemeClr val="bg2">
                  <a:lumMod val="25000"/>
                </a:schemeClr>
              </a:solidFill>
              <a:effectLst/>
            </a:endParaRPr>
          </a:p>
          <a:p>
            <a:pPr marL="0" indent="0">
              <a:buNone/>
            </a:pPr>
            <a:endParaRPr lang="en-NZ" dirty="0"/>
          </a:p>
        </p:txBody>
      </p:sp>
      <p:pic>
        <p:nvPicPr>
          <p:cNvPr id="1026" name="Picture 2" descr="Examples of characters in different typeface styles including: arial, helvetica, comic sans, verdana, and tahoma.">
            <a:extLst>
              <a:ext uri="{FF2B5EF4-FFF2-40B4-BE49-F238E27FC236}">
                <a16:creationId xmlns:a16="http://schemas.microsoft.com/office/drawing/2014/main" id="{EF9CE7EF-216E-E32E-2757-46B6FD344B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37" t="16241" r="3945" b="29588"/>
          <a:stretch/>
        </p:blipFill>
        <p:spPr bwMode="auto">
          <a:xfrm>
            <a:off x="3993614" y="3343821"/>
            <a:ext cx="8088472" cy="28331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8A9273-4E07-B117-CE37-EE0E41293BD7}"/>
              </a:ext>
            </a:extLst>
          </p:cNvPr>
          <p:cNvSpPr txBox="1"/>
          <p:nvPr/>
        </p:nvSpPr>
        <p:spPr>
          <a:xfrm>
            <a:off x="633337" y="1579166"/>
            <a:ext cx="7136567" cy="1015663"/>
          </a:xfrm>
          <a:prstGeom prst="rect">
            <a:avLst/>
          </a:prstGeom>
          <a:noFill/>
        </p:spPr>
        <p:txBody>
          <a:bodyPr wrap="square" rtlCol="0">
            <a:spAutoFit/>
          </a:bodyPr>
          <a:lstStyle/>
          <a:p>
            <a:r>
              <a:rPr lang="en-NZ" sz="2000" dirty="0">
                <a:solidFill>
                  <a:schemeClr val="bg2">
                    <a:lumMod val="25000"/>
                  </a:schemeClr>
                </a:solidFill>
              </a:rPr>
              <a:t>C</a:t>
            </a:r>
            <a:r>
              <a:rPr lang="en-NZ" sz="2000" b="0" i="0" dirty="0">
                <a:solidFill>
                  <a:schemeClr val="bg2">
                    <a:lumMod val="25000"/>
                  </a:schemeClr>
                </a:solidFill>
                <a:effectLst/>
              </a:rPr>
              <a:t>ommon fonts that are generally more readable than others (these mostly embody the traits mentioned):</a:t>
            </a:r>
          </a:p>
          <a:p>
            <a:endParaRPr lang="en-NZ" sz="2000" dirty="0"/>
          </a:p>
        </p:txBody>
      </p:sp>
      <p:grpSp>
        <p:nvGrpSpPr>
          <p:cNvPr id="5" name="Group 4">
            <a:extLst>
              <a:ext uri="{FF2B5EF4-FFF2-40B4-BE49-F238E27FC236}">
                <a16:creationId xmlns:a16="http://schemas.microsoft.com/office/drawing/2014/main" id="{DB308A31-DA5E-6C63-000F-C944CC4EA18E}"/>
              </a:ext>
            </a:extLst>
          </p:cNvPr>
          <p:cNvGrpSpPr/>
          <p:nvPr/>
        </p:nvGrpSpPr>
        <p:grpSpPr>
          <a:xfrm>
            <a:off x="7507355" y="2338601"/>
            <a:ext cx="812404" cy="812404"/>
            <a:chOff x="8566920" y="580484"/>
            <a:chExt cx="1493520" cy="1493520"/>
          </a:xfrm>
        </p:grpSpPr>
        <p:sp>
          <p:nvSpPr>
            <p:cNvPr id="6" name="Oval 5">
              <a:extLst>
                <a:ext uri="{FF2B5EF4-FFF2-40B4-BE49-F238E27FC236}">
                  <a16:creationId xmlns:a16="http://schemas.microsoft.com/office/drawing/2014/main" id="{E6FE52E7-4677-1798-5E5D-D5945CC59E8E}"/>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7" name="Picture 2">
              <a:extLst>
                <a:ext uri="{FF2B5EF4-FFF2-40B4-BE49-F238E27FC236}">
                  <a16:creationId xmlns:a16="http://schemas.microsoft.com/office/drawing/2014/main" id="{F2DDF4B8-9BB3-4E0D-CA33-858B52A97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0452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712694" y="323055"/>
            <a:ext cx="10515600" cy="1325563"/>
          </a:xfrm>
        </p:spPr>
        <p:txBody>
          <a:bodyPr>
            <a:normAutofit/>
          </a:bodyPr>
          <a:lstStyle/>
          <a:p>
            <a:r>
              <a:rPr lang="en-NZ" sz="4800" b="1" dirty="0">
                <a:solidFill>
                  <a:schemeClr val="bg2">
                    <a:lumMod val="25000"/>
                  </a:schemeClr>
                </a:solidFill>
              </a:rPr>
              <a:t>Colour and contrast</a:t>
            </a: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712694" y="1125198"/>
            <a:ext cx="4886633" cy="5409747"/>
          </a:xfrm>
        </p:spPr>
        <p:txBody>
          <a:bodyPr>
            <a:noAutofit/>
          </a:bodyPr>
          <a:lstStyle/>
          <a:p>
            <a:pPr marL="0" indent="0">
              <a:lnSpc>
                <a:spcPct val="170000"/>
              </a:lnSpc>
              <a:spcBef>
                <a:spcPts val="0"/>
              </a:spcBef>
              <a:buNone/>
            </a:pPr>
            <a:endParaRPr lang="en-NZ" sz="1800" dirty="0"/>
          </a:p>
          <a:p>
            <a:pPr>
              <a:lnSpc>
                <a:spcPct val="170000"/>
              </a:lnSpc>
              <a:spcBef>
                <a:spcPts val="0"/>
              </a:spcBef>
            </a:pPr>
            <a:r>
              <a:rPr lang="en-NZ" sz="1800" dirty="0">
                <a:solidFill>
                  <a:schemeClr val="bg2">
                    <a:lumMod val="25000"/>
                  </a:schemeClr>
                </a:solidFill>
              </a:rPr>
              <a:t>Use good contrast between text and background colours. This prevents text and background blending together.</a:t>
            </a:r>
          </a:p>
          <a:p>
            <a:pPr marL="0" indent="0">
              <a:lnSpc>
                <a:spcPct val="170000"/>
              </a:lnSpc>
              <a:spcBef>
                <a:spcPts val="0"/>
              </a:spcBef>
              <a:buNone/>
            </a:pPr>
            <a:r>
              <a:rPr lang="en-NZ" sz="1800" dirty="0">
                <a:solidFill>
                  <a:schemeClr val="bg2">
                    <a:lumMod val="25000"/>
                  </a:schemeClr>
                </a:solidFill>
              </a:rPr>
              <a:t>But</a:t>
            </a:r>
          </a:p>
          <a:p>
            <a:pPr>
              <a:lnSpc>
                <a:spcPct val="170000"/>
              </a:lnSpc>
              <a:spcBef>
                <a:spcPts val="0"/>
              </a:spcBef>
            </a:pPr>
            <a:r>
              <a:rPr lang="en-NZ" sz="1800" dirty="0">
                <a:solidFill>
                  <a:schemeClr val="bg2">
                    <a:lumMod val="25000"/>
                  </a:schemeClr>
                </a:solidFill>
              </a:rPr>
              <a:t>Avoid using pure black and pure white. This can make it look like text is moving around. Use dark grey tones instead of pure black and off white instead of pure white. </a:t>
            </a:r>
          </a:p>
          <a:p>
            <a:pPr>
              <a:lnSpc>
                <a:spcPct val="170000"/>
              </a:lnSpc>
              <a:spcBef>
                <a:spcPts val="0"/>
              </a:spcBef>
            </a:pPr>
            <a:r>
              <a:rPr lang="en-NZ" sz="1800" dirty="0">
                <a:solidFill>
                  <a:schemeClr val="bg2">
                    <a:lumMod val="25000"/>
                  </a:schemeClr>
                </a:solidFill>
              </a:rPr>
              <a:t>You can check contrast using tools like this one: </a:t>
            </a:r>
            <a:r>
              <a:rPr lang="en-NZ" sz="1800" dirty="0">
                <a:solidFill>
                  <a:schemeClr val="bg2">
                    <a:lumMod val="25000"/>
                  </a:schemeClr>
                </a:solidFill>
                <a:hlinkClick r:id="rId4"/>
              </a:rPr>
              <a:t>https://webaim.org/resources/contrastchecker/</a:t>
            </a:r>
            <a:r>
              <a:rPr lang="en-NZ" sz="1800" dirty="0">
                <a:solidFill>
                  <a:schemeClr val="bg2">
                    <a:lumMod val="25000"/>
                  </a:schemeClr>
                </a:solidFill>
              </a:rPr>
              <a:t> </a:t>
            </a:r>
          </a:p>
          <a:p>
            <a:endParaRPr lang="en-NZ" sz="1800" dirty="0">
              <a:solidFill>
                <a:schemeClr val="bg2">
                  <a:lumMod val="25000"/>
                </a:schemeClr>
              </a:solidFill>
            </a:endParaRPr>
          </a:p>
        </p:txBody>
      </p:sp>
      <p:pic>
        <p:nvPicPr>
          <p:cNvPr id="6" name="Picture 5" descr="This show multiple examples of good and bad colour combinations for contrast. An example of a good colour combination is maroon text on a pale green background. An example of a poorly contrasting combination is lime green on a pale green background.">
            <a:extLst>
              <a:ext uri="{FF2B5EF4-FFF2-40B4-BE49-F238E27FC236}">
                <a16:creationId xmlns:a16="http://schemas.microsoft.com/office/drawing/2014/main" id="{54BCAE35-6D3C-4294-CD02-ADE60B0C0257}"/>
              </a:ext>
            </a:extLst>
          </p:cNvPr>
          <p:cNvPicPr>
            <a:picLocks noChangeAspect="1"/>
          </p:cNvPicPr>
          <p:nvPr/>
        </p:nvPicPr>
        <p:blipFill>
          <a:blip r:embed="rId5"/>
          <a:stretch>
            <a:fillRect/>
          </a:stretch>
        </p:blipFill>
        <p:spPr>
          <a:xfrm>
            <a:off x="6096000" y="1303844"/>
            <a:ext cx="5837134" cy="3765078"/>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5549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653005" y="295585"/>
            <a:ext cx="10515600" cy="1325563"/>
          </a:xfrm>
        </p:spPr>
        <p:txBody>
          <a:bodyPr>
            <a:normAutofit fontScale="90000"/>
          </a:bodyPr>
          <a:lstStyle/>
          <a:p>
            <a:r>
              <a:rPr lang="en-NZ" sz="4800" b="1" dirty="0">
                <a:solidFill>
                  <a:schemeClr val="bg2">
                    <a:lumMod val="25000"/>
                  </a:schemeClr>
                </a:solidFill>
              </a:rPr>
              <a:t>Layout</a:t>
            </a:r>
            <a:br>
              <a:rPr lang="en-NZ" dirty="0">
                <a:solidFill>
                  <a:schemeClr val="bg2">
                    <a:lumMod val="25000"/>
                  </a:schemeClr>
                </a:solidFill>
              </a:rPr>
            </a:br>
            <a:endParaRPr lang="en-NZ"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703198" y="1392887"/>
            <a:ext cx="4371722" cy="5169527"/>
          </a:xfrm>
        </p:spPr>
        <p:txBody>
          <a:bodyPr>
            <a:normAutofit fontScale="25000" lnSpcReduction="20000"/>
          </a:bodyPr>
          <a:lstStyle/>
          <a:p>
            <a:pPr marL="0" indent="0">
              <a:lnSpc>
                <a:spcPct val="160000"/>
              </a:lnSpc>
              <a:spcBef>
                <a:spcPts val="0"/>
              </a:spcBef>
              <a:buNone/>
            </a:pPr>
            <a:r>
              <a:rPr lang="en-NZ" sz="8000" b="1" dirty="0">
                <a:solidFill>
                  <a:schemeClr val="bg2">
                    <a:lumMod val="25000"/>
                  </a:schemeClr>
                </a:solidFill>
              </a:rPr>
              <a:t>Break up text</a:t>
            </a:r>
          </a:p>
          <a:p>
            <a:pPr>
              <a:lnSpc>
                <a:spcPct val="160000"/>
              </a:lnSpc>
              <a:spcBef>
                <a:spcPts val="0"/>
              </a:spcBef>
            </a:pPr>
            <a:r>
              <a:rPr lang="en-NZ" sz="8000" b="0" i="0" dirty="0">
                <a:solidFill>
                  <a:srgbClr val="242424"/>
                </a:solidFill>
                <a:effectLst/>
              </a:rPr>
              <a:t>Large, walls </a:t>
            </a:r>
            <a:r>
              <a:rPr lang="en-NZ" sz="8000" dirty="0">
                <a:solidFill>
                  <a:srgbClr val="242424"/>
                </a:solidFill>
              </a:rPr>
              <a:t>of </a:t>
            </a:r>
            <a:r>
              <a:rPr lang="en-NZ" sz="8000" b="0" i="0" dirty="0">
                <a:solidFill>
                  <a:srgbClr val="242424"/>
                </a:solidFill>
                <a:effectLst/>
              </a:rPr>
              <a:t>text can be overwhelming</a:t>
            </a:r>
          </a:p>
          <a:p>
            <a:pPr marL="0" indent="0">
              <a:lnSpc>
                <a:spcPct val="160000"/>
              </a:lnSpc>
              <a:spcBef>
                <a:spcPts val="0"/>
              </a:spcBef>
              <a:buNone/>
            </a:pPr>
            <a:endParaRPr lang="en-NZ" sz="8000" b="0" i="0" dirty="0">
              <a:solidFill>
                <a:srgbClr val="242424"/>
              </a:solidFill>
              <a:effectLst/>
            </a:endParaRPr>
          </a:p>
          <a:p>
            <a:pPr>
              <a:lnSpc>
                <a:spcPct val="160000"/>
              </a:lnSpc>
              <a:spcBef>
                <a:spcPts val="0"/>
              </a:spcBef>
            </a:pPr>
            <a:r>
              <a:rPr lang="en-NZ" sz="8000" dirty="0">
                <a:solidFill>
                  <a:srgbClr val="242424"/>
                </a:solidFill>
              </a:rPr>
              <a:t>Instead, break up text by:</a:t>
            </a:r>
            <a:endParaRPr lang="en-NZ" sz="8000" b="0" i="0" dirty="0">
              <a:solidFill>
                <a:srgbClr val="242424"/>
              </a:solidFill>
              <a:effectLst/>
            </a:endParaRPr>
          </a:p>
          <a:p>
            <a:pPr lvl="1">
              <a:lnSpc>
                <a:spcPct val="160000"/>
              </a:lnSpc>
              <a:spcBef>
                <a:spcPts val="0"/>
              </a:spcBef>
            </a:pPr>
            <a:r>
              <a:rPr lang="en-NZ" sz="8000" dirty="0">
                <a:solidFill>
                  <a:srgbClr val="242424"/>
                </a:solidFill>
              </a:rPr>
              <a:t>Use white space </a:t>
            </a:r>
          </a:p>
          <a:p>
            <a:pPr lvl="1">
              <a:lnSpc>
                <a:spcPct val="160000"/>
              </a:lnSpc>
              <a:spcBef>
                <a:spcPts val="0"/>
              </a:spcBef>
            </a:pPr>
            <a:r>
              <a:rPr lang="en-NZ" sz="8000" b="0" i="0" dirty="0">
                <a:solidFill>
                  <a:srgbClr val="242424"/>
                </a:solidFill>
                <a:effectLst/>
              </a:rPr>
              <a:t>Increase line spacing to about 1.5</a:t>
            </a:r>
          </a:p>
          <a:p>
            <a:pPr lvl="1">
              <a:lnSpc>
                <a:spcPct val="160000"/>
              </a:lnSpc>
              <a:spcBef>
                <a:spcPts val="0"/>
              </a:spcBef>
            </a:pPr>
            <a:r>
              <a:rPr lang="en-NZ" sz="8000" dirty="0">
                <a:solidFill>
                  <a:srgbClr val="242424"/>
                </a:solidFill>
              </a:rPr>
              <a:t>Use headings</a:t>
            </a:r>
          </a:p>
          <a:p>
            <a:pPr lvl="1">
              <a:lnSpc>
                <a:spcPct val="160000"/>
              </a:lnSpc>
              <a:spcBef>
                <a:spcPts val="0"/>
              </a:spcBef>
            </a:pPr>
            <a:r>
              <a:rPr lang="en-NZ" sz="8000" b="0" i="0" dirty="0">
                <a:solidFill>
                  <a:srgbClr val="242424"/>
                </a:solidFill>
                <a:effectLst/>
              </a:rPr>
              <a:t>Use bullet points</a:t>
            </a:r>
          </a:p>
          <a:p>
            <a:pPr lvl="1">
              <a:lnSpc>
                <a:spcPct val="160000"/>
              </a:lnSpc>
              <a:spcBef>
                <a:spcPts val="0"/>
              </a:spcBef>
            </a:pPr>
            <a:endParaRPr lang="en-NZ" sz="7600" b="0" i="0" dirty="0">
              <a:solidFill>
                <a:srgbClr val="242424"/>
              </a:solidFill>
              <a:effectLst/>
            </a:endParaRPr>
          </a:p>
          <a:p>
            <a:pPr marL="457200" lvl="1" indent="0">
              <a:lnSpc>
                <a:spcPct val="160000"/>
              </a:lnSpc>
              <a:spcBef>
                <a:spcPts val="0"/>
              </a:spcBef>
              <a:buNone/>
            </a:pPr>
            <a:endParaRPr lang="en-NZ" dirty="0">
              <a:solidFill>
                <a:schemeClr val="bg2">
                  <a:lumMod val="25000"/>
                </a:schemeClr>
              </a:solidFill>
            </a:endParaRPr>
          </a:p>
          <a:p>
            <a:pPr>
              <a:lnSpc>
                <a:spcPct val="160000"/>
              </a:lnSpc>
              <a:spcBef>
                <a:spcPts val="0"/>
              </a:spcBef>
            </a:pPr>
            <a:endParaRPr lang="en-NZ" dirty="0">
              <a:solidFill>
                <a:schemeClr val="bg2">
                  <a:lumMod val="25000"/>
                </a:schemeClr>
              </a:solidFill>
            </a:endParaRPr>
          </a:p>
          <a:p>
            <a:endParaRPr lang="en-NZ" dirty="0"/>
          </a:p>
        </p:txBody>
      </p:sp>
      <p:pic>
        <p:nvPicPr>
          <p:cNvPr id="7" name="Picture 2" descr="Word document with a wall of text  with an image within the text">
            <a:extLst>
              <a:ext uri="{FF2B5EF4-FFF2-40B4-BE49-F238E27FC236}">
                <a16:creationId xmlns:a16="http://schemas.microsoft.com/office/drawing/2014/main" id="{3332F353-167D-3F70-7A5C-1A1B98AEE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325" y="1779906"/>
            <a:ext cx="2621876" cy="36738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4" descr="Word document with visual design elements of white space and headings applied ">
            <a:extLst>
              <a:ext uri="{FF2B5EF4-FFF2-40B4-BE49-F238E27FC236}">
                <a16:creationId xmlns:a16="http://schemas.microsoft.com/office/drawing/2014/main" id="{C95EDEF9-ABEE-649C-6C55-2EDC56AB0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607" y="1779907"/>
            <a:ext cx="2606567" cy="36738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4BFCE33-4B06-0989-64DC-7DFEFFA79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563" y="671648"/>
            <a:ext cx="812404" cy="8124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5661AB3-BB78-CFEE-868C-C4A9E8FC14DC}"/>
              </a:ext>
            </a:extLst>
          </p:cNvPr>
          <p:cNvGrpSpPr/>
          <p:nvPr/>
        </p:nvGrpSpPr>
        <p:grpSpPr>
          <a:xfrm>
            <a:off x="9716688" y="623664"/>
            <a:ext cx="812404" cy="812404"/>
            <a:chOff x="8566920" y="580484"/>
            <a:chExt cx="1493520" cy="1493520"/>
          </a:xfrm>
        </p:grpSpPr>
        <p:sp>
          <p:nvSpPr>
            <p:cNvPr id="13" name="Oval 12">
              <a:extLst>
                <a:ext uri="{FF2B5EF4-FFF2-40B4-BE49-F238E27FC236}">
                  <a16:creationId xmlns:a16="http://schemas.microsoft.com/office/drawing/2014/main" id="{C75553C3-43AE-37FB-86DE-4FA21CFB36E9}"/>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14" name="Picture 2">
              <a:extLst>
                <a:ext uri="{FF2B5EF4-FFF2-40B4-BE49-F238E27FC236}">
                  <a16:creationId xmlns:a16="http://schemas.microsoft.com/office/drawing/2014/main" id="{10B76D90-B5DD-3C62-F4AD-8EE23177E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3438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574674" y="461524"/>
            <a:ext cx="10515600" cy="1325563"/>
          </a:xfrm>
        </p:spPr>
        <p:txBody>
          <a:bodyPr>
            <a:normAutofit fontScale="90000"/>
          </a:bodyPr>
          <a:lstStyle/>
          <a:p>
            <a:r>
              <a:rPr lang="en-NZ" sz="4800" b="1" dirty="0">
                <a:solidFill>
                  <a:schemeClr val="bg2">
                    <a:lumMod val="25000"/>
                  </a:schemeClr>
                </a:solidFill>
              </a:rPr>
              <a:t>Lay out</a:t>
            </a:r>
            <a:br>
              <a:rPr lang="en-NZ" dirty="0">
                <a:solidFill>
                  <a:schemeClr val="bg2">
                    <a:lumMod val="25000"/>
                  </a:schemeClr>
                </a:solidFill>
              </a:rPr>
            </a:br>
            <a:endParaRPr lang="en-NZ"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574674" y="1390099"/>
            <a:ext cx="4848226" cy="5591004"/>
          </a:xfrm>
        </p:spPr>
        <p:txBody>
          <a:bodyPr>
            <a:normAutofit/>
          </a:bodyPr>
          <a:lstStyle/>
          <a:p>
            <a:pPr marL="0" indent="0">
              <a:lnSpc>
                <a:spcPct val="160000"/>
              </a:lnSpc>
              <a:spcBef>
                <a:spcPts val="0"/>
              </a:spcBef>
              <a:buNone/>
            </a:pPr>
            <a:r>
              <a:rPr lang="en-NZ" sz="2200" b="1" i="0" dirty="0">
                <a:solidFill>
                  <a:schemeClr val="bg2">
                    <a:lumMod val="25000"/>
                  </a:schemeClr>
                </a:solidFill>
                <a:effectLst/>
              </a:rPr>
              <a:t>Avoid Justified text</a:t>
            </a:r>
          </a:p>
          <a:p>
            <a:pPr>
              <a:lnSpc>
                <a:spcPct val="160000"/>
              </a:lnSpc>
              <a:spcBef>
                <a:spcPts val="0"/>
              </a:spcBef>
            </a:pPr>
            <a:r>
              <a:rPr lang="en-NZ" sz="2000" dirty="0">
                <a:solidFill>
                  <a:schemeClr val="bg2">
                    <a:lumMod val="25000"/>
                  </a:schemeClr>
                </a:solidFill>
              </a:rPr>
              <a:t>Justified text can be difficult to read because of the uneven gaps</a:t>
            </a:r>
            <a:endParaRPr lang="en-NZ" sz="2000" dirty="0">
              <a:solidFill>
                <a:srgbClr val="242424"/>
              </a:solidFill>
              <a:latin typeface="source-serif-pro"/>
            </a:endParaRPr>
          </a:p>
          <a:p>
            <a:pPr>
              <a:lnSpc>
                <a:spcPct val="160000"/>
              </a:lnSpc>
              <a:spcBef>
                <a:spcPts val="0"/>
              </a:spcBef>
            </a:pPr>
            <a:r>
              <a:rPr lang="en-NZ" sz="2000" dirty="0">
                <a:solidFill>
                  <a:srgbClr val="242424"/>
                </a:solidFill>
                <a:latin typeface="source-serif-pro"/>
              </a:rPr>
              <a:t>Use l</a:t>
            </a:r>
            <a:r>
              <a:rPr lang="en-NZ" sz="2000" b="0" i="0" dirty="0">
                <a:solidFill>
                  <a:srgbClr val="242424"/>
                </a:solidFill>
                <a:effectLst/>
                <a:latin typeface="source-serif-pro"/>
              </a:rPr>
              <a:t>eft-aligned text instead</a:t>
            </a:r>
          </a:p>
          <a:p>
            <a:pPr>
              <a:lnSpc>
                <a:spcPct val="160000"/>
              </a:lnSpc>
              <a:spcBef>
                <a:spcPts val="0"/>
              </a:spcBef>
            </a:pPr>
            <a:endParaRPr lang="en-NZ" i="0" dirty="0">
              <a:solidFill>
                <a:schemeClr val="bg2">
                  <a:lumMod val="25000"/>
                </a:schemeClr>
              </a:solidFill>
              <a:effectLst/>
            </a:endParaRPr>
          </a:p>
          <a:p>
            <a:endParaRPr lang="en-NZ" dirty="0"/>
          </a:p>
        </p:txBody>
      </p:sp>
      <p:pic>
        <p:nvPicPr>
          <p:cNvPr id="9" name="Picture 8" descr="On the left it shows text that is left aligned. This is best practice. The text on the right  is justified, which is poor practice.">
            <a:extLst>
              <a:ext uri="{FF2B5EF4-FFF2-40B4-BE49-F238E27FC236}">
                <a16:creationId xmlns:a16="http://schemas.microsoft.com/office/drawing/2014/main" id="{29ED3FC6-9472-B629-C7B7-1831D2E4B525}"/>
              </a:ext>
            </a:extLst>
          </p:cNvPr>
          <p:cNvPicPr>
            <a:picLocks noChangeAspect="1"/>
          </p:cNvPicPr>
          <p:nvPr/>
        </p:nvPicPr>
        <p:blipFill>
          <a:blip r:embed="rId3"/>
          <a:stretch>
            <a:fillRect/>
          </a:stretch>
        </p:blipFill>
        <p:spPr>
          <a:xfrm>
            <a:off x="5646057" y="1454235"/>
            <a:ext cx="6248400" cy="4486275"/>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E4CAD3AC-5F5D-7DBE-2AAE-873985105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067" y="438036"/>
            <a:ext cx="812404" cy="8124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AEF7723-98DE-AFFE-5C79-55695DB25E89}"/>
              </a:ext>
            </a:extLst>
          </p:cNvPr>
          <p:cNvGrpSpPr/>
          <p:nvPr/>
        </p:nvGrpSpPr>
        <p:grpSpPr>
          <a:xfrm>
            <a:off x="6491260" y="461524"/>
            <a:ext cx="812404" cy="812404"/>
            <a:chOff x="8566920" y="580484"/>
            <a:chExt cx="1493520" cy="1493520"/>
          </a:xfrm>
        </p:grpSpPr>
        <p:sp>
          <p:nvSpPr>
            <p:cNvPr id="7" name="Oval 6">
              <a:extLst>
                <a:ext uri="{FF2B5EF4-FFF2-40B4-BE49-F238E27FC236}">
                  <a16:creationId xmlns:a16="http://schemas.microsoft.com/office/drawing/2014/main" id="{62F76A16-295D-D7BD-3DB9-A553E27DB178}"/>
                </a:ext>
              </a:extLst>
            </p:cNvPr>
            <p:cNvSpPr/>
            <p:nvPr/>
          </p:nvSpPr>
          <p:spPr>
            <a:xfrm>
              <a:off x="8610100" y="623664"/>
              <a:ext cx="1407160" cy="140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v</a:t>
              </a:r>
            </a:p>
          </p:txBody>
        </p:sp>
        <p:pic>
          <p:nvPicPr>
            <p:cNvPr id="8" name="Picture 2">
              <a:extLst>
                <a:ext uri="{FF2B5EF4-FFF2-40B4-BE49-F238E27FC236}">
                  <a16:creationId xmlns:a16="http://schemas.microsoft.com/office/drawing/2014/main" id="{915BE101-07BD-A6CF-07C4-1A39C03D1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6920" y="580484"/>
              <a:ext cx="1493520" cy="1493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645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p:txBody>
          <a:bodyPr>
            <a:normAutofit/>
          </a:bodyPr>
          <a:lstStyle/>
          <a:p>
            <a:r>
              <a:rPr lang="en-NZ" sz="4800" b="1" dirty="0">
                <a:solidFill>
                  <a:schemeClr val="bg2">
                    <a:lumMod val="25000"/>
                  </a:schemeClr>
                </a:solidFill>
              </a:rPr>
              <a:t>Visuals</a:t>
            </a:r>
            <a:endParaRPr lang="en-NZ"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3120" y="1253331"/>
            <a:ext cx="3124518" cy="4351338"/>
          </a:xfrm>
        </p:spPr>
        <p:txBody>
          <a:bodyPr>
            <a:normAutofit fontScale="85000" lnSpcReduction="10000"/>
          </a:bodyPr>
          <a:lstStyle/>
          <a:p>
            <a:pPr marL="0" indent="0">
              <a:lnSpc>
                <a:spcPct val="160000"/>
              </a:lnSpc>
              <a:spcBef>
                <a:spcPts val="0"/>
              </a:spcBef>
              <a:buNone/>
            </a:pPr>
            <a:endParaRPr lang="en-NZ" sz="2200" dirty="0">
              <a:solidFill>
                <a:schemeClr val="bg2">
                  <a:lumMod val="25000"/>
                </a:schemeClr>
              </a:solidFill>
            </a:endParaRPr>
          </a:p>
          <a:p>
            <a:pPr>
              <a:lnSpc>
                <a:spcPct val="160000"/>
              </a:lnSpc>
              <a:spcBef>
                <a:spcPts val="0"/>
              </a:spcBef>
            </a:pPr>
            <a:r>
              <a:rPr lang="en-NZ" sz="2200" dirty="0">
                <a:solidFill>
                  <a:schemeClr val="bg2">
                    <a:lumMod val="25000"/>
                  </a:schemeClr>
                </a:solidFill>
              </a:rPr>
              <a:t>Use images, diagrams, flow charts, icons, and graphs to aid understanding</a:t>
            </a:r>
          </a:p>
          <a:p>
            <a:pPr>
              <a:lnSpc>
                <a:spcPct val="160000"/>
              </a:lnSpc>
              <a:spcBef>
                <a:spcPts val="0"/>
              </a:spcBef>
            </a:pPr>
            <a:r>
              <a:rPr lang="en-NZ" sz="2200" dirty="0">
                <a:solidFill>
                  <a:schemeClr val="bg2">
                    <a:lumMod val="25000"/>
                  </a:schemeClr>
                </a:solidFill>
              </a:rPr>
              <a:t>These don’t have to be fancy – Microsoft Office have a suite of icons, images and shapes. You can also use Google too.</a:t>
            </a:r>
          </a:p>
          <a:p>
            <a:pPr>
              <a:lnSpc>
                <a:spcPct val="160000"/>
              </a:lnSpc>
              <a:spcBef>
                <a:spcPts val="0"/>
              </a:spcBef>
            </a:pPr>
            <a:endParaRPr lang="en-NZ" dirty="0">
              <a:solidFill>
                <a:schemeClr val="bg2">
                  <a:lumMod val="25000"/>
                </a:schemeClr>
              </a:solidFill>
            </a:endParaRPr>
          </a:p>
          <a:p>
            <a:pPr marL="0" indent="0">
              <a:buNone/>
            </a:pPr>
            <a:endParaRPr lang="en-NZ" dirty="0"/>
          </a:p>
        </p:txBody>
      </p:sp>
      <p:pic>
        <p:nvPicPr>
          <p:cNvPr id="11" name="Picture 10" descr="This shows four faces. One is in colour to represent the statistic that 1 in 4 New Zealanders have a disability. The other three faces are in grey scale.">
            <a:extLst>
              <a:ext uri="{FF2B5EF4-FFF2-40B4-BE49-F238E27FC236}">
                <a16:creationId xmlns:a16="http://schemas.microsoft.com/office/drawing/2014/main" id="{448B8D15-20F1-1F0F-9333-338086581C22}"/>
              </a:ext>
            </a:extLst>
          </p:cNvPr>
          <p:cNvPicPr>
            <a:picLocks noChangeAspect="1"/>
          </p:cNvPicPr>
          <p:nvPr/>
        </p:nvPicPr>
        <p:blipFill>
          <a:blip r:embed="rId3"/>
          <a:stretch>
            <a:fillRect/>
          </a:stretch>
        </p:blipFill>
        <p:spPr>
          <a:xfrm>
            <a:off x="4695826" y="2071291"/>
            <a:ext cx="7077075" cy="31527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634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6;p2">
            <a:extLst>
              <a:ext uri="{FF2B5EF4-FFF2-40B4-BE49-F238E27FC236}">
                <a16:creationId xmlns:a16="http://schemas.microsoft.com/office/drawing/2014/main" id="{0CE51990-0426-B403-4126-02A67B5EA49C}"/>
              </a:ext>
            </a:extLst>
          </p:cNvPr>
          <p:cNvSpPr/>
          <p:nvPr/>
        </p:nvSpPr>
        <p:spPr>
          <a:xfrm>
            <a:off x="3619000" y="0"/>
            <a:ext cx="8572999" cy="6966285"/>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99;p2">
            <a:extLst>
              <a:ext uri="{FF2B5EF4-FFF2-40B4-BE49-F238E27FC236}">
                <a16:creationId xmlns:a16="http://schemas.microsoft.com/office/drawing/2014/main" id="{CAB1EDEE-C7C0-4CB2-D053-78958AAB7C4D}"/>
              </a:ext>
            </a:extLst>
          </p:cNvPr>
          <p:cNvSpPr txBox="1">
            <a:spLocks/>
          </p:cNvSpPr>
          <p:nvPr/>
        </p:nvSpPr>
        <p:spPr>
          <a:xfrm>
            <a:off x="7116424" y="618094"/>
            <a:ext cx="4034588" cy="1537492"/>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buClr>
                <a:schemeClr val="dk1"/>
              </a:buClr>
              <a:buSzPts val="2400"/>
            </a:pPr>
            <a:r>
              <a:rPr lang="en-NZ" sz="2000" dirty="0">
                <a:solidFill>
                  <a:schemeClr val="bg2">
                    <a:lumMod val="25000"/>
                  </a:schemeClr>
                </a:solidFill>
                <a:ea typeface="Source Sans Pro" panose="020B0503030403020204" pitchFamily="34" charset="0"/>
                <a:cs typeface="Calibri"/>
                <a:sym typeface="Calibri"/>
              </a:rPr>
              <a:t>My name is Krystle Chester and I am a service designer</a:t>
            </a:r>
          </a:p>
          <a:p>
            <a:pPr>
              <a:lnSpc>
                <a:spcPct val="150000"/>
              </a:lnSpc>
              <a:spcBef>
                <a:spcPts val="0"/>
              </a:spcBef>
              <a:buClr>
                <a:schemeClr val="dk1"/>
              </a:buClr>
              <a:buSzPts val="2400"/>
            </a:pPr>
            <a:endParaRPr lang="en-NZ" sz="2000" dirty="0">
              <a:solidFill>
                <a:schemeClr val="bg2">
                  <a:lumMod val="25000"/>
                </a:schemeClr>
              </a:solidFill>
              <a:ea typeface="Source Sans Pro" panose="020B0503030403020204" pitchFamily="34" charset="0"/>
              <a:cs typeface="Calibri"/>
              <a:sym typeface="Calibri"/>
            </a:endParaRPr>
          </a:p>
          <a:p>
            <a:pPr algn="l">
              <a:lnSpc>
                <a:spcPct val="150000"/>
              </a:lnSpc>
              <a:spcBef>
                <a:spcPts val="0"/>
              </a:spcBef>
              <a:buClr>
                <a:schemeClr val="dk1"/>
              </a:buClr>
              <a:buSzPts val="2400"/>
            </a:pPr>
            <a:r>
              <a:rPr lang="en-NZ" sz="2000" dirty="0">
                <a:solidFill>
                  <a:schemeClr val="bg2">
                    <a:lumMod val="25000"/>
                  </a:schemeClr>
                </a:solidFill>
                <a:ea typeface="Source Sans Pro" panose="020B0503030403020204" pitchFamily="34" charset="0"/>
                <a:cs typeface="Calibri"/>
                <a:sym typeface="Calibri"/>
              </a:rPr>
              <a:t>My role is about:</a:t>
            </a:r>
          </a:p>
          <a:p>
            <a:pPr marL="342900" indent="-342900" algn="l">
              <a:lnSpc>
                <a:spcPct val="150000"/>
              </a:lnSpc>
              <a:spcBef>
                <a:spcPts val="0"/>
              </a:spcBef>
              <a:buClr>
                <a:schemeClr val="dk1"/>
              </a:buClr>
              <a:buSzPts val="2400"/>
              <a:buFont typeface="Arial" panose="020B0604020202020204" pitchFamily="34" charset="0"/>
              <a:buChar char="•"/>
            </a:pPr>
            <a:r>
              <a:rPr lang="en-NZ" sz="2000" dirty="0">
                <a:solidFill>
                  <a:schemeClr val="bg2">
                    <a:lumMod val="25000"/>
                  </a:schemeClr>
                </a:solidFill>
                <a:ea typeface="Source Sans Pro" panose="020B0503030403020204" pitchFamily="34" charset="0"/>
                <a:cs typeface="Calibri"/>
                <a:sym typeface="Calibri"/>
              </a:rPr>
              <a:t>Advocating for users</a:t>
            </a:r>
          </a:p>
          <a:p>
            <a:pPr marL="342900" indent="-342900" algn="l">
              <a:lnSpc>
                <a:spcPct val="150000"/>
              </a:lnSpc>
              <a:spcBef>
                <a:spcPts val="0"/>
              </a:spcBef>
              <a:buClr>
                <a:schemeClr val="dk1"/>
              </a:buClr>
              <a:buSzPts val="2400"/>
              <a:buFont typeface="Arial" panose="020B0604020202020204" pitchFamily="34" charset="0"/>
              <a:buChar char="•"/>
            </a:pPr>
            <a:r>
              <a:rPr lang="en-NZ" sz="2000" dirty="0">
                <a:solidFill>
                  <a:schemeClr val="bg2">
                    <a:lumMod val="25000"/>
                  </a:schemeClr>
                </a:solidFill>
                <a:ea typeface="Source Sans Pro" panose="020B0503030403020204" pitchFamily="34" charset="0"/>
                <a:cs typeface="Calibri"/>
                <a:sym typeface="Calibri"/>
              </a:rPr>
              <a:t>Understanding user needs through research </a:t>
            </a:r>
          </a:p>
          <a:p>
            <a:pPr marL="342900" indent="-342900" algn="l">
              <a:lnSpc>
                <a:spcPct val="150000"/>
              </a:lnSpc>
              <a:spcBef>
                <a:spcPts val="0"/>
              </a:spcBef>
              <a:buClr>
                <a:schemeClr val="dk1"/>
              </a:buClr>
              <a:buSzPts val="2400"/>
              <a:buFont typeface="Arial" panose="020B0604020202020204" pitchFamily="34" charset="0"/>
              <a:buChar char="•"/>
            </a:pPr>
            <a:r>
              <a:rPr lang="en-NZ" sz="2000" dirty="0">
                <a:solidFill>
                  <a:schemeClr val="bg2">
                    <a:lumMod val="25000"/>
                  </a:schemeClr>
                </a:solidFill>
                <a:ea typeface="Source Sans Pro" panose="020B0503030403020204" pitchFamily="34" charset="0"/>
                <a:cs typeface="Calibri"/>
                <a:sym typeface="Calibri"/>
              </a:rPr>
              <a:t>Involving users in the design process as much as possible!</a:t>
            </a:r>
          </a:p>
          <a:p>
            <a:pPr marL="342900" indent="-342900" algn="l">
              <a:lnSpc>
                <a:spcPct val="150000"/>
              </a:lnSpc>
              <a:spcBef>
                <a:spcPts val="0"/>
              </a:spcBef>
              <a:buClr>
                <a:schemeClr val="dk1"/>
              </a:buClr>
              <a:buSzPts val="2400"/>
              <a:buFont typeface="Arial" panose="020B0604020202020204" pitchFamily="34" charset="0"/>
              <a:buChar char="•"/>
            </a:pPr>
            <a:r>
              <a:rPr lang="en-NZ" sz="2000" dirty="0">
                <a:solidFill>
                  <a:schemeClr val="bg2">
                    <a:lumMod val="25000"/>
                  </a:schemeClr>
                </a:solidFill>
                <a:ea typeface="Source Sans Pro" panose="020B0503030403020204" pitchFamily="34" charset="0"/>
                <a:cs typeface="Calibri"/>
                <a:sym typeface="Calibri"/>
              </a:rPr>
              <a:t>Testing  materials and services with users</a:t>
            </a:r>
          </a:p>
          <a:p>
            <a:pPr marL="342900" indent="-342900" algn="l">
              <a:lnSpc>
                <a:spcPct val="150000"/>
              </a:lnSpc>
              <a:spcBef>
                <a:spcPts val="0"/>
              </a:spcBef>
              <a:buClr>
                <a:schemeClr val="dk1"/>
              </a:buClr>
              <a:buSzPts val="2400"/>
              <a:buFont typeface="Arial" panose="020B0604020202020204" pitchFamily="34" charset="0"/>
              <a:buChar char="•"/>
            </a:pPr>
            <a:r>
              <a:rPr lang="en-NZ" sz="2000" dirty="0">
                <a:solidFill>
                  <a:schemeClr val="bg2">
                    <a:lumMod val="25000"/>
                  </a:schemeClr>
                </a:solidFill>
                <a:ea typeface="Source Sans Pro" panose="020B0503030403020204" pitchFamily="34" charset="0"/>
                <a:cs typeface="Calibri"/>
                <a:sym typeface="Calibri"/>
              </a:rPr>
              <a:t>Promoting inclusive design</a:t>
            </a:r>
          </a:p>
        </p:txBody>
      </p:sp>
      <p:pic>
        <p:nvPicPr>
          <p:cNvPr id="2" name="Picture 1" descr="A cartoon of a person and a cat">
            <a:extLst>
              <a:ext uri="{FF2B5EF4-FFF2-40B4-BE49-F238E27FC236}">
                <a16:creationId xmlns:a16="http://schemas.microsoft.com/office/drawing/2014/main" id="{E0F4F6CD-7713-F6D4-8003-F302F02CA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29" y="762314"/>
            <a:ext cx="4876486" cy="4886646"/>
          </a:xfrm>
          <a:prstGeom prst="rect">
            <a:avLst/>
          </a:prstGeom>
          <a:ln>
            <a:noFill/>
          </a:ln>
          <a:effectLst>
            <a:outerShdw blurRad="190500" algn="tl" rotWithShape="0">
              <a:srgbClr val="000000">
                <a:alpha val="70000"/>
              </a:srgbClr>
            </a:outerShdw>
          </a:effectLst>
        </p:spPr>
      </p:pic>
      <p:pic>
        <p:nvPicPr>
          <p:cNvPr id="25" name="Graphic 24">
            <a:extLst>
              <a:ext uri="{FF2B5EF4-FFF2-40B4-BE49-F238E27FC236}">
                <a16:creationId xmlns:a16="http://schemas.microsoft.com/office/drawing/2014/main" id="{6D2A029A-DDB3-7DB5-3CCE-ADC1E7512E47}"/>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790420" y="5456420"/>
            <a:ext cx="1319284" cy="1319284"/>
          </a:xfrm>
          <a:prstGeom prst="ellipse">
            <a:avLst/>
          </a:prstGeom>
        </p:spPr>
      </p:pic>
      <p:pic>
        <p:nvPicPr>
          <p:cNvPr id="3" name="Camera 2">
            <a:extLst>
              <a:ext uri="{FF2B5EF4-FFF2-40B4-BE49-F238E27FC236}">
                <a16:creationId xmlns:a16="http://schemas.microsoft.com/office/drawing/2014/main" id="{4608860D-A67A-AEBE-5677-861176C219CA}"/>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pic>
        <p:nvPicPr>
          <p:cNvPr id="4" name="Camera 3">
            <a:extLst>
              <a:ext uri="{FF2B5EF4-FFF2-40B4-BE49-F238E27FC236}">
                <a16:creationId xmlns:a16="http://schemas.microsoft.com/office/drawing/2014/main" id="{52C50881-3B01-AFD3-20A4-69D05B68205C}"/>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pic>
        <p:nvPicPr>
          <p:cNvPr id="5" name="Camera 4">
            <a:extLst>
              <a:ext uri="{FF2B5EF4-FFF2-40B4-BE49-F238E27FC236}">
                <a16:creationId xmlns:a16="http://schemas.microsoft.com/office/drawing/2014/main" id="{985F3A2A-4DB8-155E-CEAB-177590CEB232}"/>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spTree>
    <p:extLst>
      <p:ext uri="{BB962C8B-B14F-4D97-AF65-F5344CB8AC3E}">
        <p14:creationId xmlns:p14="http://schemas.microsoft.com/office/powerpoint/2010/main" val="366343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659483" y="371870"/>
            <a:ext cx="10515600" cy="1325563"/>
          </a:xfrm>
        </p:spPr>
        <p:txBody>
          <a:bodyPr>
            <a:normAutofit fontScale="90000"/>
          </a:bodyPr>
          <a:lstStyle/>
          <a:p>
            <a:r>
              <a:rPr lang="en-NZ" sz="5300" b="1" dirty="0">
                <a:solidFill>
                  <a:schemeClr val="bg2">
                    <a:lumMod val="25000"/>
                  </a:schemeClr>
                </a:solidFill>
              </a:rPr>
              <a:t>Language</a:t>
            </a:r>
            <a:br>
              <a:rPr lang="en-NZ" dirty="0">
                <a:solidFill>
                  <a:schemeClr val="bg2">
                    <a:lumMod val="25000"/>
                  </a:schemeClr>
                </a:solidFill>
              </a:rPr>
            </a:br>
            <a:endParaRPr lang="en-NZ"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659483" y="1253331"/>
            <a:ext cx="4401340" cy="4351338"/>
          </a:xfrm>
        </p:spPr>
        <p:txBody>
          <a:bodyPr>
            <a:normAutofit/>
          </a:bodyPr>
          <a:lstStyle/>
          <a:p>
            <a:pPr marL="0" indent="0">
              <a:lnSpc>
                <a:spcPct val="150000"/>
              </a:lnSpc>
              <a:spcBef>
                <a:spcPts val="0"/>
              </a:spcBef>
              <a:buNone/>
            </a:pPr>
            <a:endParaRPr lang="en-NZ" sz="2000" dirty="0">
              <a:solidFill>
                <a:schemeClr val="bg2">
                  <a:lumMod val="25000"/>
                </a:schemeClr>
              </a:solidFill>
            </a:endParaRPr>
          </a:p>
          <a:p>
            <a:pPr marL="0" indent="0">
              <a:lnSpc>
                <a:spcPct val="150000"/>
              </a:lnSpc>
              <a:spcBef>
                <a:spcPts val="0"/>
              </a:spcBef>
              <a:buNone/>
            </a:pPr>
            <a:r>
              <a:rPr lang="en-NZ" sz="2000" b="1" dirty="0">
                <a:solidFill>
                  <a:schemeClr val="bg2">
                    <a:lumMod val="25000"/>
                  </a:schemeClr>
                </a:solidFill>
              </a:rPr>
              <a:t>Keep language simple</a:t>
            </a:r>
          </a:p>
          <a:p>
            <a:pPr>
              <a:lnSpc>
                <a:spcPct val="150000"/>
              </a:lnSpc>
              <a:spcBef>
                <a:spcPts val="0"/>
              </a:spcBef>
            </a:pPr>
            <a:r>
              <a:rPr lang="en-NZ" sz="2000" dirty="0">
                <a:solidFill>
                  <a:schemeClr val="bg2">
                    <a:lumMod val="25000"/>
                  </a:schemeClr>
                </a:solidFill>
              </a:rPr>
              <a:t>Simple language helps reduce cognitive load for everyone.</a:t>
            </a:r>
          </a:p>
          <a:p>
            <a:pPr lvl="1">
              <a:lnSpc>
                <a:spcPct val="150000"/>
              </a:lnSpc>
              <a:spcBef>
                <a:spcPts val="0"/>
              </a:spcBef>
            </a:pPr>
            <a:r>
              <a:rPr lang="en-NZ" sz="2000" dirty="0">
                <a:solidFill>
                  <a:schemeClr val="bg2">
                    <a:lumMod val="25000"/>
                  </a:schemeClr>
                </a:solidFill>
              </a:rPr>
              <a:t>Use plain everyday language</a:t>
            </a:r>
          </a:p>
          <a:p>
            <a:pPr lvl="1">
              <a:lnSpc>
                <a:spcPct val="150000"/>
              </a:lnSpc>
              <a:spcBef>
                <a:spcPts val="0"/>
              </a:spcBef>
            </a:pPr>
            <a:r>
              <a:rPr lang="en-NZ" sz="2000" dirty="0">
                <a:solidFill>
                  <a:schemeClr val="bg2">
                    <a:lumMod val="25000"/>
                  </a:schemeClr>
                </a:solidFill>
              </a:rPr>
              <a:t>Avoid jargon</a:t>
            </a:r>
          </a:p>
          <a:p>
            <a:pPr lvl="1">
              <a:lnSpc>
                <a:spcPct val="150000"/>
              </a:lnSpc>
              <a:spcBef>
                <a:spcPts val="0"/>
              </a:spcBef>
            </a:pPr>
            <a:r>
              <a:rPr lang="en-NZ" sz="2000" dirty="0">
                <a:solidFill>
                  <a:schemeClr val="bg2">
                    <a:lumMod val="25000"/>
                  </a:schemeClr>
                </a:solidFill>
              </a:rPr>
              <a:t>Keep special terms to a minimum</a:t>
            </a:r>
          </a:p>
          <a:p>
            <a:pPr lvl="1">
              <a:lnSpc>
                <a:spcPct val="150000"/>
              </a:lnSpc>
              <a:spcBef>
                <a:spcPts val="0"/>
              </a:spcBef>
            </a:pPr>
            <a:endParaRPr lang="en-NZ" sz="2200" dirty="0">
              <a:solidFill>
                <a:schemeClr val="bg2">
                  <a:lumMod val="25000"/>
                </a:schemeClr>
              </a:solidFill>
            </a:endParaRPr>
          </a:p>
          <a:p>
            <a:endParaRPr lang="en-NZ" dirty="0">
              <a:solidFill>
                <a:schemeClr val="bg2">
                  <a:lumMod val="25000"/>
                </a:schemeClr>
              </a:solidFill>
            </a:endParaRPr>
          </a:p>
        </p:txBody>
      </p:sp>
      <p:pic>
        <p:nvPicPr>
          <p:cNvPr id="6" name="Picture 5" descr="This is a list of examples of words to avoid and their plain language alternatives. ">
            <a:extLst>
              <a:ext uri="{FF2B5EF4-FFF2-40B4-BE49-F238E27FC236}">
                <a16:creationId xmlns:a16="http://schemas.microsoft.com/office/drawing/2014/main" id="{6B7E41B9-569D-7501-B4BE-C8475061BDCE}"/>
              </a:ext>
            </a:extLst>
          </p:cNvPr>
          <p:cNvPicPr>
            <a:picLocks noChangeAspect="1"/>
          </p:cNvPicPr>
          <p:nvPr/>
        </p:nvPicPr>
        <p:blipFill rotWithShape="1">
          <a:blip r:embed="rId3"/>
          <a:srcRect l="1293" r="9994" b="16158"/>
          <a:stretch/>
        </p:blipFill>
        <p:spPr>
          <a:xfrm>
            <a:off x="5333061" y="1697433"/>
            <a:ext cx="6586700" cy="4351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157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p2">
            <a:extLst>
              <a:ext uri="{FF2B5EF4-FFF2-40B4-BE49-F238E27FC236}">
                <a16:creationId xmlns:a16="http://schemas.microsoft.com/office/drawing/2014/main" id="{C8AC51FC-4B71-0BB3-BFB6-DC46CBCFA429}"/>
              </a:ext>
            </a:extLst>
          </p:cNvPr>
          <p:cNvSpPr/>
          <p:nvPr/>
        </p:nvSpPr>
        <p:spPr>
          <a:xfrm>
            <a:off x="0" y="0"/>
            <a:ext cx="12192000" cy="6858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p:txBody>
          <a:bodyPr>
            <a:normAutofit fontScale="90000"/>
          </a:bodyPr>
          <a:lstStyle/>
          <a:p>
            <a:r>
              <a:rPr lang="en-NZ" sz="5300" b="1" dirty="0">
                <a:solidFill>
                  <a:schemeClr val="bg2">
                    <a:lumMod val="25000"/>
                  </a:schemeClr>
                </a:solidFill>
              </a:rPr>
              <a:t>Language</a:t>
            </a:r>
            <a:br>
              <a:rPr lang="en-NZ" dirty="0">
                <a:solidFill>
                  <a:schemeClr val="bg2">
                    <a:lumMod val="25000"/>
                  </a:schemeClr>
                </a:solidFill>
              </a:rPr>
            </a:br>
            <a:endParaRPr lang="en-NZ"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8201" y="1517556"/>
            <a:ext cx="5415115" cy="4351338"/>
          </a:xfrm>
        </p:spPr>
        <p:txBody>
          <a:bodyPr>
            <a:normAutofit/>
          </a:bodyPr>
          <a:lstStyle/>
          <a:p>
            <a:pPr marL="0" indent="0">
              <a:lnSpc>
                <a:spcPct val="150000"/>
              </a:lnSpc>
              <a:spcBef>
                <a:spcPts val="0"/>
              </a:spcBef>
              <a:buNone/>
            </a:pPr>
            <a:r>
              <a:rPr lang="en-NZ" sz="2000" b="1" dirty="0">
                <a:solidFill>
                  <a:schemeClr val="bg2">
                    <a:lumMod val="25000"/>
                  </a:schemeClr>
                </a:solidFill>
              </a:rPr>
              <a:t>Avoid double negatives </a:t>
            </a:r>
          </a:p>
          <a:p>
            <a:pPr>
              <a:lnSpc>
                <a:spcPct val="150000"/>
              </a:lnSpc>
              <a:spcBef>
                <a:spcPts val="0"/>
              </a:spcBef>
            </a:pPr>
            <a:r>
              <a:rPr lang="en-NZ" sz="2000" dirty="0">
                <a:solidFill>
                  <a:schemeClr val="bg2">
                    <a:lumMod val="25000"/>
                  </a:schemeClr>
                </a:solidFill>
              </a:rPr>
              <a:t>Double negatives are often confusing and lead to misunderstanding</a:t>
            </a:r>
          </a:p>
          <a:p>
            <a:endParaRPr lang="en-NZ" dirty="0">
              <a:solidFill>
                <a:schemeClr val="bg2">
                  <a:lumMod val="25000"/>
                </a:schemeClr>
              </a:solidFill>
            </a:endParaRPr>
          </a:p>
        </p:txBody>
      </p:sp>
      <p:pic>
        <p:nvPicPr>
          <p:cNvPr id="6" name="Picture 5" descr="An example of a double negative and an alternative. The double negative is 'it was not unacceptable'. An alternative is 'it was acceptable'.">
            <a:extLst>
              <a:ext uri="{FF2B5EF4-FFF2-40B4-BE49-F238E27FC236}">
                <a16:creationId xmlns:a16="http://schemas.microsoft.com/office/drawing/2014/main" id="{41D7603E-8C5E-A199-27BF-8B3F442CE4AF}"/>
              </a:ext>
            </a:extLst>
          </p:cNvPr>
          <p:cNvPicPr>
            <a:picLocks noChangeAspect="1"/>
          </p:cNvPicPr>
          <p:nvPr/>
        </p:nvPicPr>
        <p:blipFill rotWithShape="1">
          <a:blip r:embed="rId4"/>
          <a:srcRect r="71754"/>
          <a:stretch/>
        </p:blipFill>
        <p:spPr>
          <a:xfrm>
            <a:off x="956603" y="3274060"/>
            <a:ext cx="3587263" cy="3372878"/>
          </a:xfrm>
          <a:prstGeom prst="rect">
            <a:avLst/>
          </a:prstGeom>
          <a:ln>
            <a:noFill/>
          </a:ln>
          <a:effectLst>
            <a:outerShdw blurRad="190500" algn="tl" rotWithShape="0">
              <a:srgbClr val="000000">
                <a:alpha val="70000"/>
              </a:srgbClr>
            </a:outerShdw>
          </a:effectLst>
        </p:spPr>
      </p:pic>
      <p:pic>
        <p:nvPicPr>
          <p:cNvPr id="1028" name="Picture 4" descr="Bart Simpson reading from a book with the caption 'don't do what Donny Don't does'">
            <a:extLst>
              <a:ext uri="{FF2B5EF4-FFF2-40B4-BE49-F238E27FC236}">
                <a16:creationId xmlns:a16="http://schemas.microsoft.com/office/drawing/2014/main" id="{9782D871-20BF-57D8-ABFC-469439D82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812" y="1446757"/>
            <a:ext cx="4879088" cy="36546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73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659483" y="528713"/>
            <a:ext cx="10515600" cy="1325563"/>
          </a:xfrm>
        </p:spPr>
        <p:txBody>
          <a:bodyPr>
            <a:normAutofit fontScale="90000"/>
          </a:bodyPr>
          <a:lstStyle/>
          <a:p>
            <a:r>
              <a:rPr lang="en-NZ" sz="5300" b="1" dirty="0">
                <a:solidFill>
                  <a:schemeClr val="bg2">
                    <a:lumMod val="25000"/>
                  </a:schemeClr>
                </a:solidFill>
              </a:rPr>
              <a:t>Language</a:t>
            </a:r>
            <a:br>
              <a:rPr lang="en-NZ" dirty="0">
                <a:solidFill>
                  <a:schemeClr val="bg2">
                    <a:lumMod val="25000"/>
                  </a:schemeClr>
                </a:solidFill>
              </a:rPr>
            </a:br>
            <a:endParaRPr lang="en-NZ"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681012" y="1572307"/>
            <a:ext cx="4668180" cy="4756979"/>
          </a:xfrm>
        </p:spPr>
        <p:txBody>
          <a:bodyPr>
            <a:normAutofit fontScale="92500"/>
          </a:bodyPr>
          <a:lstStyle/>
          <a:p>
            <a:pPr marL="0" indent="0">
              <a:lnSpc>
                <a:spcPct val="150000"/>
              </a:lnSpc>
              <a:spcBef>
                <a:spcPts val="0"/>
              </a:spcBef>
              <a:buNone/>
            </a:pPr>
            <a:r>
              <a:rPr lang="en-NZ" sz="2400" b="1" dirty="0">
                <a:solidFill>
                  <a:schemeClr val="bg2">
                    <a:lumMod val="25000"/>
                  </a:schemeClr>
                </a:solidFill>
              </a:rPr>
              <a:t>Use active language</a:t>
            </a:r>
          </a:p>
          <a:p>
            <a:pPr>
              <a:lnSpc>
                <a:spcPct val="150000"/>
              </a:lnSpc>
              <a:spcBef>
                <a:spcPts val="0"/>
              </a:spcBef>
            </a:pPr>
            <a:r>
              <a:rPr lang="en-NZ" sz="2200" b="0" i="0" dirty="0">
                <a:solidFill>
                  <a:srgbClr val="414141"/>
                </a:solidFill>
                <a:effectLst/>
              </a:rPr>
              <a:t>An active sentence is structured like this: “who – does -   what”</a:t>
            </a:r>
          </a:p>
          <a:p>
            <a:pPr>
              <a:lnSpc>
                <a:spcPct val="150000"/>
              </a:lnSpc>
              <a:spcBef>
                <a:spcPts val="0"/>
              </a:spcBef>
            </a:pPr>
            <a:r>
              <a:rPr lang="en-NZ" sz="2200" b="0" i="0" dirty="0">
                <a:solidFill>
                  <a:srgbClr val="414141"/>
                </a:solidFill>
                <a:effectLst/>
              </a:rPr>
              <a:t>Example: “Most safety belts are retractable”.</a:t>
            </a:r>
          </a:p>
          <a:p>
            <a:pPr>
              <a:lnSpc>
                <a:spcPct val="150000"/>
              </a:lnSpc>
              <a:spcBef>
                <a:spcPts val="0"/>
              </a:spcBef>
            </a:pPr>
            <a:r>
              <a:rPr lang="en-NZ" sz="2200" b="0" i="0" dirty="0">
                <a:solidFill>
                  <a:srgbClr val="414141"/>
                </a:solidFill>
                <a:effectLst/>
              </a:rPr>
              <a:t>Active voice helps readers understand who is doing what</a:t>
            </a:r>
          </a:p>
          <a:p>
            <a:pPr>
              <a:lnSpc>
                <a:spcPct val="150000"/>
              </a:lnSpc>
              <a:spcBef>
                <a:spcPts val="0"/>
              </a:spcBef>
            </a:pPr>
            <a:r>
              <a:rPr lang="en-NZ" sz="2200" dirty="0">
                <a:solidFill>
                  <a:srgbClr val="414141"/>
                </a:solidFill>
              </a:rPr>
              <a:t>It makes the content less ambiguous, which helps the reader comprehend it quicker</a:t>
            </a:r>
          </a:p>
          <a:p>
            <a:pPr marL="0" indent="0">
              <a:lnSpc>
                <a:spcPct val="150000"/>
              </a:lnSpc>
              <a:spcBef>
                <a:spcPts val="0"/>
              </a:spcBef>
              <a:buNone/>
            </a:pPr>
            <a:endParaRPr lang="en-NZ" sz="2000" dirty="0">
              <a:solidFill>
                <a:schemeClr val="bg2">
                  <a:lumMod val="25000"/>
                </a:schemeClr>
              </a:solidFill>
            </a:endParaRPr>
          </a:p>
          <a:p>
            <a:pPr marL="0" indent="0">
              <a:buNone/>
            </a:pPr>
            <a:endParaRPr lang="en-NZ" dirty="0">
              <a:solidFill>
                <a:schemeClr val="bg2">
                  <a:lumMod val="25000"/>
                </a:schemeClr>
              </a:solidFill>
            </a:endParaRPr>
          </a:p>
        </p:txBody>
      </p:sp>
      <p:pic>
        <p:nvPicPr>
          <p:cNvPr id="7" name="Picture 6">
            <a:extLst>
              <a:ext uri="{FF2B5EF4-FFF2-40B4-BE49-F238E27FC236}">
                <a16:creationId xmlns:a16="http://schemas.microsoft.com/office/drawing/2014/main" id="{3BF61296-E9A2-593B-9171-E596D6081505}"/>
              </a:ext>
            </a:extLst>
          </p:cNvPr>
          <p:cNvPicPr>
            <a:picLocks noChangeAspect="1"/>
          </p:cNvPicPr>
          <p:nvPr/>
        </p:nvPicPr>
        <p:blipFill rotWithShape="1">
          <a:blip r:embed="rId3"/>
          <a:srcRect l="1398" t="5325" b="2808"/>
          <a:stretch/>
        </p:blipFill>
        <p:spPr>
          <a:xfrm>
            <a:off x="5981763" y="1457090"/>
            <a:ext cx="6127940" cy="34454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4850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F8957635-3FD2-5C9E-C91A-74F43E87C7E2}"/>
              </a:ext>
            </a:extLst>
          </p:cNvPr>
          <p:cNvSpPr/>
          <p:nvPr/>
        </p:nvSpPr>
        <p:spPr>
          <a:xfrm>
            <a:off x="0" y="0"/>
            <a:ext cx="12192000" cy="68580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p:txBody>
          <a:bodyPr>
            <a:normAutofit/>
          </a:bodyPr>
          <a:lstStyle/>
          <a:p>
            <a:r>
              <a:rPr lang="en-NZ" sz="4800" b="1" dirty="0">
                <a:solidFill>
                  <a:schemeClr val="bg2">
                    <a:lumMod val="25000"/>
                  </a:schemeClr>
                </a:solidFill>
              </a:rPr>
              <a:t>Summary </a:t>
            </a: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8200" y="1027906"/>
            <a:ext cx="8428892" cy="4351338"/>
          </a:xfrm>
        </p:spPr>
        <p:txBody>
          <a:bodyPr>
            <a:normAutofit/>
          </a:bodyPr>
          <a:lstStyle/>
          <a:p>
            <a:pPr marL="0" indent="0">
              <a:lnSpc>
                <a:spcPct val="150000"/>
              </a:lnSpc>
              <a:spcBef>
                <a:spcPts val="0"/>
              </a:spcBef>
              <a:buNone/>
            </a:pPr>
            <a:endParaRPr lang="en-NZ" sz="2000" dirty="0">
              <a:solidFill>
                <a:schemeClr val="bg2">
                  <a:lumMod val="25000"/>
                </a:schemeClr>
              </a:solidFill>
            </a:endParaRPr>
          </a:p>
          <a:p>
            <a:pPr>
              <a:lnSpc>
                <a:spcPct val="150000"/>
              </a:lnSpc>
              <a:spcBef>
                <a:spcPts val="0"/>
              </a:spcBef>
            </a:pPr>
            <a:r>
              <a:rPr lang="en-NZ" sz="2000" dirty="0">
                <a:solidFill>
                  <a:schemeClr val="bg2">
                    <a:lumMod val="25000"/>
                  </a:schemeClr>
                </a:solidFill>
              </a:rPr>
              <a:t>Dyslexia is a condition that makes reading, writing and spelling difficult</a:t>
            </a:r>
          </a:p>
          <a:p>
            <a:pPr>
              <a:lnSpc>
                <a:spcPct val="150000"/>
              </a:lnSpc>
              <a:spcBef>
                <a:spcPts val="0"/>
              </a:spcBef>
            </a:pPr>
            <a:r>
              <a:rPr lang="en-NZ" sz="2000" dirty="0">
                <a:solidFill>
                  <a:schemeClr val="bg2">
                    <a:lumMod val="25000"/>
                  </a:schemeClr>
                </a:solidFill>
              </a:rPr>
              <a:t>To help people with dyslexia, consider:</a:t>
            </a:r>
          </a:p>
          <a:p>
            <a:pPr lvl="1">
              <a:lnSpc>
                <a:spcPct val="150000"/>
              </a:lnSpc>
              <a:spcBef>
                <a:spcPts val="0"/>
              </a:spcBef>
            </a:pPr>
            <a:r>
              <a:rPr lang="en-NZ" sz="2000" dirty="0">
                <a:solidFill>
                  <a:schemeClr val="bg2">
                    <a:lumMod val="25000"/>
                  </a:schemeClr>
                </a:solidFill>
              </a:rPr>
              <a:t>Using familiar, accessible fonts like arial, </a:t>
            </a:r>
            <a:r>
              <a:rPr lang="en-NZ" sz="2000" dirty="0" err="1">
                <a:solidFill>
                  <a:schemeClr val="bg2">
                    <a:lumMod val="25000"/>
                  </a:schemeClr>
                </a:solidFill>
              </a:rPr>
              <a:t>calibri</a:t>
            </a:r>
            <a:r>
              <a:rPr lang="en-NZ" sz="2000" dirty="0">
                <a:solidFill>
                  <a:schemeClr val="bg2">
                    <a:lumMod val="25000"/>
                  </a:schemeClr>
                </a:solidFill>
              </a:rPr>
              <a:t> and times new roman</a:t>
            </a:r>
          </a:p>
          <a:p>
            <a:pPr lvl="1">
              <a:lnSpc>
                <a:spcPct val="150000"/>
              </a:lnSpc>
              <a:spcBef>
                <a:spcPts val="0"/>
              </a:spcBef>
            </a:pPr>
            <a:r>
              <a:rPr lang="en-NZ" sz="2000" dirty="0">
                <a:solidFill>
                  <a:schemeClr val="bg2">
                    <a:lumMod val="25000"/>
                  </a:schemeClr>
                </a:solidFill>
              </a:rPr>
              <a:t>Make sure there is a good (not harsh) contrast between text and background </a:t>
            </a:r>
          </a:p>
          <a:p>
            <a:pPr lvl="1">
              <a:lnSpc>
                <a:spcPct val="150000"/>
              </a:lnSpc>
              <a:spcBef>
                <a:spcPts val="0"/>
              </a:spcBef>
            </a:pPr>
            <a:r>
              <a:rPr lang="en-NZ" sz="2000" dirty="0">
                <a:solidFill>
                  <a:schemeClr val="bg2">
                    <a:lumMod val="25000"/>
                  </a:schemeClr>
                </a:solidFill>
              </a:rPr>
              <a:t>Use plain language, avoid double negatives and use active language</a:t>
            </a:r>
          </a:p>
          <a:p>
            <a:pPr lvl="1">
              <a:lnSpc>
                <a:spcPct val="150000"/>
              </a:lnSpc>
              <a:spcBef>
                <a:spcPts val="0"/>
              </a:spcBef>
            </a:pPr>
            <a:r>
              <a:rPr lang="en-NZ" sz="2000" dirty="0">
                <a:solidFill>
                  <a:schemeClr val="bg2">
                    <a:lumMod val="25000"/>
                  </a:schemeClr>
                </a:solidFill>
              </a:rPr>
              <a:t>Break up text, use visuals, short sentences and avoid justified text</a:t>
            </a:r>
          </a:p>
          <a:p>
            <a:endParaRPr lang="en-NZ" sz="2000" dirty="0">
              <a:solidFill>
                <a:schemeClr val="bg2">
                  <a:lumMod val="25000"/>
                </a:schemeClr>
              </a:solidFill>
            </a:endParaRPr>
          </a:p>
        </p:txBody>
      </p:sp>
    </p:spTree>
    <p:extLst>
      <p:ext uri="{BB962C8B-B14F-4D97-AF65-F5344CB8AC3E}">
        <p14:creationId xmlns:p14="http://schemas.microsoft.com/office/powerpoint/2010/main" val="64655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5;p3">
            <a:extLst>
              <a:ext uri="{FF2B5EF4-FFF2-40B4-BE49-F238E27FC236}">
                <a16:creationId xmlns:a16="http://schemas.microsoft.com/office/drawing/2014/main" id="{9D8984CB-9C76-AA4E-A164-D9AC9F4335AE}"/>
              </a:ext>
            </a:extLst>
          </p:cNvPr>
          <p:cNvSpPr/>
          <p:nvPr/>
        </p:nvSpPr>
        <p:spPr>
          <a:xfrm>
            <a:off x="0" y="0"/>
            <a:ext cx="12192000" cy="6858000"/>
          </a:xfrm>
          <a:prstGeom prst="rect">
            <a:avLst/>
          </a:prstGeom>
          <a:solidFill>
            <a:srgbClr val="E5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NZ" sz="1800" b="0" i="0" u="none" strike="noStrike" cap="none">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B24192B7-51DF-4C0F-EDE7-0CD08BEF356D}"/>
              </a:ext>
            </a:extLst>
          </p:cNvPr>
          <p:cNvSpPr>
            <a:spLocks noGrp="1"/>
          </p:cNvSpPr>
          <p:nvPr>
            <p:ph type="title"/>
          </p:nvPr>
        </p:nvSpPr>
        <p:spPr/>
        <p:txBody>
          <a:bodyPr>
            <a:normAutofit/>
          </a:bodyPr>
          <a:lstStyle/>
          <a:p>
            <a:r>
              <a:rPr lang="en-NZ" sz="4800" b="1" dirty="0">
                <a:solidFill>
                  <a:schemeClr val="bg2">
                    <a:lumMod val="25000"/>
                  </a:schemeClr>
                </a:solidFill>
              </a:rPr>
              <a:t>What’s next</a:t>
            </a:r>
          </a:p>
        </p:txBody>
      </p:sp>
      <p:sp>
        <p:nvSpPr>
          <p:cNvPr id="8" name="Content Placeholder 7">
            <a:extLst>
              <a:ext uri="{FF2B5EF4-FFF2-40B4-BE49-F238E27FC236}">
                <a16:creationId xmlns:a16="http://schemas.microsoft.com/office/drawing/2014/main" id="{523307D8-D006-7AB4-B72A-CB4A50AB7F9B}"/>
              </a:ext>
            </a:extLst>
          </p:cNvPr>
          <p:cNvSpPr>
            <a:spLocks noGrp="1"/>
          </p:cNvSpPr>
          <p:nvPr>
            <p:ph idx="1"/>
          </p:nvPr>
        </p:nvSpPr>
        <p:spPr>
          <a:xfrm>
            <a:off x="838200" y="1444503"/>
            <a:ext cx="11117580" cy="4351338"/>
          </a:xfrm>
        </p:spPr>
        <p:txBody>
          <a:bodyPr>
            <a:noAutofit/>
          </a:bodyPr>
          <a:lstStyle/>
          <a:p>
            <a:pPr marL="0" indent="0">
              <a:lnSpc>
                <a:spcPct val="150000"/>
              </a:lnSpc>
              <a:spcBef>
                <a:spcPts val="0"/>
              </a:spcBef>
              <a:buNone/>
            </a:pPr>
            <a:endParaRPr lang="en-NZ" sz="2000" dirty="0">
              <a:solidFill>
                <a:schemeClr val="bg2">
                  <a:lumMod val="25000"/>
                </a:schemeClr>
              </a:solidFill>
            </a:endParaRPr>
          </a:p>
          <a:p>
            <a:pPr marL="0" indent="0">
              <a:lnSpc>
                <a:spcPct val="150000"/>
              </a:lnSpc>
              <a:spcBef>
                <a:spcPts val="0"/>
              </a:spcBef>
              <a:buNone/>
            </a:pPr>
            <a:r>
              <a:rPr lang="en-NZ" sz="2000" dirty="0">
                <a:solidFill>
                  <a:schemeClr val="bg2">
                    <a:lumMod val="25000"/>
                  </a:schemeClr>
                </a:solidFill>
              </a:rPr>
              <a:t>12 September 2024    Designing for neurodiversity part 3: Dyscalculia</a:t>
            </a:r>
          </a:p>
          <a:p>
            <a:pPr marL="0" indent="0">
              <a:lnSpc>
                <a:spcPct val="150000"/>
              </a:lnSpc>
              <a:spcBef>
                <a:spcPts val="0"/>
              </a:spcBef>
              <a:buNone/>
            </a:pPr>
            <a:endParaRPr lang="en-NZ" sz="2000" dirty="0">
              <a:solidFill>
                <a:schemeClr val="bg2">
                  <a:lumMod val="25000"/>
                </a:schemeClr>
              </a:solidFill>
            </a:endParaRPr>
          </a:p>
          <a:p>
            <a:pPr marL="0" indent="0">
              <a:lnSpc>
                <a:spcPct val="150000"/>
              </a:lnSpc>
              <a:spcBef>
                <a:spcPts val="0"/>
              </a:spcBef>
              <a:buNone/>
            </a:pPr>
            <a:r>
              <a:rPr lang="en-NZ" sz="2000" dirty="0">
                <a:solidFill>
                  <a:schemeClr val="bg2">
                    <a:lumMod val="25000"/>
                  </a:schemeClr>
                </a:solidFill>
              </a:rPr>
              <a:t>10 October 2024	    Why you should include users/customers in your projects and how to include them</a:t>
            </a:r>
          </a:p>
          <a:p>
            <a:pPr marL="0" indent="0">
              <a:lnSpc>
                <a:spcPct val="150000"/>
              </a:lnSpc>
              <a:spcBef>
                <a:spcPts val="0"/>
              </a:spcBef>
              <a:buNone/>
            </a:pPr>
            <a:endParaRPr lang="en-NZ" sz="2000" dirty="0">
              <a:solidFill>
                <a:schemeClr val="bg2">
                  <a:lumMod val="25000"/>
                </a:schemeClr>
              </a:solidFill>
            </a:endParaRPr>
          </a:p>
          <a:p>
            <a:pPr marL="0" indent="0">
              <a:lnSpc>
                <a:spcPct val="150000"/>
              </a:lnSpc>
              <a:spcBef>
                <a:spcPts val="0"/>
              </a:spcBef>
              <a:buNone/>
            </a:pPr>
            <a:r>
              <a:rPr lang="en-NZ" sz="2000" dirty="0">
                <a:solidFill>
                  <a:schemeClr val="bg2">
                    <a:lumMod val="25000"/>
                  </a:schemeClr>
                </a:solidFill>
              </a:rPr>
              <a:t>7 November 2024    Sharing user research insights over the years </a:t>
            </a:r>
          </a:p>
          <a:p>
            <a:endParaRPr lang="en-NZ" sz="2000" dirty="0"/>
          </a:p>
        </p:txBody>
      </p:sp>
      <p:sp>
        <p:nvSpPr>
          <p:cNvPr id="4" name="Date Placeholder 3">
            <a:extLst>
              <a:ext uri="{FF2B5EF4-FFF2-40B4-BE49-F238E27FC236}">
                <a16:creationId xmlns:a16="http://schemas.microsoft.com/office/drawing/2014/main" id="{AF75D9CD-9CE3-468F-B287-B85AE2EA53B6}"/>
              </a:ext>
            </a:extLst>
          </p:cNvPr>
          <p:cNvSpPr>
            <a:spLocks noGrp="1"/>
          </p:cNvSpPr>
          <p:nvPr>
            <p:ph type="dt" sz="half" idx="10"/>
          </p:nvPr>
        </p:nvSpPr>
        <p:spPr/>
        <p:txBody>
          <a:bodyPr/>
          <a:lstStyle/>
          <a:p>
            <a:fld id="{D5929E7C-7BF7-40FB-8377-6456DEDA45D2}" type="datetime1">
              <a:rPr lang="en-NZ" smtClean="0"/>
              <a:t>9/08/2025</a:t>
            </a:fld>
            <a:endParaRPr lang="en-NZ"/>
          </a:p>
        </p:txBody>
      </p:sp>
      <p:sp>
        <p:nvSpPr>
          <p:cNvPr id="5" name="Footer Placeholder 4">
            <a:extLst>
              <a:ext uri="{FF2B5EF4-FFF2-40B4-BE49-F238E27FC236}">
                <a16:creationId xmlns:a16="http://schemas.microsoft.com/office/drawing/2014/main" id="{0AFEEBA4-9836-0563-0B6C-731B5CBCFDE4}"/>
              </a:ext>
            </a:extLst>
          </p:cNvPr>
          <p:cNvSpPr>
            <a:spLocks noGrp="1"/>
          </p:cNvSpPr>
          <p:nvPr>
            <p:ph type="ftr" sz="quarter" idx="11"/>
          </p:nvPr>
        </p:nvSpPr>
        <p:spPr/>
        <p:txBody>
          <a:bodyPr/>
          <a:lstStyle/>
          <a:p>
            <a:r>
              <a:rPr lang="en-NZ"/>
              <a:t>Krystle Chester</a:t>
            </a:r>
          </a:p>
        </p:txBody>
      </p:sp>
      <p:sp>
        <p:nvSpPr>
          <p:cNvPr id="6" name="Slide Number Placeholder 5">
            <a:extLst>
              <a:ext uri="{FF2B5EF4-FFF2-40B4-BE49-F238E27FC236}">
                <a16:creationId xmlns:a16="http://schemas.microsoft.com/office/drawing/2014/main" id="{18D84383-EAF2-3D33-BD42-19455B5CF56C}"/>
              </a:ext>
            </a:extLst>
          </p:cNvPr>
          <p:cNvSpPr>
            <a:spLocks noGrp="1"/>
          </p:cNvSpPr>
          <p:nvPr>
            <p:ph type="sldNum" sz="quarter" idx="12"/>
          </p:nvPr>
        </p:nvSpPr>
        <p:spPr/>
        <p:txBody>
          <a:bodyPr/>
          <a:lstStyle/>
          <a:p>
            <a:fld id="{B42687D6-F75C-4D44-B25F-9582C3300809}" type="slidenum">
              <a:rPr lang="en-NZ" smtClean="0"/>
              <a:t>34</a:t>
            </a:fld>
            <a:endParaRPr lang="en-NZ"/>
          </a:p>
        </p:txBody>
      </p:sp>
    </p:spTree>
    <p:extLst>
      <p:ext uri="{BB962C8B-B14F-4D97-AF65-F5344CB8AC3E}">
        <p14:creationId xmlns:p14="http://schemas.microsoft.com/office/powerpoint/2010/main" val="49343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FA9749D0-F587-2022-A44B-A63A672BEDD7}"/>
              </a:ext>
            </a:extLst>
          </p:cNvPr>
          <p:cNvSpPr/>
          <p:nvPr/>
        </p:nvSpPr>
        <p:spPr>
          <a:xfrm>
            <a:off x="1" y="0"/>
            <a:ext cx="12192000" cy="6858000"/>
          </a:xfrm>
          <a:prstGeom prst="rect">
            <a:avLst/>
          </a:prstGeom>
          <a:solidFill>
            <a:schemeClr val="accent4">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216ED21-0989-F065-3F96-602690BE0888}"/>
              </a:ext>
            </a:extLst>
          </p:cNvPr>
          <p:cNvSpPr>
            <a:spLocks noGrp="1"/>
          </p:cNvSpPr>
          <p:nvPr>
            <p:ph type="title"/>
          </p:nvPr>
        </p:nvSpPr>
        <p:spPr>
          <a:xfrm>
            <a:off x="838200" y="681037"/>
            <a:ext cx="10515600" cy="1325563"/>
          </a:xfrm>
        </p:spPr>
        <p:txBody>
          <a:bodyPr>
            <a:normAutofit fontScale="90000"/>
          </a:bodyPr>
          <a:lstStyle/>
          <a:p>
            <a:r>
              <a:rPr lang="en-NZ" sz="4800" b="1" dirty="0">
                <a:solidFill>
                  <a:schemeClr val="bg2">
                    <a:lumMod val="25000"/>
                  </a:schemeClr>
                </a:solidFill>
              </a:rPr>
              <a:t>How did you feel about this talk?</a:t>
            </a:r>
            <a:br>
              <a:rPr lang="en-NZ" b="1" dirty="0">
                <a:solidFill>
                  <a:schemeClr val="bg2">
                    <a:lumMod val="25000"/>
                  </a:schemeClr>
                </a:solidFill>
              </a:rPr>
            </a:br>
            <a:endParaRPr lang="en-NZ" b="1" dirty="0">
              <a:solidFill>
                <a:schemeClr val="bg2">
                  <a:lumMod val="25000"/>
                </a:schemeClr>
              </a:solidFill>
            </a:endParaRPr>
          </a:p>
        </p:txBody>
      </p:sp>
      <p:sp>
        <p:nvSpPr>
          <p:cNvPr id="3" name="Content Placeholder 2">
            <a:extLst>
              <a:ext uri="{FF2B5EF4-FFF2-40B4-BE49-F238E27FC236}">
                <a16:creationId xmlns:a16="http://schemas.microsoft.com/office/drawing/2014/main" id="{BF2BC1CE-82B6-C15B-0F17-83AA5686824F}"/>
              </a:ext>
            </a:extLst>
          </p:cNvPr>
          <p:cNvSpPr>
            <a:spLocks noGrp="1"/>
          </p:cNvSpPr>
          <p:nvPr>
            <p:ph idx="1"/>
          </p:nvPr>
        </p:nvSpPr>
        <p:spPr>
          <a:xfrm>
            <a:off x="838200" y="1825625"/>
            <a:ext cx="8182708" cy="4351338"/>
          </a:xfrm>
        </p:spPr>
        <p:txBody>
          <a:bodyPr>
            <a:normAutofit/>
          </a:bodyPr>
          <a:lstStyle/>
          <a:p>
            <a:pPr>
              <a:lnSpc>
                <a:spcPct val="150000"/>
              </a:lnSpc>
              <a:spcBef>
                <a:spcPts val="0"/>
              </a:spcBef>
            </a:pPr>
            <a:r>
              <a:rPr lang="en-NZ" sz="2000" dirty="0">
                <a:solidFill>
                  <a:schemeClr val="bg2">
                    <a:lumMod val="25000"/>
                  </a:schemeClr>
                </a:solidFill>
              </a:rPr>
              <a:t>Use react buttons to show how you feel</a:t>
            </a:r>
          </a:p>
          <a:p>
            <a:pPr>
              <a:lnSpc>
                <a:spcPct val="150000"/>
              </a:lnSpc>
              <a:spcBef>
                <a:spcPts val="0"/>
              </a:spcBef>
            </a:pPr>
            <a:r>
              <a:rPr lang="en-NZ" sz="2000" dirty="0">
                <a:solidFill>
                  <a:schemeClr val="bg2">
                    <a:lumMod val="25000"/>
                  </a:schemeClr>
                </a:solidFill>
              </a:rPr>
              <a:t>Do you have any feedback for me? What can be improved? What should we continue?</a:t>
            </a:r>
          </a:p>
          <a:p>
            <a:pPr>
              <a:lnSpc>
                <a:spcPct val="150000"/>
              </a:lnSpc>
              <a:spcBef>
                <a:spcPts val="0"/>
              </a:spcBef>
            </a:pPr>
            <a:r>
              <a:rPr lang="en-NZ" sz="2000" dirty="0">
                <a:solidFill>
                  <a:schemeClr val="bg2">
                    <a:lumMod val="25000"/>
                  </a:schemeClr>
                </a:solidFill>
              </a:rPr>
              <a:t>What else do you want to hear about? </a:t>
            </a:r>
          </a:p>
          <a:p>
            <a:pPr>
              <a:lnSpc>
                <a:spcPct val="150000"/>
              </a:lnSpc>
              <a:spcBef>
                <a:spcPts val="0"/>
              </a:spcBef>
            </a:pPr>
            <a:r>
              <a:rPr lang="en-NZ" sz="2000" dirty="0">
                <a:solidFill>
                  <a:schemeClr val="bg2">
                    <a:lumMod val="25000"/>
                  </a:schemeClr>
                </a:solidFill>
              </a:rPr>
              <a:t>Any guest speakers you want to hear from? Would you like to present on a topic?</a:t>
            </a:r>
          </a:p>
          <a:p>
            <a:pPr marL="0" indent="0">
              <a:buNone/>
            </a:pPr>
            <a:endParaRPr lang="en-NZ" dirty="0"/>
          </a:p>
        </p:txBody>
      </p:sp>
    </p:spTree>
    <p:custDataLst>
      <p:tags r:id="rId1"/>
    </p:custDataLst>
    <p:extLst>
      <p:ext uri="{BB962C8B-B14F-4D97-AF65-F5344CB8AC3E}">
        <p14:creationId xmlns:p14="http://schemas.microsoft.com/office/powerpoint/2010/main" val="39943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3">
            <a:extLst>
              <a:ext uri="{FF2B5EF4-FFF2-40B4-BE49-F238E27FC236}">
                <a16:creationId xmlns:a16="http://schemas.microsoft.com/office/drawing/2014/main" id="{A9A4D43A-761C-4A49-11B1-BAEC4788F286}"/>
              </a:ext>
            </a:extLst>
          </p:cNvPr>
          <p:cNvSpPr/>
          <p:nvPr/>
        </p:nvSpPr>
        <p:spPr>
          <a:xfrm>
            <a:off x="-135466" y="0"/>
            <a:ext cx="12192000" cy="6858000"/>
          </a:xfrm>
          <a:prstGeom prst="rect">
            <a:avLst/>
          </a:prstGeom>
          <a:solidFill>
            <a:srgbClr val="E5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NZ" sz="1800" b="0" i="0" u="none" strike="noStrike" cap="none">
              <a:solidFill>
                <a:schemeClr val="lt1"/>
              </a:solidFill>
              <a:latin typeface="Calibri"/>
              <a:ea typeface="Calibri"/>
              <a:cs typeface="Calibri"/>
              <a:sym typeface="Calibri"/>
            </a:endParaRPr>
          </a:p>
        </p:txBody>
      </p:sp>
      <p:sp>
        <p:nvSpPr>
          <p:cNvPr id="3" name="Title 1">
            <a:extLst>
              <a:ext uri="{FF2B5EF4-FFF2-40B4-BE49-F238E27FC236}">
                <a16:creationId xmlns:a16="http://schemas.microsoft.com/office/drawing/2014/main" id="{46AAB754-9B80-A8BD-7D2D-406F5AE74450}"/>
              </a:ext>
            </a:extLst>
          </p:cNvPr>
          <p:cNvSpPr>
            <a:spLocks noGrp="1"/>
          </p:cNvSpPr>
          <p:nvPr>
            <p:ph type="ctrTitle"/>
          </p:nvPr>
        </p:nvSpPr>
        <p:spPr>
          <a:xfrm>
            <a:off x="819022" y="2391867"/>
            <a:ext cx="7500889" cy="2016848"/>
          </a:xfrm>
        </p:spPr>
        <p:txBody>
          <a:bodyPr wrap="square" lIns="0" tIns="0" rIns="0" bIns="0" anchor="t" anchorCtr="0">
            <a:noAutofit/>
          </a:bodyPr>
          <a:lstStyle/>
          <a:p>
            <a:r>
              <a:rPr lang="en-NZ" sz="4800" dirty="0">
                <a:solidFill>
                  <a:schemeClr val="bg2">
                    <a:lumMod val="25000"/>
                  </a:schemeClr>
                </a:solidFill>
                <a:ea typeface="Source Sans Pro Light" panose="020B0403030403020204" pitchFamily="34" charset="0"/>
                <a:cs typeface="Calibri" panose="020F0502020204030204" pitchFamily="34" charset="0"/>
              </a:rPr>
              <a:t>Thank you for coming along! </a:t>
            </a:r>
            <a:br>
              <a:rPr lang="en-NZ" sz="4800" dirty="0">
                <a:solidFill>
                  <a:schemeClr val="bg2">
                    <a:lumMod val="25000"/>
                  </a:schemeClr>
                </a:solidFill>
                <a:ea typeface="Source Sans Pro Light" panose="020B0403030403020204" pitchFamily="34" charset="0"/>
                <a:cs typeface="Calibri" panose="020F0502020204030204" pitchFamily="34" charset="0"/>
              </a:rPr>
            </a:br>
            <a:br>
              <a:rPr lang="en-NZ" sz="4800" dirty="0">
                <a:solidFill>
                  <a:schemeClr val="bg2">
                    <a:lumMod val="25000"/>
                  </a:schemeClr>
                </a:solidFill>
                <a:ea typeface="Source Sans Pro Light" panose="020B0403030403020204" pitchFamily="34" charset="0"/>
                <a:cs typeface="Calibri" panose="020F0502020204030204" pitchFamily="34" charset="0"/>
              </a:rPr>
            </a:br>
            <a:r>
              <a:rPr lang="en-NZ" sz="4800" b="1" dirty="0">
                <a:solidFill>
                  <a:schemeClr val="bg2">
                    <a:lumMod val="25000"/>
                  </a:schemeClr>
                </a:solidFill>
                <a:ea typeface="Source Sans Pro SemiBold" panose="020B0603030403020204" pitchFamily="34" charset="0"/>
                <a:cs typeface="Calibri" panose="020F0502020204030204" pitchFamily="34" charset="0"/>
              </a:rPr>
              <a:t>Any </a:t>
            </a:r>
            <a:r>
              <a:rPr lang="mi-NZ" sz="4800" b="1" dirty="0">
                <a:solidFill>
                  <a:schemeClr val="bg2">
                    <a:lumMod val="25000"/>
                  </a:schemeClr>
                </a:solidFill>
                <a:ea typeface="Source Sans Pro SemiBold" panose="020B0603030403020204" pitchFamily="34" charset="0"/>
                <a:cs typeface="Calibri" panose="020F0502020204030204" pitchFamily="34" charset="0"/>
              </a:rPr>
              <a:t>pātai (</a:t>
            </a:r>
            <a:r>
              <a:rPr lang="en-NZ" sz="4800" b="1" dirty="0">
                <a:solidFill>
                  <a:schemeClr val="bg2">
                    <a:lumMod val="25000"/>
                  </a:schemeClr>
                </a:solidFill>
                <a:ea typeface="Source Sans Pro SemiBold" panose="020B0603030403020204" pitchFamily="34" charset="0"/>
                <a:cs typeface="Calibri" panose="020F0502020204030204" pitchFamily="34" charset="0"/>
              </a:rPr>
              <a:t>questions)? </a:t>
            </a:r>
            <a:r>
              <a:rPr lang="en-NZ" sz="4800" b="1" dirty="0">
                <a:solidFill>
                  <a:schemeClr val="bg2">
                    <a:lumMod val="25000"/>
                  </a:schemeClr>
                </a:solidFill>
                <a:ea typeface="Source Sans Pro SemiBold" panose="020B0603030403020204" pitchFamily="34" charset="0"/>
                <a:cs typeface="Calibri" panose="020F0502020204030204" pitchFamily="34" charset="0"/>
                <a:sym typeface="Wingdings" panose="05000000000000000000" pitchFamily="2" charset="2"/>
              </a:rPr>
              <a:t></a:t>
            </a:r>
            <a:endParaRPr lang="en-NZ" sz="4800" b="1" dirty="0">
              <a:solidFill>
                <a:schemeClr val="bg2">
                  <a:lumMod val="25000"/>
                </a:schemeClr>
              </a:solidFill>
              <a:ea typeface="Source Sans Pro SemiBold" panose="020B060303040302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EB9250-335D-1B26-0FF2-3BA38147EC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437" y="0"/>
            <a:ext cx="3717563" cy="6858000"/>
          </a:xfrm>
          <a:prstGeom prst="rect">
            <a:avLst/>
          </a:prstGeom>
        </p:spPr>
      </p:pic>
      <p:pic>
        <p:nvPicPr>
          <p:cNvPr id="2" name="Camera 1">
            <a:extLst>
              <a:ext uri="{FF2B5EF4-FFF2-40B4-BE49-F238E27FC236}">
                <a16:creationId xmlns:a16="http://schemas.microsoft.com/office/drawing/2014/main" id="{1CC80063-B39A-A8A9-0CA7-97C4695F630A}"/>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pic>
        <p:nvPicPr>
          <p:cNvPr id="6" name="Camera 5">
            <a:extLst>
              <a:ext uri="{FF2B5EF4-FFF2-40B4-BE49-F238E27FC236}">
                <a16:creationId xmlns:a16="http://schemas.microsoft.com/office/drawing/2014/main" id="{E068A9DF-5F2D-E512-7CC8-991F1713FB8D}"/>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pic>
        <p:nvPicPr>
          <p:cNvPr id="7" name="Camera 6">
            <a:extLst>
              <a:ext uri="{FF2B5EF4-FFF2-40B4-BE49-F238E27FC236}">
                <a16:creationId xmlns:a16="http://schemas.microsoft.com/office/drawing/2014/main" id="{62582E50-A1D4-7D38-36EC-B653A030918B}"/>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80556" y="5246556"/>
            <a:ext cx="1529147" cy="1529147"/>
          </a:xfrm>
          <a:prstGeom prst="ellipse">
            <a:avLst/>
          </a:prstGeom>
        </p:spPr>
      </p:pic>
    </p:spTree>
    <p:extLst>
      <p:ext uri="{BB962C8B-B14F-4D97-AF65-F5344CB8AC3E}">
        <p14:creationId xmlns:p14="http://schemas.microsoft.com/office/powerpoint/2010/main" val="824387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4E782231-A029-D8CF-ADF1-A806F46A3EEC}"/>
              </a:ext>
            </a:extLst>
          </p:cNvPr>
          <p:cNvSpPr/>
          <p:nvPr/>
        </p:nvSpPr>
        <p:spPr>
          <a:xfrm>
            <a:off x="0" y="-4417"/>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00A4DEC-3654-EFF7-06B7-D204C5F6AEAA}"/>
              </a:ext>
            </a:extLst>
          </p:cNvPr>
          <p:cNvSpPr txBox="1"/>
          <p:nvPr/>
        </p:nvSpPr>
        <p:spPr>
          <a:xfrm>
            <a:off x="838200" y="202914"/>
            <a:ext cx="7096836" cy="830997"/>
          </a:xfrm>
          <a:prstGeom prst="rect">
            <a:avLst/>
          </a:prstGeom>
          <a:noFill/>
        </p:spPr>
        <p:txBody>
          <a:bodyPr wrap="square" rtlCol="0">
            <a:spAutoFit/>
          </a:bodyPr>
          <a:lstStyle/>
          <a:p>
            <a:r>
              <a:rPr lang="en-NZ" sz="4800" b="1" dirty="0">
                <a:solidFill>
                  <a:schemeClr val="bg2">
                    <a:lumMod val="25000"/>
                  </a:schemeClr>
                </a:solidFill>
                <a:latin typeface="+mj-lt"/>
              </a:rPr>
              <a:t>Resources</a:t>
            </a:r>
          </a:p>
        </p:txBody>
      </p:sp>
      <p:sp>
        <p:nvSpPr>
          <p:cNvPr id="5" name="Date Placeholder 4">
            <a:extLst>
              <a:ext uri="{FF2B5EF4-FFF2-40B4-BE49-F238E27FC236}">
                <a16:creationId xmlns:a16="http://schemas.microsoft.com/office/drawing/2014/main" id="{BA03022B-8F8D-3AA2-3E34-9D1BC63E7430}"/>
              </a:ext>
            </a:extLst>
          </p:cNvPr>
          <p:cNvSpPr>
            <a:spLocks noGrp="1"/>
          </p:cNvSpPr>
          <p:nvPr>
            <p:ph type="dt" sz="half" idx="10"/>
          </p:nvPr>
        </p:nvSpPr>
        <p:spPr/>
        <p:txBody>
          <a:bodyPr/>
          <a:lstStyle/>
          <a:p>
            <a:fld id="{BB2D7A40-8285-41A7-807C-3092B8520BA4}" type="datetime1">
              <a:rPr lang="en-NZ" smtClean="0"/>
              <a:t>9/08/2025</a:t>
            </a:fld>
            <a:endParaRPr lang="en-NZ"/>
          </a:p>
        </p:txBody>
      </p:sp>
      <p:sp>
        <p:nvSpPr>
          <p:cNvPr id="6" name="Footer Placeholder 5">
            <a:extLst>
              <a:ext uri="{FF2B5EF4-FFF2-40B4-BE49-F238E27FC236}">
                <a16:creationId xmlns:a16="http://schemas.microsoft.com/office/drawing/2014/main" id="{8EA602E7-6870-6902-491E-928B00329AFF}"/>
              </a:ext>
            </a:extLst>
          </p:cNvPr>
          <p:cNvSpPr>
            <a:spLocks noGrp="1"/>
          </p:cNvSpPr>
          <p:nvPr>
            <p:ph type="ftr" sz="quarter" idx="11"/>
          </p:nvPr>
        </p:nvSpPr>
        <p:spPr/>
        <p:txBody>
          <a:bodyPr/>
          <a:lstStyle/>
          <a:p>
            <a:r>
              <a:rPr lang="en-NZ" dirty="0"/>
              <a:t>Krystle Chester</a:t>
            </a:r>
          </a:p>
        </p:txBody>
      </p:sp>
      <p:sp>
        <p:nvSpPr>
          <p:cNvPr id="7" name="Slide Number Placeholder 6">
            <a:extLst>
              <a:ext uri="{FF2B5EF4-FFF2-40B4-BE49-F238E27FC236}">
                <a16:creationId xmlns:a16="http://schemas.microsoft.com/office/drawing/2014/main" id="{DA680A24-3A33-2933-ACAC-02C41816F2AA}"/>
              </a:ext>
            </a:extLst>
          </p:cNvPr>
          <p:cNvSpPr>
            <a:spLocks noGrp="1"/>
          </p:cNvSpPr>
          <p:nvPr>
            <p:ph type="sldNum" sz="quarter" idx="12"/>
          </p:nvPr>
        </p:nvSpPr>
        <p:spPr/>
        <p:txBody>
          <a:bodyPr/>
          <a:lstStyle/>
          <a:p>
            <a:fld id="{B42687D6-F75C-4D44-B25F-9582C3300809}" type="slidenum">
              <a:rPr lang="en-NZ" smtClean="0"/>
              <a:t>37</a:t>
            </a:fld>
            <a:endParaRPr lang="en-NZ"/>
          </a:p>
        </p:txBody>
      </p:sp>
      <p:sp>
        <p:nvSpPr>
          <p:cNvPr id="2" name="TextBox 1">
            <a:extLst>
              <a:ext uri="{FF2B5EF4-FFF2-40B4-BE49-F238E27FC236}">
                <a16:creationId xmlns:a16="http://schemas.microsoft.com/office/drawing/2014/main" id="{17243604-CB7D-2906-1CC6-658D27B28D17}"/>
              </a:ext>
            </a:extLst>
          </p:cNvPr>
          <p:cNvSpPr txBox="1"/>
          <p:nvPr/>
        </p:nvSpPr>
        <p:spPr>
          <a:xfrm>
            <a:off x="866931" y="1137433"/>
            <a:ext cx="11353800" cy="5401479"/>
          </a:xfrm>
          <a:prstGeom prst="rect">
            <a:avLst/>
          </a:prstGeom>
          <a:noFill/>
        </p:spPr>
        <p:txBody>
          <a:bodyPr wrap="square" rtlCol="0">
            <a:spAutoFit/>
          </a:bodyPr>
          <a:lstStyle/>
          <a:p>
            <a:pPr>
              <a:lnSpc>
                <a:spcPct val="150000"/>
              </a:lnSpc>
            </a:pPr>
            <a:r>
              <a:rPr lang="en-NZ" sz="2000" b="1" dirty="0"/>
              <a:t>General neurodiversity design guidance</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mi-NZ" sz="2000" b="0" i="0" dirty="0">
                <a:solidFill>
                  <a:srgbClr val="3A3B41"/>
                </a:solidFill>
                <a:effectLst/>
                <a:hlinkClick r:id="rId3"/>
              </a:rPr>
              <a:t>https://www.neurodiversity.design/</a:t>
            </a:r>
            <a:r>
              <a:rPr lang="mi-NZ" sz="2000" b="0" i="0" dirty="0">
                <a:solidFill>
                  <a:srgbClr val="3A3B41"/>
                </a:solidFill>
                <a:effectLst/>
              </a:rPr>
              <a:t>  </a:t>
            </a:r>
            <a:r>
              <a:rPr lang="en-NZ" sz="2000" b="0" i="0" dirty="0">
                <a:solidFill>
                  <a:srgbClr val="3A3B41"/>
                </a:solidFill>
                <a:effectLst/>
              </a:rPr>
              <a:t> </a:t>
            </a:r>
          </a:p>
          <a:p>
            <a:pPr marL="285750" indent="-285750">
              <a:lnSpc>
                <a:spcPct val="150000"/>
              </a:lnSpc>
              <a:buFont typeface="Arial" panose="020B0604020202020204" pitchFamily="34" charset="0"/>
              <a:buChar char="•"/>
            </a:pPr>
            <a:endParaRPr lang="en-NZ" sz="2000" b="1" dirty="0"/>
          </a:p>
          <a:p>
            <a:pPr>
              <a:lnSpc>
                <a:spcPct val="150000"/>
              </a:lnSpc>
            </a:pPr>
            <a:r>
              <a:rPr lang="en-NZ" sz="2000" b="1" dirty="0"/>
              <a:t>Accessibility guidance</a:t>
            </a:r>
            <a:endParaRPr lang="en-NZ" sz="2000" dirty="0"/>
          </a:p>
          <a:p>
            <a:pPr marL="285750" indent="-285750">
              <a:lnSpc>
                <a:spcPct val="150000"/>
              </a:lnSpc>
              <a:buFont typeface="Arial" panose="020B0604020202020204" pitchFamily="34" charset="0"/>
              <a:buChar char="•"/>
            </a:pPr>
            <a:r>
              <a:rPr lang="en-NZ" sz="2000" dirty="0">
                <a:hlinkClick r:id="rId4"/>
              </a:rPr>
              <a:t>https://accessibility.blog.gov.uk/2016/09/02/dos-and-donts-on-designing-for-accessibility/</a:t>
            </a:r>
            <a:r>
              <a:rPr lang="en-NZ" sz="2000" dirty="0"/>
              <a:t> </a:t>
            </a:r>
          </a:p>
          <a:p>
            <a:pPr marL="285750" indent="-285750">
              <a:lnSpc>
                <a:spcPct val="150000"/>
              </a:lnSpc>
              <a:buFont typeface="Arial" panose="020B0604020202020204" pitchFamily="34" charset="0"/>
              <a:buChar char="•"/>
            </a:pPr>
            <a:endParaRPr lang="en-NZ" sz="2000" dirty="0"/>
          </a:p>
          <a:p>
            <a:pPr>
              <a:lnSpc>
                <a:spcPct val="150000"/>
              </a:lnSpc>
            </a:pPr>
            <a:r>
              <a:rPr lang="en-NZ" sz="2000" b="1" dirty="0"/>
              <a:t>Language</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NZ" sz="2000" dirty="0">
                <a:hlinkClick r:id="rId5"/>
              </a:rPr>
              <a:t>https://www.stylemanual.gov.au/writing-and-designing-content/clear-language-and-writing-style/</a:t>
            </a:r>
            <a:r>
              <a:rPr lang="en-NZ" sz="2000" dirty="0"/>
              <a:t> </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NZ" sz="2000" dirty="0">
                <a:hlinkClick r:id="rId6"/>
              </a:rPr>
              <a:t>https://hemingwayapp.com/</a:t>
            </a:r>
            <a:r>
              <a:rPr lang="en-NZ" sz="2000" dirty="0"/>
              <a:t> </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NZ" sz="2000" dirty="0">
                <a:hlinkClick r:id="rId7"/>
              </a:rPr>
              <a:t>https://www.pco.govt.nz/making-secondary-legislation/plain-language/supporting-documents/6.2</a:t>
            </a:r>
            <a:r>
              <a:rPr lang="en-NZ" sz="2000" dirty="0"/>
              <a:t> </a:t>
            </a:r>
          </a:p>
          <a:p>
            <a:pPr>
              <a:lnSpc>
                <a:spcPct val="150000"/>
              </a:lnSpc>
            </a:pPr>
            <a:endParaRPr lang="en-NZ" sz="1800" dirty="0"/>
          </a:p>
          <a:p>
            <a:endParaRPr lang="en-NZ" dirty="0"/>
          </a:p>
        </p:txBody>
      </p:sp>
    </p:spTree>
    <p:extLst>
      <p:ext uri="{BB962C8B-B14F-4D97-AF65-F5344CB8AC3E}">
        <p14:creationId xmlns:p14="http://schemas.microsoft.com/office/powerpoint/2010/main" val="256139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4E782231-A029-D8CF-ADF1-A806F46A3EEC}"/>
              </a:ext>
            </a:extLst>
          </p:cNvPr>
          <p:cNvSpPr/>
          <p:nvPr/>
        </p:nvSpPr>
        <p:spPr>
          <a:xfrm>
            <a:off x="0" y="0"/>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00A4DEC-3654-EFF7-06B7-D204C5F6AEAA}"/>
              </a:ext>
            </a:extLst>
          </p:cNvPr>
          <p:cNvSpPr txBox="1"/>
          <p:nvPr/>
        </p:nvSpPr>
        <p:spPr>
          <a:xfrm>
            <a:off x="838200" y="362824"/>
            <a:ext cx="7096836" cy="830997"/>
          </a:xfrm>
          <a:prstGeom prst="rect">
            <a:avLst/>
          </a:prstGeom>
          <a:noFill/>
        </p:spPr>
        <p:txBody>
          <a:bodyPr wrap="square" rtlCol="0">
            <a:spAutoFit/>
          </a:bodyPr>
          <a:lstStyle/>
          <a:p>
            <a:r>
              <a:rPr lang="en-NZ" sz="4800" b="1" dirty="0">
                <a:solidFill>
                  <a:schemeClr val="bg2">
                    <a:lumMod val="25000"/>
                  </a:schemeClr>
                </a:solidFill>
                <a:latin typeface="+mj-lt"/>
              </a:rPr>
              <a:t>Resources</a:t>
            </a:r>
          </a:p>
        </p:txBody>
      </p:sp>
      <p:sp>
        <p:nvSpPr>
          <p:cNvPr id="5" name="Date Placeholder 4">
            <a:extLst>
              <a:ext uri="{FF2B5EF4-FFF2-40B4-BE49-F238E27FC236}">
                <a16:creationId xmlns:a16="http://schemas.microsoft.com/office/drawing/2014/main" id="{BA03022B-8F8D-3AA2-3E34-9D1BC63E7430}"/>
              </a:ext>
            </a:extLst>
          </p:cNvPr>
          <p:cNvSpPr>
            <a:spLocks noGrp="1"/>
          </p:cNvSpPr>
          <p:nvPr>
            <p:ph type="dt" sz="half" idx="10"/>
          </p:nvPr>
        </p:nvSpPr>
        <p:spPr/>
        <p:txBody>
          <a:bodyPr/>
          <a:lstStyle/>
          <a:p>
            <a:fld id="{BB2D7A40-8285-41A7-807C-3092B8520BA4}" type="datetime1">
              <a:rPr lang="en-NZ" smtClean="0"/>
              <a:t>9/08/2025</a:t>
            </a:fld>
            <a:endParaRPr lang="en-NZ"/>
          </a:p>
        </p:txBody>
      </p:sp>
      <p:sp>
        <p:nvSpPr>
          <p:cNvPr id="6" name="Footer Placeholder 5">
            <a:extLst>
              <a:ext uri="{FF2B5EF4-FFF2-40B4-BE49-F238E27FC236}">
                <a16:creationId xmlns:a16="http://schemas.microsoft.com/office/drawing/2014/main" id="{8EA602E7-6870-6902-491E-928B00329AFF}"/>
              </a:ext>
            </a:extLst>
          </p:cNvPr>
          <p:cNvSpPr>
            <a:spLocks noGrp="1"/>
          </p:cNvSpPr>
          <p:nvPr>
            <p:ph type="ftr" sz="quarter" idx="11"/>
          </p:nvPr>
        </p:nvSpPr>
        <p:spPr/>
        <p:txBody>
          <a:bodyPr/>
          <a:lstStyle/>
          <a:p>
            <a:r>
              <a:rPr lang="en-NZ" dirty="0"/>
              <a:t>Krystle Chester</a:t>
            </a:r>
          </a:p>
        </p:txBody>
      </p:sp>
      <p:sp>
        <p:nvSpPr>
          <p:cNvPr id="7" name="Slide Number Placeholder 6">
            <a:extLst>
              <a:ext uri="{FF2B5EF4-FFF2-40B4-BE49-F238E27FC236}">
                <a16:creationId xmlns:a16="http://schemas.microsoft.com/office/drawing/2014/main" id="{DA680A24-3A33-2933-ACAC-02C41816F2AA}"/>
              </a:ext>
            </a:extLst>
          </p:cNvPr>
          <p:cNvSpPr>
            <a:spLocks noGrp="1"/>
          </p:cNvSpPr>
          <p:nvPr>
            <p:ph type="sldNum" sz="quarter" idx="12"/>
          </p:nvPr>
        </p:nvSpPr>
        <p:spPr/>
        <p:txBody>
          <a:bodyPr/>
          <a:lstStyle/>
          <a:p>
            <a:fld id="{B42687D6-F75C-4D44-B25F-9582C3300809}" type="slidenum">
              <a:rPr lang="en-NZ" smtClean="0"/>
              <a:t>38</a:t>
            </a:fld>
            <a:endParaRPr lang="en-NZ"/>
          </a:p>
        </p:txBody>
      </p:sp>
      <p:sp>
        <p:nvSpPr>
          <p:cNvPr id="2" name="TextBox 1">
            <a:extLst>
              <a:ext uri="{FF2B5EF4-FFF2-40B4-BE49-F238E27FC236}">
                <a16:creationId xmlns:a16="http://schemas.microsoft.com/office/drawing/2014/main" id="{17243604-CB7D-2906-1CC6-658D27B28D17}"/>
              </a:ext>
            </a:extLst>
          </p:cNvPr>
          <p:cNvSpPr txBox="1"/>
          <p:nvPr/>
        </p:nvSpPr>
        <p:spPr>
          <a:xfrm>
            <a:off x="838200" y="1193821"/>
            <a:ext cx="10515600" cy="5601533"/>
          </a:xfrm>
          <a:prstGeom prst="rect">
            <a:avLst/>
          </a:prstGeom>
          <a:noFill/>
        </p:spPr>
        <p:txBody>
          <a:bodyPr wrap="square" rtlCol="0">
            <a:spAutoFit/>
          </a:bodyPr>
          <a:lstStyle/>
          <a:p>
            <a:pPr>
              <a:lnSpc>
                <a:spcPct val="150000"/>
              </a:lnSpc>
            </a:pPr>
            <a:r>
              <a:rPr lang="en-NZ" sz="2000" b="1" dirty="0"/>
              <a:t>About dyslexia</a:t>
            </a:r>
            <a:endParaRPr lang="en-NZ" sz="2000" dirty="0"/>
          </a:p>
          <a:p>
            <a:pPr marL="342900" indent="-342900">
              <a:lnSpc>
                <a:spcPct val="150000"/>
              </a:lnSpc>
              <a:buFont typeface="Arial" panose="020B0604020202020204" pitchFamily="34" charset="0"/>
              <a:buChar char="•"/>
            </a:pPr>
            <a:r>
              <a:rPr lang="en-NZ" sz="2000" dirty="0">
                <a:hlinkClick r:id="rId3"/>
              </a:rPr>
              <a:t>https://www.bdadyslexia.org.uk/dyslexia/about-dyslexia/what-is-dyslexia</a:t>
            </a:r>
            <a:r>
              <a:rPr lang="en-NZ" sz="2000" dirty="0"/>
              <a:t> </a:t>
            </a:r>
          </a:p>
          <a:p>
            <a:pPr marL="342900" indent="-342900">
              <a:lnSpc>
                <a:spcPct val="150000"/>
              </a:lnSpc>
              <a:buFont typeface="Arial" panose="020B0604020202020204" pitchFamily="34" charset="0"/>
              <a:buChar char="•"/>
            </a:pPr>
            <a:r>
              <a:rPr lang="en-NZ" sz="2000" dirty="0">
                <a:hlinkClick r:id="rId4"/>
              </a:rPr>
              <a:t>https://dfnz.org.nz/</a:t>
            </a:r>
            <a:r>
              <a:rPr lang="en-NZ" sz="2000" dirty="0"/>
              <a:t> </a:t>
            </a:r>
          </a:p>
          <a:p>
            <a:pPr marL="342900" marR="0" lvl="0" indent="-342900" algn="l" defTabSz="914400" rtl="0" eaLnBrk="1" fontAlgn="auto" latinLnBrk="0" hangingPunct="1">
              <a:lnSpc>
                <a:spcPct val="150000"/>
              </a:lnSpc>
              <a:buClrTx/>
              <a:buSzTx/>
              <a:buFont typeface="Arial" panose="020B0604020202020204" pitchFamily="34" charset="0"/>
              <a:buChar char="•"/>
              <a:tabLst/>
              <a:defRPr/>
            </a:pPr>
            <a:r>
              <a:rPr lang="en-NZ" sz="2000" b="0" u="none" dirty="0">
                <a:hlinkClick r:id="rId5"/>
              </a:rPr>
              <a:t>https://my.clevelandclinic.org/health/diseases/6005-dyslexia</a:t>
            </a:r>
            <a:r>
              <a:rPr lang="en-NZ" sz="2000" b="0" u="none" dirty="0"/>
              <a:t> </a:t>
            </a:r>
          </a:p>
          <a:p>
            <a:pPr>
              <a:lnSpc>
                <a:spcPct val="150000"/>
              </a:lnSpc>
            </a:pPr>
            <a:r>
              <a:rPr lang="en-NZ" sz="2000" dirty="0"/>
              <a:t> </a:t>
            </a:r>
          </a:p>
          <a:p>
            <a:pPr marL="0" marR="0" lvl="0" indent="0" algn="l" defTabSz="914400" rtl="0" eaLnBrk="1" fontAlgn="auto" latinLnBrk="0" hangingPunct="1">
              <a:lnSpc>
                <a:spcPct val="150000"/>
              </a:lnSpc>
              <a:buClrTx/>
              <a:buSzTx/>
              <a:buFontTx/>
              <a:buNone/>
              <a:tabLst/>
              <a:defRPr/>
            </a:pPr>
            <a:r>
              <a:rPr lang="en-NZ" sz="2000" b="1" dirty="0"/>
              <a:t>Dyslexia specific design guidance</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NZ" sz="2000" dirty="0">
                <a:hlinkClick r:id="rId6"/>
              </a:rPr>
              <a:t>https://www.bdadyslexia.org.uk/advice/employers/creating-a-dyslexia-friendly-workplace/dyslexia-friendly-style-guide</a:t>
            </a:r>
            <a:r>
              <a:rPr lang="en-NZ" sz="2000" dirty="0"/>
              <a:t> </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NZ" sz="2000" b="0" i="0" dirty="0">
                <a:solidFill>
                  <a:srgbClr val="242424"/>
                </a:solidFill>
                <a:effectLst/>
                <a:hlinkClick r:id="rId7"/>
              </a:rPr>
              <a:t>https://uxplanet.org/what-to-consider-when-designing-for-dyslexia-b99d373905ac</a:t>
            </a:r>
            <a:r>
              <a:rPr lang="en-NZ" sz="2000" b="0" i="0" dirty="0">
                <a:solidFill>
                  <a:srgbClr val="242424"/>
                </a:solidFill>
                <a:effectLst/>
              </a:rPr>
              <a:t> </a:t>
            </a:r>
            <a:endParaRPr lang="en-NZ" sz="2000" dirty="0"/>
          </a:p>
          <a:p>
            <a:pPr marL="285750" indent="-285750">
              <a:lnSpc>
                <a:spcPct val="150000"/>
              </a:lnSpc>
              <a:buFont typeface="Arial" panose="020B0604020202020204" pitchFamily="34" charset="0"/>
              <a:buChar char="•"/>
            </a:pPr>
            <a:endParaRPr lang="en-NZ" sz="2000" b="1" dirty="0"/>
          </a:p>
          <a:p>
            <a:endParaRPr lang="en-NZ" sz="2000" dirty="0"/>
          </a:p>
          <a:p>
            <a:endParaRPr lang="en-NZ" sz="2000" dirty="0"/>
          </a:p>
          <a:p>
            <a:endParaRPr lang="en-NZ" dirty="0"/>
          </a:p>
        </p:txBody>
      </p:sp>
    </p:spTree>
    <p:extLst>
      <p:ext uri="{BB962C8B-B14F-4D97-AF65-F5344CB8AC3E}">
        <p14:creationId xmlns:p14="http://schemas.microsoft.com/office/powerpoint/2010/main" val="1323998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6;p2">
            <a:extLst>
              <a:ext uri="{FF2B5EF4-FFF2-40B4-BE49-F238E27FC236}">
                <a16:creationId xmlns:a16="http://schemas.microsoft.com/office/drawing/2014/main" id="{4E782231-A029-D8CF-ADF1-A806F46A3EEC}"/>
              </a:ext>
            </a:extLst>
          </p:cNvPr>
          <p:cNvSpPr/>
          <p:nvPr/>
        </p:nvSpPr>
        <p:spPr>
          <a:xfrm>
            <a:off x="0" y="0"/>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00A4DEC-3654-EFF7-06B7-D204C5F6AEAA}"/>
              </a:ext>
            </a:extLst>
          </p:cNvPr>
          <p:cNvSpPr txBox="1"/>
          <p:nvPr/>
        </p:nvSpPr>
        <p:spPr>
          <a:xfrm>
            <a:off x="838200" y="362824"/>
            <a:ext cx="7096836" cy="830997"/>
          </a:xfrm>
          <a:prstGeom prst="rect">
            <a:avLst/>
          </a:prstGeom>
          <a:noFill/>
        </p:spPr>
        <p:txBody>
          <a:bodyPr wrap="square" rtlCol="0">
            <a:spAutoFit/>
          </a:bodyPr>
          <a:lstStyle/>
          <a:p>
            <a:r>
              <a:rPr lang="en-NZ" sz="4800" b="1" dirty="0">
                <a:solidFill>
                  <a:schemeClr val="bg2">
                    <a:lumMod val="25000"/>
                  </a:schemeClr>
                </a:solidFill>
                <a:latin typeface="+mj-lt"/>
              </a:rPr>
              <a:t>Resources</a:t>
            </a:r>
          </a:p>
        </p:txBody>
      </p:sp>
      <p:sp>
        <p:nvSpPr>
          <p:cNvPr id="5" name="Date Placeholder 4">
            <a:extLst>
              <a:ext uri="{FF2B5EF4-FFF2-40B4-BE49-F238E27FC236}">
                <a16:creationId xmlns:a16="http://schemas.microsoft.com/office/drawing/2014/main" id="{BA03022B-8F8D-3AA2-3E34-9D1BC63E7430}"/>
              </a:ext>
            </a:extLst>
          </p:cNvPr>
          <p:cNvSpPr>
            <a:spLocks noGrp="1"/>
          </p:cNvSpPr>
          <p:nvPr>
            <p:ph type="dt" sz="half" idx="10"/>
          </p:nvPr>
        </p:nvSpPr>
        <p:spPr/>
        <p:txBody>
          <a:bodyPr/>
          <a:lstStyle/>
          <a:p>
            <a:fld id="{BB2D7A40-8285-41A7-807C-3092B8520BA4}" type="datetime1">
              <a:rPr lang="en-NZ" smtClean="0"/>
              <a:t>9/08/2025</a:t>
            </a:fld>
            <a:endParaRPr lang="en-NZ"/>
          </a:p>
        </p:txBody>
      </p:sp>
      <p:sp>
        <p:nvSpPr>
          <p:cNvPr id="6" name="Footer Placeholder 5">
            <a:extLst>
              <a:ext uri="{FF2B5EF4-FFF2-40B4-BE49-F238E27FC236}">
                <a16:creationId xmlns:a16="http://schemas.microsoft.com/office/drawing/2014/main" id="{8EA602E7-6870-6902-491E-928B00329AFF}"/>
              </a:ext>
            </a:extLst>
          </p:cNvPr>
          <p:cNvSpPr>
            <a:spLocks noGrp="1"/>
          </p:cNvSpPr>
          <p:nvPr>
            <p:ph type="ftr" sz="quarter" idx="11"/>
          </p:nvPr>
        </p:nvSpPr>
        <p:spPr/>
        <p:txBody>
          <a:bodyPr/>
          <a:lstStyle/>
          <a:p>
            <a:r>
              <a:rPr lang="en-NZ" dirty="0"/>
              <a:t>Krystle Chester</a:t>
            </a:r>
          </a:p>
        </p:txBody>
      </p:sp>
      <p:sp>
        <p:nvSpPr>
          <p:cNvPr id="7" name="Slide Number Placeholder 6">
            <a:extLst>
              <a:ext uri="{FF2B5EF4-FFF2-40B4-BE49-F238E27FC236}">
                <a16:creationId xmlns:a16="http://schemas.microsoft.com/office/drawing/2014/main" id="{DA680A24-3A33-2933-ACAC-02C41816F2AA}"/>
              </a:ext>
            </a:extLst>
          </p:cNvPr>
          <p:cNvSpPr>
            <a:spLocks noGrp="1"/>
          </p:cNvSpPr>
          <p:nvPr>
            <p:ph type="sldNum" sz="quarter" idx="12"/>
          </p:nvPr>
        </p:nvSpPr>
        <p:spPr/>
        <p:txBody>
          <a:bodyPr/>
          <a:lstStyle/>
          <a:p>
            <a:fld id="{B42687D6-F75C-4D44-B25F-9582C3300809}" type="slidenum">
              <a:rPr lang="en-NZ" smtClean="0"/>
              <a:t>39</a:t>
            </a:fld>
            <a:endParaRPr lang="en-NZ"/>
          </a:p>
        </p:txBody>
      </p:sp>
      <p:sp>
        <p:nvSpPr>
          <p:cNvPr id="2" name="TextBox 1">
            <a:extLst>
              <a:ext uri="{FF2B5EF4-FFF2-40B4-BE49-F238E27FC236}">
                <a16:creationId xmlns:a16="http://schemas.microsoft.com/office/drawing/2014/main" id="{17243604-CB7D-2906-1CC6-658D27B28D17}"/>
              </a:ext>
            </a:extLst>
          </p:cNvPr>
          <p:cNvSpPr txBox="1"/>
          <p:nvPr/>
        </p:nvSpPr>
        <p:spPr>
          <a:xfrm>
            <a:off x="838200" y="1193821"/>
            <a:ext cx="10515600" cy="6401753"/>
          </a:xfrm>
          <a:prstGeom prst="rect">
            <a:avLst/>
          </a:prstGeom>
          <a:noFill/>
        </p:spPr>
        <p:txBody>
          <a:bodyPr wrap="square" rtlCol="0">
            <a:spAutoFit/>
          </a:bodyPr>
          <a:lstStyle/>
          <a:p>
            <a:pPr>
              <a:lnSpc>
                <a:spcPct val="150000"/>
              </a:lnSpc>
            </a:pPr>
            <a:r>
              <a:rPr lang="en-NZ" sz="2000" b="1" dirty="0"/>
              <a:t>Colour and contrast</a:t>
            </a:r>
          </a:p>
          <a:p>
            <a:pPr marL="342900" indent="-342900">
              <a:lnSpc>
                <a:spcPct val="150000"/>
              </a:lnSpc>
              <a:buFont typeface="Arial" panose="020B0604020202020204" pitchFamily="34" charset="0"/>
              <a:buChar char="•"/>
            </a:pPr>
            <a:r>
              <a:rPr lang="en-NZ" sz="2000" dirty="0">
                <a:hlinkClick r:id="rId3"/>
              </a:rPr>
              <a:t>https://www.digital.govt.nz/standards-and-guidance/design-and-ux/accessibility/colour-and-contrast/</a:t>
            </a:r>
            <a:r>
              <a:rPr lang="en-NZ" sz="2000" dirty="0"/>
              <a:t> </a:t>
            </a:r>
          </a:p>
          <a:p>
            <a:pPr marL="342900" marR="0" lvl="0" indent="-342900" algn="l" defTabSz="914400" rtl="0" eaLnBrk="1" fontAlgn="auto" latinLnBrk="0" hangingPunct="1">
              <a:lnSpc>
                <a:spcPct val="150000"/>
              </a:lnSpc>
              <a:buClrTx/>
              <a:buSzTx/>
              <a:buFont typeface="Arial" panose="020B0604020202020204" pitchFamily="34" charset="0"/>
              <a:buChar char="•"/>
              <a:tabLst/>
              <a:defRPr/>
            </a:pPr>
            <a:r>
              <a:rPr lang="en-NZ" sz="2000" dirty="0">
                <a:solidFill>
                  <a:schemeClr val="bg2">
                    <a:lumMod val="25000"/>
                  </a:schemeClr>
                </a:solidFill>
                <a:hlinkClick r:id="rId4"/>
              </a:rPr>
              <a:t>https://webaim.org/resources/contrastchecker/</a:t>
            </a:r>
            <a:r>
              <a:rPr lang="en-NZ" sz="2000" dirty="0">
                <a:solidFill>
                  <a:schemeClr val="bg2">
                    <a:lumMod val="25000"/>
                  </a:schemeClr>
                </a:solidFill>
              </a:rPr>
              <a:t> </a:t>
            </a:r>
          </a:p>
          <a:p>
            <a:pPr marL="0" marR="0" lvl="0" indent="0" algn="l" defTabSz="914400" rtl="0" eaLnBrk="1" fontAlgn="auto" latinLnBrk="0" hangingPunct="1">
              <a:lnSpc>
                <a:spcPct val="150000"/>
              </a:lnSpc>
              <a:buClrTx/>
              <a:buSzTx/>
              <a:buFontTx/>
              <a:buNone/>
              <a:tabLst/>
              <a:defRPr/>
            </a:pPr>
            <a:endParaRPr lang="en-NZ" sz="2000" b="1" u="none" dirty="0"/>
          </a:p>
          <a:p>
            <a:pPr marL="0" marR="0" lvl="0" indent="0" algn="l" defTabSz="914400" rtl="0" eaLnBrk="1" fontAlgn="auto" latinLnBrk="0" hangingPunct="1">
              <a:lnSpc>
                <a:spcPct val="150000"/>
              </a:lnSpc>
              <a:buClrTx/>
              <a:buSzTx/>
              <a:buFontTx/>
              <a:buNone/>
              <a:tabLst/>
              <a:defRPr/>
            </a:pPr>
            <a:r>
              <a:rPr lang="en-NZ" sz="2000" b="1" u="none" dirty="0"/>
              <a:t>Font</a:t>
            </a:r>
          </a:p>
          <a:p>
            <a:pPr marL="342900" marR="0" lvl="0" indent="-342900" algn="l" defTabSz="914400" rtl="0" eaLnBrk="1" fontAlgn="auto" latinLnBrk="0" hangingPunct="1">
              <a:lnSpc>
                <a:spcPct val="150000"/>
              </a:lnSpc>
              <a:buClrTx/>
              <a:buSzTx/>
              <a:buFont typeface="Arial" panose="020B0604020202020204" pitchFamily="34" charset="0"/>
              <a:buChar char="•"/>
              <a:tabLst/>
              <a:defRPr/>
            </a:pPr>
            <a:r>
              <a:rPr lang="en-NZ" sz="2000" b="0" u="none" dirty="0">
                <a:hlinkClick r:id="rId5"/>
              </a:rPr>
              <a:t>https://business.scope.org.uk/article/font-accessibility-and-readability-the-basics </a:t>
            </a:r>
            <a:r>
              <a:rPr lang="en-NZ" sz="2000" dirty="0">
                <a:hlinkClick r:id="rId5"/>
              </a:rPr>
              <a:t>  </a:t>
            </a:r>
            <a:endParaRPr lang="en-NZ" sz="2000" dirty="0"/>
          </a:p>
          <a:p>
            <a:pPr marL="0" marR="0" lvl="0" indent="0" algn="l" defTabSz="914400" rtl="0" eaLnBrk="1" fontAlgn="auto" latinLnBrk="0" hangingPunct="1">
              <a:lnSpc>
                <a:spcPct val="150000"/>
              </a:lnSpc>
              <a:buClrTx/>
              <a:buSzTx/>
              <a:buFontTx/>
              <a:buNone/>
              <a:tabLst/>
              <a:defRPr/>
            </a:pPr>
            <a:endParaRPr lang="en-NZ" sz="2000" dirty="0"/>
          </a:p>
          <a:p>
            <a:pPr marL="0" marR="0" lvl="0" indent="0" algn="l" defTabSz="914400" rtl="0" eaLnBrk="1" fontAlgn="auto" latinLnBrk="0" hangingPunct="1">
              <a:lnSpc>
                <a:spcPct val="150000"/>
              </a:lnSpc>
              <a:buClrTx/>
              <a:buSzTx/>
              <a:buFontTx/>
              <a:buNone/>
              <a:tabLst/>
              <a:defRPr/>
            </a:pPr>
            <a:r>
              <a:rPr lang="en-NZ" sz="2000" b="1" dirty="0"/>
              <a:t>MPI style guides</a:t>
            </a:r>
          </a:p>
          <a:p>
            <a:pPr marL="342900" marR="0" lvl="0" indent="-342900" algn="l" defTabSz="914400" rtl="0" eaLnBrk="1" fontAlgn="auto" latinLnBrk="0" hangingPunct="1">
              <a:lnSpc>
                <a:spcPct val="150000"/>
              </a:lnSpc>
              <a:buClrTx/>
              <a:buSzTx/>
              <a:buFont typeface="Arial" panose="020B0604020202020204" pitchFamily="34" charset="0"/>
              <a:buChar char="•"/>
              <a:tabLst/>
              <a:defRPr/>
            </a:pPr>
            <a:r>
              <a:rPr lang="en-NZ" sz="2000" dirty="0">
                <a:hlinkClick r:id="rId6"/>
              </a:rPr>
              <a:t>https://kotahi.mpi.govt.nz/essentials/guidelines-and-templates/article/1730</a:t>
            </a:r>
            <a:r>
              <a:rPr lang="en-NZ"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a:p>
            <a:endParaRPr lang="en-NZ" sz="1800" dirty="0"/>
          </a:p>
          <a:p>
            <a:endParaRPr lang="en-NZ" sz="1800" dirty="0"/>
          </a:p>
          <a:p>
            <a:endParaRPr lang="en-NZ" dirty="0"/>
          </a:p>
        </p:txBody>
      </p:sp>
    </p:spTree>
    <p:extLst>
      <p:ext uri="{BB962C8B-B14F-4D97-AF65-F5344CB8AC3E}">
        <p14:creationId xmlns:p14="http://schemas.microsoft.com/office/powerpoint/2010/main" val="176386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4B70666D-D926-9A97-4D5E-7BD4FD930A85}"/>
              </a:ext>
            </a:extLst>
          </p:cNvPr>
          <p:cNvSpPr/>
          <p:nvPr/>
        </p:nvSpPr>
        <p:spPr>
          <a:xfrm>
            <a:off x="1" y="0"/>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F7AFA5A-896E-4BE2-7BF9-BB541560F249}"/>
              </a:ext>
            </a:extLst>
          </p:cNvPr>
          <p:cNvSpPr>
            <a:spLocks noGrp="1"/>
          </p:cNvSpPr>
          <p:nvPr>
            <p:ph type="title"/>
          </p:nvPr>
        </p:nvSpPr>
        <p:spPr/>
        <p:txBody>
          <a:bodyPr>
            <a:normAutofit/>
          </a:bodyPr>
          <a:lstStyle/>
          <a:p>
            <a:r>
              <a:rPr lang="en-NZ" sz="4800" b="1" dirty="0">
                <a:solidFill>
                  <a:schemeClr val="bg2">
                    <a:lumMod val="25000"/>
                  </a:schemeClr>
                </a:solidFill>
              </a:rPr>
              <a:t>What is design?</a:t>
            </a: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38200" y="1690688"/>
            <a:ext cx="8077200" cy="4351338"/>
          </a:xfrm>
        </p:spPr>
        <p:txBody>
          <a:bodyPr/>
          <a:lstStyle/>
          <a:p>
            <a:pPr marL="0" indent="0" algn="ctr">
              <a:lnSpc>
                <a:spcPct val="150000"/>
              </a:lnSpc>
              <a:spcBef>
                <a:spcPts val="0"/>
              </a:spcBef>
              <a:buNone/>
            </a:pPr>
            <a:endParaRPr lang="en-NZ" sz="2000" dirty="0"/>
          </a:p>
          <a:p>
            <a:pPr marL="0" indent="0">
              <a:lnSpc>
                <a:spcPct val="150000"/>
              </a:lnSpc>
              <a:spcBef>
                <a:spcPts val="0"/>
              </a:spcBef>
              <a:buNone/>
            </a:pPr>
            <a:r>
              <a:rPr lang="en-NZ" sz="2000" dirty="0">
                <a:solidFill>
                  <a:schemeClr val="bg2">
                    <a:lumMod val="25000"/>
                  </a:schemeClr>
                </a:solidFill>
              </a:rPr>
              <a:t>“Design is a discipline of study and practice focused on the interaction between a person — a ‘user’— and the man-made environment, taking into account aesthetic, functional, contextual, cultural and societal considerations.”</a:t>
            </a:r>
          </a:p>
          <a:p>
            <a:pPr algn="ctr"/>
            <a:endParaRPr lang="en-NZ" dirty="0">
              <a:solidFill>
                <a:schemeClr val="bg2">
                  <a:lumMod val="25000"/>
                </a:schemeClr>
              </a:solidFill>
            </a:endParaRPr>
          </a:p>
          <a:p>
            <a:endParaRPr lang="en-NZ" dirty="0"/>
          </a:p>
        </p:txBody>
      </p:sp>
      <p:pic>
        <p:nvPicPr>
          <p:cNvPr id="19" name="Graphic 18">
            <a:extLst>
              <a:ext uri="{FF2B5EF4-FFF2-40B4-BE49-F238E27FC236}">
                <a16:creationId xmlns:a16="http://schemas.microsoft.com/office/drawing/2014/main" id="{0CC94BFA-2A59-24EB-CBEA-15290854C525}"/>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613036" y="5279036"/>
            <a:ext cx="1496668" cy="1496668"/>
          </a:xfrm>
          <a:prstGeom prst="ellipse">
            <a:avLst/>
          </a:prstGeom>
        </p:spPr>
      </p:pic>
      <p:pic>
        <p:nvPicPr>
          <p:cNvPr id="4" name="Camera 3">
            <a:extLst>
              <a:ext uri="{FF2B5EF4-FFF2-40B4-BE49-F238E27FC236}">
                <a16:creationId xmlns:a16="http://schemas.microsoft.com/office/drawing/2014/main" id="{B420CAA5-A94F-55C2-5319-D35F0BC8EA9F}"/>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580556" y="5246556"/>
            <a:ext cx="1529147" cy="1529147"/>
          </a:xfrm>
          <a:prstGeom prst="ellipse">
            <a:avLst/>
          </a:prstGeom>
        </p:spPr>
      </p:pic>
      <p:pic>
        <p:nvPicPr>
          <p:cNvPr id="6" name="Camera 5">
            <a:extLst>
              <a:ext uri="{FF2B5EF4-FFF2-40B4-BE49-F238E27FC236}">
                <a16:creationId xmlns:a16="http://schemas.microsoft.com/office/drawing/2014/main" id="{2FF40B03-1BEC-0086-1C14-9D3ECB499083}"/>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580556" y="5246556"/>
            <a:ext cx="1529147" cy="1529147"/>
          </a:xfrm>
          <a:prstGeom prst="ellipse">
            <a:avLst/>
          </a:prstGeom>
        </p:spPr>
      </p:pic>
      <p:pic>
        <p:nvPicPr>
          <p:cNvPr id="7" name="Camera 6">
            <a:extLst>
              <a:ext uri="{FF2B5EF4-FFF2-40B4-BE49-F238E27FC236}">
                <a16:creationId xmlns:a16="http://schemas.microsoft.com/office/drawing/2014/main" id="{D9478106-5B2A-9798-A84F-DB3E317BBF37}"/>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580556" y="5246556"/>
            <a:ext cx="1529147" cy="1529147"/>
          </a:xfrm>
          <a:prstGeom prst="ellipse">
            <a:avLst/>
          </a:prstGeom>
        </p:spPr>
      </p:pic>
    </p:spTree>
    <p:extLst>
      <p:ext uri="{BB962C8B-B14F-4D97-AF65-F5344CB8AC3E}">
        <p14:creationId xmlns:p14="http://schemas.microsoft.com/office/powerpoint/2010/main" val="21659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4B70666D-D926-9A97-4D5E-7BD4FD930A85}"/>
              </a:ext>
            </a:extLst>
          </p:cNvPr>
          <p:cNvSpPr/>
          <p:nvPr/>
        </p:nvSpPr>
        <p:spPr>
          <a:xfrm>
            <a:off x="1" y="0"/>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F7AFA5A-896E-4BE2-7BF9-BB541560F249}"/>
              </a:ext>
            </a:extLst>
          </p:cNvPr>
          <p:cNvSpPr>
            <a:spLocks noGrp="1"/>
          </p:cNvSpPr>
          <p:nvPr>
            <p:ph type="title"/>
          </p:nvPr>
        </p:nvSpPr>
        <p:spPr/>
        <p:txBody>
          <a:bodyPr>
            <a:normAutofit/>
          </a:bodyPr>
          <a:lstStyle/>
          <a:p>
            <a:r>
              <a:rPr lang="en-NZ" sz="4800" b="1" dirty="0">
                <a:solidFill>
                  <a:schemeClr val="bg2">
                    <a:lumMod val="25000"/>
                  </a:schemeClr>
                </a:solidFill>
              </a:rPr>
              <a:t>What is design?</a:t>
            </a: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51210" y="1571592"/>
            <a:ext cx="10515600" cy="4351338"/>
          </a:xfrm>
        </p:spPr>
        <p:txBody>
          <a:bodyPr/>
          <a:lstStyle/>
          <a:p>
            <a:pPr algn="ctr"/>
            <a:endParaRPr lang="en-NZ" sz="2000" dirty="0"/>
          </a:p>
          <a:p>
            <a:pPr marL="0" indent="0">
              <a:lnSpc>
                <a:spcPct val="150000"/>
              </a:lnSpc>
              <a:spcBef>
                <a:spcPts val="0"/>
              </a:spcBef>
              <a:buNone/>
            </a:pPr>
            <a:r>
              <a:rPr lang="en-NZ" sz="2000" dirty="0">
                <a:solidFill>
                  <a:schemeClr val="bg2">
                    <a:lumMod val="25000"/>
                  </a:schemeClr>
                </a:solidFill>
              </a:rPr>
              <a:t>“The basic definition of the word ‘design’ is simply to plan something in advance.”</a:t>
            </a:r>
          </a:p>
          <a:p>
            <a:pPr>
              <a:lnSpc>
                <a:spcPct val="150000"/>
              </a:lnSpc>
              <a:spcBef>
                <a:spcPts val="0"/>
              </a:spcBef>
            </a:pPr>
            <a:endParaRPr lang="en-NZ" dirty="0">
              <a:solidFill>
                <a:schemeClr val="bg2">
                  <a:lumMod val="25000"/>
                </a:schemeClr>
              </a:solidFill>
            </a:endParaRPr>
          </a:p>
          <a:p>
            <a:pPr marL="0" indent="0">
              <a:lnSpc>
                <a:spcPct val="150000"/>
              </a:lnSpc>
              <a:spcBef>
                <a:spcPts val="0"/>
              </a:spcBef>
              <a:buNone/>
            </a:pPr>
            <a:endParaRPr lang="en-NZ" dirty="0">
              <a:solidFill>
                <a:schemeClr val="bg2">
                  <a:lumMod val="25000"/>
                </a:schemeClr>
              </a:solidFill>
            </a:endParaRPr>
          </a:p>
          <a:p>
            <a:endParaRPr lang="en-NZ" dirty="0"/>
          </a:p>
        </p:txBody>
      </p:sp>
      <p:pic>
        <p:nvPicPr>
          <p:cNvPr id="1028" name="Picture 4" descr="This shows the key stages of Design Thinking: empathise, define, ideate, prototype and test">
            <a:extLst>
              <a:ext uri="{FF2B5EF4-FFF2-40B4-BE49-F238E27FC236}">
                <a16:creationId xmlns:a16="http://schemas.microsoft.com/office/drawing/2014/main" id="{E44A8AD2-F5D8-713E-4DF3-9375B276C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61" b="26974"/>
          <a:stretch/>
        </p:blipFill>
        <p:spPr bwMode="auto">
          <a:xfrm>
            <a:off x="825190" y="3144308"/>
            <a:ext cx="9811838" cy="2448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6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2">
            <a:extLst>
              <a:ext uri="{FF2B5EF4-FFF2-40B4-BE49-F238E27FC236}">
                <a16:creationId xmlns:a16="http://schemas.microsoft.com/office/drawing/2014/main" id="{4B70666D-D926-9A97-4D5E-7BD4FD930A85}"/>
              </a:ext>
            </a:extLst>
          </p:cNvPr>
          <p:cNvSpPr/>
          <p:nvPr/>
        </p:nvSpPr>
        <p:spPr>
          <a:xfrm>
            <a:off x="0" y="0"/>
            <a:ext cx="12192000" cy="685800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F7AFA5A-896E-4BE2-7BF9-BB541560F249}"/>
              </a:ext>
            </a:extLst>
          </p:cNvPr>
          <p:cNvSpPr>
            <a:spLocks noGrp="1"/>
          </p:cNvSpPr>
          <p:nvPr>
            <p:ph type="title"/>
          </p:nvPr>
        </p:nvSpPr>
        <p:spPr>
          <a:xfrm>
            <a:off x="838200" y="495299"/>
            <a:ext cx="10515600" cy="1325563"/>
          </a:xfrm>
        </p:spPr>
        <p:txBody>
          <a:bodyPr>
            <a:noAutofit/>
          </a:bodyPr>
          <a:lstStyle/>
          <a:p>
            <a:r>
              <a:rPr lang="en-NZ" sz="4800" b="1" dirty="0">
                <a:solidFill>
                  <a:schemeClr val="bg2">
                    <a:lumMod val="25000"/>
                  </a:schemeClr>
                </a:solidFill>
              </a:rPr>
              <a:t>Design components and considerations</a:t>
            </a: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38200" y="1690688"/>
            <a:ext cx="8622323" cy="4351338"/>
          </a:xfrm>
        </p:spPr>
        <p:txBody>
          <a:bodyPr>
            <a:normAutofit lnSpcReduction="10000"/>
          </a:bodyPr>
          <a:lstStyle/>
          <a:p>
            <a:endParaRPr lang="en-NZ" dirty="0"/>
          </a:p>
          <a:p>
            <a:pPr>
              <a:lnSpc>
                <a:spcPct val="150000"/>
              </a:lnSpc>
              <a:spcBef>
                <a:spcPts val="0"/>
              </a:spcBef>
            </a:pPr>
            <a:r>
              <a:rPr lang="en-NZ" sz="2000" dirty="0">
                <a:solidFill>
                  <a:schemeClr val="bg2">
                    <a:lumMod val="25000"/>
                  </a:schemeClr>
                </a:solidFill>
              </a:rPr>
              <a:t>Content – what is said and how it is said</a:t>
            </a:r>
          </a:p>
          <a:p>
            <a:pPr>
              <a:lnSpc>
                <a:spcPct val="150000"/>
              </a:lnSpc>
              <a:spcBef>
                <a:spcPts val="0"/>
              </a:spcBef>
            </a:pPr>
            <a:r>
              <a:rPr lang="en-NZ" sz="2000" dirty="0">
                <a:solidFill>
                  <a:schemeClr val="bg2">
                    <a:lumMod val="25000"/>
                  </a:schemeClr>
                </a:solidFill>
              </a:rPr>
              <a:t>Visual communication – how it looks, how things are communicated without words, colour, images, icons, graphs, infographics</a:t>
            </a:r>
          </a:p>
          <a:p>
            <a:pPr>
              <a:lnSpc>
                <a:spcPct val="150000"/>
              </a:lnSpc>
              <a:spcBef>
                <a:spcPts val="0"/>
              </a:spcBef>
            </a:pPr>
            <a:r>
              <a:rPr lang="en-NZ" sz="2000" dirty="0">
                <a:solidFill>
                  <a:schemeClr val="bg2">
                    <a:lumMod val="25000"/>
                  </a:schemeClr>
                </a:solidFill>
              </a:rPr>
              <a:t>Lay out / structure – use of space, headings, lists, order</a:t>
            </a:r>
          </a:p>
          <a:p>
            <a:pPr>
              <a:lnSpc>
                <a:spcPct val="150000"/>
              </a:lnSpc>
              <a:spcBef>
                <a:spcPts val="0"/>
              </a:spcBef>
            </a:pPr>
            <a:r>
              <a:rPr lang="en-NZ" sz="2000" dirty="0">
                <a:solidFill>
                  <a:schemeClr val="bg2">
                    <a:lumMod val="25000"/>
                  </a:schemeClr>
                </a:solidFill>
              </a:rPr>
              <a:t>Format – video, audio, print, web, PDF, Word</a:t>
            </a:r>
          </a:p>
          <a:p>
            <a:pPr>
              <a:lnSpc>
                <a:spcPct val="150000"/>
              </a:lnSpc>
              <a:spcBef>
                <a:spcPts val="0"/>
              </a:spcBef>
            </a:pPr>
            <a:r>
              <a:rPr lang="en-NZ" sz="2000" dirty="0">
                <a:solidFill>
                  <a:schemeClr val="bg2">
                    <a:lumMod val="25000"/>
                  </a:schemeClr>
                </a:solidFill>
              </a:rPr>
              <a:t>Typography – font style, font size, spacing between characters, character size, character differentiation </a:t>
            </a:r>
          </a:p>
          <a:p>
            <a:pPr>
              <a:lnSpc>
                <a:spcPct val="150000"/>
              </a:lnSpc>
              <a:spcBef>
                <a:spcPts val="0"/>
              </a:spcBef>
            </a:pPr>
            <a:r>
              <a:rPr lang="en-NZ" sz="2000" dirty="0">
                <a:solidFill>
                  <a:schemeClr val="bg2">
                    <a:lumMod val="25000"/>
                  </a:schemeClr>
                </a:solidFill>
              </a:rPr>
              <a:t>Findability/searchability – use of key words, web placement, distribution of product</a:t>
            </a:r>
          </a:p>
          <a:p>
            <a:pPr>
              <a:lnSpc>
                <a:spcPct val="150000"/>
              </a:lnSpc>
              <a:spcBef>
                <a:spcPts val="0"/>
              </a:spcBef>
            </a:pPr>
            <a:endParaRPr lang="en-NZ" sz="2000" dirty="0">
              <a:solidFill>
                <a:schemeClr val="bg2">
                  <a:lumMod val="25000"/>
                </a:schemeClr>
              </a:solidFill>
            </a:endParaRPr>
          </a:p>
          <a:p>
            <a:pPr marL="0" indent="0" algn="ctr">
              <a:buNone/>
            </a:pPr>
            <a:endParaRPr lang="en-NZ" dirty="0"/>
          </a:p>
        </p:txBody>
      </p:sp>
    </p:spTree>
    <p:custDataLst>
      <p:tags r:id="rId1"/>
    </p:custDataLst>
    <p:extLst>
      <p:ext uri="{BB962C8B-B14F-4D97-AF65-F5344CB8AC3E}">
        <p14:creationId xmlns:p14="http://schemas.microsoft.com/office/powerpoint/2010/main" val="33734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p3">
            <a:extLst>
              <a:ext uri="{FF2B5EF4-FFF2-40B4-BE49-F238E27FC236}">
                <a16:creationId xmlns:a16="http://schemas.microsoft.com/office/drawing/2014/main" id="{095C552D-5B8B-4104-DB4E-8115AE7A03BB}"/>
              </a:ext>
            </a:extLst>
          </p:cNvPr>
          <p:cNvSpPr/>
          <p:nvPr/>
        </p:nvSpPr>
        <p:spPr>
          <a:xfrm>
            <a:off x="0" y="0"/>
            <a:ext cx="12192000" cy="6858000"/>
          </a:xfrm>
          <a:prstGeom prst="rect">
            <a:avLst/>
          </a:prstGeom>
          <a:solidFill>
            <a:srgbClr val="E5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NZ"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38200" y="-527209"/>
            <a:ext cx="10515600" cy="3589020"/>
          </a:xfrm>
        </p:spPr>
        <p:txBody>
          <a:bodyPr>
            <a:noAutofit/>
          </a:bodyPr>
          <a:lstStyle/>
          <a:p>
            <a:pPr marL="0" indent="0" algn="ctr">
              <a:spcBef>
                <a:spcPts val="0"/>
              </a:spcBef>
              <a:buNone/>
            </a:pPr>
            <a:endParaRPr lang="en-NZ" sz="4800" b="1" dirty="0">
              <a:latin typeface="+mj-lt"/>
            </a:endParaRPr>
          </a:p>
          <a:p>
            <a:pPr marL="0" indent="0" algn="ctr">
              <a:spcBef>
                <a:spcPts val="0"/>
              </a:spcBef>
              <a:buNone/>
            </a:pPr>
            <a:endParaRPr lang="en-NZ" sz="4800" b="1" dirty="0">
              <a:latin typeface="+mj-lt"/>
            </a:endParaRPr>
          </a:p>
          <a:p>
            <a:pPr marL="0" indent="0">
              <a:lnSpc>
                <a:spcPct val="150000"/>
              </a:lnSpc>
              <a:spcBef>
                <a:spcPts val="0"/>
              </a:spcBef>
              <a:buNone/>
            </a:pPr>
            <a:r>
              <a:rPr lang="en-NZ" sz="4800" b="1" dirty="0">
                <a:solidFill>
                  <a:schemeClr val="bg2">
                    <a:lumMod val="25000"/>
                  </a:schemeClr>
                </a:solidFill>
                <a:latin typeface="+mj-lt"/>
              </a:rPr>
              <a:t>Design is part of everyone’s job</a:t>
            </a:r>
          </a:p>
          <a:p>
            <a:pPr marL="0" algn="ctr">
              <a:lnSpc>
                <a:spcPct val="150000"/>
              </a:lnSpc>
              <a:spcBef>
                <a:spcPts val="0"/>
              </a:spcBef>
            </a:pPr>
            <a:endParaRPr lang="en-NZ" sz="4800" b="1" dirty="0">
              <a:solidFill>
                <a:schemeClr val="bg2">
                  <a:lumMod val="25000"/>
                </a:schemeClr>
              </a:solidFill>
              <a:latin typeface="+mj-lt"/>
            </a:endParaRPr>
          </a:p>
          <a:p>
            <a:pPr marL="0" algn="ctr">
              <a:lnSpc>
                <a:spcPct val="150000"/>
              </a:lnSpc>
              <a:spcBef>
                <a:spcPts val="0"/>
              </a:spcBef>
            </a:pPr>
            <a:endParaRPr lang="en-NZ" sz="4800" b="1" dirty="0">
              <a:solidFill>
                <a:schemeClr val="bg2">
                  <a:lumMod val="25000"/>
                </a:schemeClr>
              </a:solidFill>
              <a:latin typeface="+mj-lt"/>
            </a:endParaRPr>
          </a:p>
          <a:p>
            <a:pPr marL="0" algn="ctr">
              <a:lnSpc>
                <a:spcPct val="150000"/>
              </a:lnSpc>
              <a:spcBef>
                <a:spcPts val="0"/>
              </a:spcBef>
            </a:pPr>
            <a:endParaRPr lang="en-NZ" sz="4800" b="1" dirty="0">
              <a:solidFill>
                <a:schemeClr val="bg2">
                  <a:lumMod val="25000"/>
                </a:schemeClr>
              </a:solidFill>
              <a:latin typeface="+mj-lt"/>
            </a:endParaRPr>
          </a:p>
          <a:p>
            <a:pPr marL="0" algn="ctr">
              <a:spcBef>
                <a:spcPts val="0"/>
              </a:spcBef>
            </a:pPr>
            <a:endParaRPr lang="en-NZ" sz="4800" b="1" dirty="0">
              <a:solidFill>
                <a:schemeClr val="bg2">
                  <a:lumMod val="25000"/>
                </a:schemeClr>
              </a:solidFill>
              <a:latin typeface="+mj-lt"/>
            </a:endParaRPr>
          </a:p>
          <a:p>
            <a:pPr marL="0" algn="ctr">
              <a:spcBef>
                <a:spcPts val="0"/>
              </a:spcBef>
            </a:pPr>
            <a:endParaRPr lang="en-NZ" sz="4800" b="1" dirty="0">
              <a:latin typeface="+mj-lt"/>
            </a:endParaRPr>
          </a:p>
        </p:txBody>
      </p:sp>
      <p:pic>
        <p:nvPicPr>
          <p:cNvPr id="2" name="Picture 2" descr="Three people standing and sitting around a laptop on a desk">
            <a:extLst>
              <a:ext uri="{FF2B5EF4-FFF2-40B4-BE49-F238E27FC236}">
                <a16:creationId xmlns:a16="http://schemas.microsoft.com/office/drawing/2014/main" id="{A2867267-80FA-35C8-6EFC-EEA5A4C74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18" y="2393925"/>
            <a:ext cx="5962650" cy="3971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7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2">
            <a:extLst>
              <a:ext uri="{FF2B5EF4-FFF2-40B4-BE49-F238E27FC236}">
                <a16:creationId xmlns:a16="http://schemas.microsoft.com/office/drawing/2014/main" id="{1553E21C-8DA1-018D-A3DB-E611FB1EA8FC}"/>
              </a:ext>
            </a:extLst>
          </p:cNvPr>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B57ECA51-060B-7C2A-938A-8509CE442A40}"/>
              </a:ext>
            </a:extLst>
          </p:cNvPr>
          <p:cNvSpPr>
            <a:spLocks noGrp="1"/>
          </p:cNvSpPr>
          <p:nvPr>
            <p:ph idx="1"/>
          </p:nvPr>
        </p:nvSpPr>
        <p:spPr>
          <a:xfrm>
            <a:off x="838200" y="1343818"/>
            <a:ext cx="8464062" cy="4351338"/>
          </a:xfrm>
        </p:spPr>
        <p:txBody>
          <a:bodyPr>
            <a:normAutofit/>
          </a:bodyPr>
          <a:lstStyle/>
          <a:p>
            <a:pPr marL="0" indent="0" algn="ctr">
              <a:buNone/>
            </a:pPr>
            <a:endParaRPr lang="en-NZ" sz="4400" dirty="0"/>
          </a:p>
          <a:p>
            <a:pPr>
              <a:lnSpc>
                <a:spcPct val="150000"/>
              </a:lnSpc>
              <a:spcBef>
                <a:spcPts val="0"/>
              </a:spcBef>
            </a:pPr>
            <a:r>
              <a:rPr lang="en-NZ" sz="2000" dirty="0">
                <a:solidFill>
                  <a:schemeClr val="bg2">
                    <a:lumMod val="25000"/>
                  </a:schemeClr>
                </a:solidFill>
              </a:rPr>
              <a:t>Videos, posters, booklets, web pages to explain food safety rules to businesses</a:t>
            </a:r>
          </a:p>
          <a:p>
            <a:pPr>
              <a:lnSpc>
                <a:spcPct val="150000"/>
              </a:lnSpc>
              <a:spcBef>
                <a:spcPts val="0"/>
              </a:spcBef>
            </a:pPr>
            <a:r>
              <a:rPr lang="en-NZ" sz="2000" dirty="0">
                <a:solidFill>
                  <a:schemeClr val="bg2">
                    <a:lumMod val="25000"/>
                  </a:schemeClr>
                </a:solidFill>
              </a:rPr>
              <a:t>Support and education for verifiers and RAs – for example, Food Safety Academy, other guidance and training materials</a:t>
            </a:r>
          </a:p>
          <a:p>
            <a:pPr>
              <a:lnSpc>
                <a:spcPct val="150000"/>
              </a:lnSpc>
              <a:spcBef>
                <a:spcPts val="0"/>
              </a:spcBef>
            </a:pPr>
            <a:r>
              <a:rPr lang="en-NZ" sz="2000" dirty="0">
                <a:solidFill>
                  <a:schemeClr val="bg2">
                    <a:lumMod val="25000"/>
                  </a:schemeClr>
                </a:solidFill>
              </a:rPr>
              <a:t>Processes – remote verifications, remote checks, school kitchen verifications, verifier recognition and professional development</a:t>
            </a:r>
          </a:p>
          <a:p>
            <a:endParaRPr lang="en-NZ" dirty="0"/>
          </a:p>
        </p:txBody>
      </p:sp>
      <p:sp>
        <p:nvSpPr>
          <p:cNvPr id="4" name="Title 1">
            <a:extLst>
              <a:ext uri="{FF2B5EF4-FFF2-40B4-BE49-F238E27FC236}">
                <a16:creationId xmlns:a16="http://schemas.microsoft.com/office/drawing/2014/main" id="{2104A807-2278-2A72-F21D-81FB760F37DC}"/>
              </a:ext>
            </a:extLst>
          </p:cNvPr>
          <p:cNvSpPr>
            <a:spLocks noGrp="1"/>
          </p:cNvSpPr>
          <p:nvPr>
            <p:ph type="title"/>
          </p:nvPr>
        </p:nvSpPr>
        <p:spPr>
          <a:xfrm>
            <a:off x="762000" y="681037"/>
            <a:ext cx="10515600" cy="1325563"/>
          </a:xfrm>
        </p:spPr>
        <p:txBody>
          <a:bodyPr>
            <a:noAutofit/>
          </a:bodyPr>
          <a:lstStyle/>
          <a:p>
            <a:r>
              <a:rPr lang="en-NZ" sz="4800" b="1" dirty="0">
                <a:solidFill>
                  <a:schemeClr val="bg2">
                    <a:lumMod val="25000"/>
                  </a:schemeClr>
                </a:solidFill>
              </a:rPr>
              <a:t>What have we designed at Food Safety?</a:t>
            </a:r>
          </a:p>
        </p:txBody>
      </p:sp>
    </p:spTree>
    <p:extLst>
      <p:ext uri="{BB962C8B-B14F-4D97-AF65-F5344CB8AC3E}">
        <p14:creationId xmlns:p14="http://schemas.microsoft.com/office/powerpoint/2010/main" val="263406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2235B7-9D0D-63A6-2A95-4FF5610F5548}"/>
              </a:ext>
            </a:extLst>
          </p:cNvPr>
          <p:cNvSpPr/>
          <p:nvPr/>
        </p:nvSpPr>
        <p:spPr>
          <a:xfrm>
            <a:off x="1" y="0"/>
            <a:ext cx="12192000" cy="1435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4" name="Picture 43" descr="Page from Simply Safe and Suitable. ">
            <a:extLst>
              <a:ext uri="{FF2B5EF4-FFF2-40B4-BE49-F238E27FC236}">
                <a16:creationId xmlns:a16="http://schemas.microsoft.com/office/drawing/2014/main" id="{A2B6EB6B-3972-78A9-7317-A281A7BE4F62}"/>
              </a:ext>
            </a:extLst>
          </p:cNvPr>
          <p:cNvPicPr>
            <a:picLocks noChangeAspect="1"/>
          </p:cNvPicPr>
          <p:nvPr/>
        </p:nvPicPr>
        <p:blipFill>
          <a:blip r:embed="rId3"/>
          <a:stretch>
            <a:fillRect/>
          </a:stretch>
        </p:blipFill>
        <p:spPr>
          <a:xfrm rot="256050">
            <a:off x="7498953" y="1135257"/>
            <a:ext cx="3640050" cy="5159375"/>
          </a:xfrm>
          <a:prstGeom prst="rect">
            <a:avLst/>
          </a:prstGeom>
          <a:effectLst>
            <a:outerShdw blurRad="50800" dist="38100" dir="5400000" algn="t" rotWithShape="0">
              <a:prstClr val="black">
                <a:alpha val="40000"/>
              </a:prstClr>
            </a:outerShdw>
          </a:effectLst>
        </p:spPr>
      </p:pic>
      <p:sp>
        <p:nvSpPr>
          <p:cNvPr id="16" name="Title 1">
            <a:extLst>
              <a:ext uri="{FF2B5EF4-FFF2-40B4-BE49-F238E27FC236}">
                <a16:creationId xmlns:a16="http://schemas.microsoft.com/office/drawing/2014/main" id="{3135342E-C1D3-AE66-33D0-D32E3C1E6D84}"/>
              </a:ext>
            </a:extLst>
          </p:cNvPr>
          <p:cNvSpPr>
            <a:spLocks noGrp="1"/>
          </p:cNvSpPr>
          <p:nvPr>
            <p:ph type="title"/>
          </p:nvPr>
        </p:nvSpPr>
        <p:spPr>
          <a:xfrm>
            <a:off x="718930" y="568325"/>
            <a:ext cx="10515600" cy="561975"/>
          </a:xfrm>
        </p:spPr>
        <p:txBody>
          <a:bodyPr>
            <a:noAutofit/>
          </a:bodyPr>
          <a:lstStyle/>
          <a:p>
            <a:r>
              <a:rPr lang="en-NZ" sz="4000" b="1" dirty="0">
                <a:solidFill>
                  <a:schemeClr val="bg2">
                    <a:lumMod val="25000"/>
                  </a:schemeClr>
                </a:solidFill>
                <a:effectLst/>
                <a:ea typeface="Times New Roman" panose="02020603050405020304" pitchFamily="18" charset="0"/>
                <a:cs typeface="Arial" panose="020B0604020202020204" pitchFamily="34" charset="0"/>
              </a:rPr>
              <a:t>Simply Safe &amp; Suitable</a:t>
            </a:r>
            <a:endParaRPr lang="en-NZ" sz="4000" b="1" dirty="0">
              <a:solidFill>
                <a:schemeClr val="bg2">
                  <a:lumMod val="25000"/>
                </a:schemeClr>
              </a:solidFill>
              <a:cs typeface="Arial" panose="020B0604020202020204" pitchFamily="34" charset="0"/>
            </a:endParaRPr>
          </a:p>
        </p:txBody>
      </p:sp>
      <p:pic>
        <p:nvPicPr>
          <p:cNvPr id="14" name="Picture 13" descr="Page from Simply Safe and Suitable. ">
            <a:extLst>
              <a:ext uri="{FF2B5EF4-FFF2-40B4-BE49-F238E27FC236}">
                <a16:creationId xmlns:a16="http://schemas.microsoft.com/office/drawing/2014/main" id="{97C3FB73-B285-912F-DD20-5EE5D5381EA7}"/>
              </a:ext>
            </a:extLst>
          </p:cNvPr>
          <p:cNvPicPr>
            <a:picLocks noChangeAspect="1"/>
          </p:cNvPicPr>
          <p:nvPr/>
        </p:nvPicPr>
        <p:blipFill>
          <a:blip r:embed="rId4"/>
          <a:stretch>
            <a:fillRect/>
          </a:stretch>
        </p:blipFill>
        <p:spPr>
          <a:xfrm rot="256050">
            <a:off x="5492012" y="339186"/>
            <a:ext cx="3640050" cy="5127722"/>
          </a:xfrm>
          <a:prstGeom prst="rect">
            <a:avLst/>
          </a:prstGeom>
          <a:effectLst>
            <a:outerShdw blurRad="50800" dist="38100" dir="5400000" algn="t" rotWithShape="0">
              <a:prstClr val="black">
                <a:alpha val="40000"/>
              </a:prstClr>
            </a:outerShdw>
          </a:effectLst>
        </p:spPr>
      </p:pic>
      <p:grpSp>
        <p:nvGrpSpPr>
          <p:cNvPr id="43" name="Group 42" descr="Cover page of the Simply Safe and Suitable - Template Food Control Plan. &#10;&#10;This is a document that outlines the rules food businesses must follow">
            <a:extLst>
              <a:ext uri="{FF2B5EF4-FFF2-40B4-BE49-F238E27FC236}">
                <a16:creationId xmlns:a16="http://schemas.microsoft.com/office/drawing/2014/main" id="{56B88528-8DB7-5FE0-88A7-D79923299ACE}"/>
              </a:ext>
            </a:extLst>
          </p:cNvPr>
          <p:cNvGrpSpPr/>
          <p:nvPr/>
        </p:nvGrpSpPr>
        <p:grpSpPr>
          <a:xfrm rot="450349">
            <a:off x="751890" y="2005025"/>
            <a:ext cx="3515851" cy="4008085"/>
            <a:chOff x="2001120" y="2659177"/>
            <a:chExt cx="2102890" cy="2537096"/>
          </a:xfrm>
        </p:grpSpPr>
        <p:grpSp>
          <p:nvGrpSpPr>
            <p:cNvPr id="31" name="object 8">
              <a:extLst>
                <a:ext uri="{FF2B5EF4-FFF2-40B4-BE49-F238E27FC236}">
                  <a16:creationId xmlns:a16="http://schemas.microsoft.com/office/drawing/2014/main" id="{E99BC5D6-0542-01CD-D3F5-3FDD796ECCE2}"/>
                </a:ext>
              </a:extLst>
            </p:cNvPr>
            <p:cNvGrpSpPr/>
            <p:nvPr/>
          </p:nvGrpSpPr>
          <p:grpSpPr>
            <a:xfrm>
              <a:off x="2001120" y="2659177"/>
              <a:ext cx="2102890" cy="2537096"/>
              <a:chOff x="5836495" y="1634243"/>
              <a:chExt cx="3841115" cy="4634230"/>
            </a:xfrm>
          </p:grpSpPr>
          <p:sp>
            <p:nvSpPr>
              <p:cNvPr id="32" name="object 9">
                <a:extLst>
                  <a:ext uri="{FF2B5EF4-FFF2-40B4-BE49-F238E27FC236}">
                    <a16:creationId xmlns:a16="http://schemas.microsoft.com/office/drawing/2014/main" id="{5FCBE48E-3445-6040-00A4-277B72AAD7B5}"/>
                  </a:ext>
                </a:extLst>
              </p:cNvPr>
              <p:cNvSpPr/>
              <p:nvPr/>
            </p:nvSpPr>
            <p:spPr>
              <a:xfrm>
                <a:off x="5836495" y="1898707"/>
                <a:ext cx="3432175" cy="4367530"/>
              </a:xfrm>
              <a:custGeom>
                <a:avLst/>
                <a:gdLst/>
                <a:ahLst/>
                <a:cxnLst/>
                <a:rect l="l" t="t" r="r" b="b"/>
                <a:pathLst>
                  <a:path w="3432175" h="4367530">
                    <a:moveTo>
                      <a:pt x="485076" y="0"/>
                    </a:moveTo>
                    <a:lnTo>
                      <a:pt x="0" y="4010850"/>
                    </a:lnTo>
                    <a:lnTo>
                      <a:pt x="2947047" y="4367263"/>
                    </a:lnTo>
                    <a:lnTo>
                      <a:pt x="3430786" y="367461"/>
                    </a:lnTo>
                    <a:lnTo>
                      <a:pt x="743051" y="367461"/>
                    </a:lnTo>
                    <a:lnTo>
                      <a:pt x="719140" y="359541"/>
                    </a:lnTo>
                    <a:lnTo>
                      <a:pt x="700755" y="343620"/>
                    </a:lnTo>
                    <a:lnTo>
                      <a:pt x="689678" y="321970"/>
                    </a:lnTo>
                    <a:lnTo>
                      <a:pt x="687692" y="296862"/>
                    </a:lnTo>
                    <a:lnTo>
                      <a:pt x="695610" y="272948"/>
                    </a:lnTo>
                    <a:lnTo>
                      <a:pt x="711527" y="254566"/>
                    </a:lnTo>
                    <a:lnTo>
                      <a:pt x="733172" y="243493"/>
                    </a:lnTo>
                    <a:lnTo>
                      <a:pt x="758278" y="241503"/>
                    </a:lnTo>
                    <a:lnTo>
                      <a:pt x="2482049" y="241503"/>
                    </a:lnTo>
                    <a:lnTo>
                      <a:pt x="485076" y="0"/>
                    </a:lnTo>
                    <a:close/>
                  </a:path>
                  <a:path w="3432175" h="4367530">
                    <a:moveTo>
                      <a:pt x="2482049" y="241503"/>
                    </a:moveTo>
                    <a:lnTo>
                      <a:pt x="758278" y="241503"/>
                    </a:lnTo>
                    <a:lnTo>
                      <a:pt x="782196" y="249421"/>
                    </a:lnTo>
                    <a:lnTo>
                      <a:pt x="800584" y="265337"/>
                    </a:lnTo>
                    <a:lnTo>
                      <a:pt x="811658" y="286983"/>
                    </a:lnTo>
                    <a:lnTo>
                      <a:pt x="813638" y="312089"/>
                    </a:lnTo>
                    <a:lnTo>
                      <a:pt x="805727" y="336000"/>
                    </a:lnTo>
                    <a:lnTo>
                      <a:pt x="789812" y="354387"/>
                    </a:lnTo>
                    <a:lnTo>
                      <a:pt x="768164" y="365467"/>
                    </a:lnTo>
                    <a:lnTo>
                      <a:pt x="743051" y="367461"/>
                    </a:lnTo>
                    <a:lnTo>
                      <a:pt x="3430786" y="367461"/>
                    </a:lnTo>
                    <a:lnTo>
                      <a:pt x="3432124" y="356400"/>
                    </a:lnTo>
                    <a:lnTo>
                      <a:pt x="2482049" y="241503"/>
                    </a:lnTo>
                    <a:close/>
                  </a:path>
                </a:pathLst>
              </a:custGeom>
              <a:solidFill>
                <a:srgbClr val="BCBEC0"/>
              </a:solidFill>
            </p:spPr>
            <p:txBody>
              <a:bodyPr wrap="square" lIns="0" tIns="0" rIns="0" bIns="0" rtlCol="0"/>
              <a:lstStyle/>
              <a:p>
                <a:endParaRPr/>
              </a:p>
            </p:txBody>
          </p:sp>
          <p:sp>
            <p:nvSpPr>
              <p:cNvPr id="33" name="object 10">
                <a:extLst>
                  <a:ext uri="{FF2B5EF4-FFF2-40B4-BE49-F238E27FC236}">
                    <a16:creationId xmlns:a16="http://schemas.microsoft.com/office/drawing/2014/main" id="{40F84D29-F807-893C-431A-511898EEBCA6}"/>
                  </a:ext>
                </a:extLst>
              </p:cNvPr>
              <p:cNvSpPr/>
              <p:nvPr/>
            </p:nvSpPr>
            <p:spPr>
              <a:xfrm>
                <a:off x="8589354" y="2230193"/>
                <a:ext cx="679450" cy="4038600"/>
              </a:xfrm>
              <a:custGeom>
                <a:avLst/>
                <a:gdLst/>
                <a:ahLst/>
                <a:cxnLst/>
                <a:rect l="l" t="t" r="r" b="b"/>
                <a:pathLst>
                  <a:path w="679450" h="4038600">
                    <a:moveTo>
                      <a:pt x="463486" y="0"/>
                    </a:moveTo>
                    <a:lnTo>
                      <a:pt x="0" y="4013352"/>
                    </a:lnTo>
                    <a:lnTo>
                      <a:pt x="215772" y="4038282"/>
                    </a:lnTo>
                    <a:lnTo>
                      <a:pt x="679259" y="24917"/>
                    </a:lnTo>
                    <a:lnTo>
                      <a:pt x="463486" y="0"/>
                    </a:lnTo>
                    <a:close/>
                  </a:path>
                </a:pathLst>
              </a:custGeom>
              <a:solidFill>
                <a:srgbClr val="F36F21"/>
              </a:solidFill>
            </p:spPr>
            <p:txBody>
              <a:bodyPr wrap="square" lIns="0" tIns="0" rIns="0" bIns="0" rtlCol="0"/>
              <a:lstStyle/>
              <a:p>
                <a:endParaRPr/>
              </a:p>
            </p:txBody>
          </p:sp>
          <p:sp>
            <p:nvSpPr>
              <p:cNvPr id="34" name="object 11">
                <a:extLst>
                  <a:ext uri="{FF2B5EF4-FFF2-40B4-BE49-F238E27FC236}">
                    <a16:creationId xmlns:a16="http://schemas.microsoft.com/office/drawing/2014/main" id="{FCDC503B-9F06-7E18-9130-7DCBCB400577}"/>
                  </a:ext>
                </a:extLst>
              </p:cNvPr>
              <p:cNvSpPr/>
              <p:nvPr/>
            </p:nvSpPr>
            <p:spPr>
              <a:xfrm>
                <a:off x="6050874" y="1925272"/>
                <a:ext cx="3187700" cy="4198620"/>
              </a:xfrm>
              <a:custGeom>
                <a:avLst/>
                <a:gdLst/>
                <a:ahLst/>
                <a:cxnLst/>
                <a:rect l="l" t="t" r="r" b="b"/>
                <a:pathLst>
                  <a:path w="3187700" h="4198620">
                    <a:moveTo>
                      <a:pt x="223443" y="0"/>
                    </a:moveTo>
                    <a:lnTo>
                      <a:pt x="0" y="4033913"/>
                    </a:lnTo>
                    <a:lnTo>
                      <a:pt x="2963976" y="4198086"/>
                    </a:lnTo>
                    <a:lnTo>
                      <a:pt x="3177132" y="349923"/>
                    </a:lnTo>
                    <a:lnTo>
                      <a:pt x="504761" y="349923"/>
                    </a:lnTo>
                    <a:lnTo>
                      <a:pt x="480380" y="343578"/>
                    </a:lnTo>
                    <a:lnTo>
                      <a:pt x="461002" y="328890"/>
                    </a:lnTo>
                    <a:lnTo>
                      <a:pt x="448545" y="308008"/>
                    </a:lnTo>
                    <a:lnTo>
                      <a:pt x="444931" y="283083"/>
                    </a:lnTo>
                    <a:lnTo>
                      <a:pt x="451276" y="258702"/>
                    </a:lnTo>
                    <a:lnTo>
                      <a:pt x="465964" y="239323"/>
                    </a:lnTo>
                    <a:lnTo>
                      <a:pt x="486845" y="226867"/>
                    </a:lnTo>
                    <a:lnTo>
                      <a:pt x="511771" y="223253"/>
                    </a:lnTo>
                    <a:lnTo>
                      <a:pt x="3184148" y="223253"/>
                    </a:lnTo>
                    <a:lnTo>
                      <a:pt x="3187420" y="164185"/>
                    </a:lnTo>
                    <a:lnTo>
                      <a:pt x="223443" y="0"/>
                    </a:lnTo>
                    <a:close/>
                  </a:path>
                  <a:path w="3187700" h="4198620">
                    <a:moveTo>
                      <a:pt x="3184148" y="223253"/>
                    </a:moveTo>
                    <a:lnTo>
                      <a:pt x="511771" y="223253"/>
                    </a:lnTo>
                    <a:lnTo>
                      <a:pt x="536147" y="229598"/>
                    </a:lnTo>
                    <a:lnTo>
                      <a:pt x="555526" y="244287"/>
                    </a:lnTo>
                    <a:lnTo>
                      <a:pt x="567986" y="265172"/>
                    </a:lnTo>
                    <a:lnTo>
                      <a:pt x="571601" y="290106"/>
                    </a:lnTo>
                    <a:lnTo>
                      <a:pt x="565256" y="314475"/>
                    </a:lnTo>
                    <a:lnTo>
                      <a:pt x="550568" y="333854"/>
                    </a:lnTo>
                    <a:lnTo>
                      <a:pt x="529687" y="346313"/>
                    </a:lnTo>
                    <a:lnTo>
                      <a:pt x="504761" y="349923"/>
                    </a:lnTo>
                    <a:lnTo>
                      <a:pt x="3177132" y="349923"/>
                    </a:lnTo>
                    <a:lnTo>
                      <a:pt x="3184148" y="223253"/>
                    </a:lnTo>
                    <a:close/>
                  </a:path>
                </a:pathLst>
              </a:custGeom>
              <a:solidFill>
                <a:srgbClr val="D1D3D4"/>
              </a:solidFill>
            </p:spPr>
            <p:txBody>
              <a:bodyPr wrap="square" lIns="0" tIns="0" rIns="0" bIns="0" rtlCol="0"/>
              <a:lstStyle/>
              <a:p>
                <a:endParaRPr/>
              </a:p>
            </p:txBody>
          </p:sp>
          <p:sp>
            <p:nvSpPr>
              <p:cNvPr id="35" name="object 12">
                <a:extLst>
                  <a:ext uri="{FF2B5EF4-FFF2-40B4-BE49-F238E27FC236}">
                    <a16:creationId xmlns:a16="http://schemas.microsoft.com/office/drawing/2014/main" id="{E1F972C6-97B1-DF14-87DD-88E0CC50850F}"/>
                  </a:ext>
                </a:extLst>
              </p:cNvPr>
              <p:cNvSpPr/>
              <p:nvPr/>
            </p:nvSpPr>
            <p:spPr>
              <a:xfrm>
                <a:off x="8819620" y="2078601"/>
                <a:ext cx="419100" cy="4046220"/>
              </a:xfrm>
              <a:custGeom>
                <a:avLst/>
                <a:gdLst/>
                <a:ahLst/>
                <a:cxnLst/>
                <a:rect l="l" t="t" r="r" b="b"/>
                <a:pathLst>
                  <a:path w="419100" h="4046220">
                    <a:moveTo>
                      <a:pt x="201739" y="0"/>
                    </a:moveTo>
                    <a:lnTo>
                      <a:pt x="0" y="4035005"/>
                    </a:lnTo>
                    <a:lnTo>
                      <a:pt x="216941" y="4045851"/>
                    </a:lnTo>
                    <a:lnTo>
                      <a:pt x="418680" y="10858"/>
                    </a:lnTo>
                    <a:lnTo>
                      <a:pt x="201739" y="0"/>
                    </a:lnTo>
                    <a:close/>
                  </a:path>
                </a:pathLst>
              </a:custGeom>
              <a:solidFill>
                <a:srgbClr val="F16D9A"/>
              </a:solidFill>
            </p:spPr>
            <p:txBody>
              <a:bodyPr wrap="square" lIns="0" tIns="0" rIns="0" bIns="0" rtlCol="0"/>
              <a:lstStyle/>
              <a:p>
                <a:endParaRPr/>
              </a:p>
            </p:txBody>
          </p:sp>
          <p:sp>
            <p:nvSpPr>
              <p:cNvPr id="36" name="object 13">
                <a:extLst>
                  <a:ext uri="{FF2B5EF4-FFF2-40B4-BE49-F238E27FC236}">
                    <a16:creationId xmlns:a16="http://schemas.microsoft.com/office/drawing/2014/main" id="{E543C4E7-6CB2-962A-FB2C-59D3D7BA645E}"/>
                  </a:ext>
                </a:extLst>
              </p:cNvPr>
              <p:cNvSpPr/>
              <p:nvPr/>
            </p:nvSpPr>
            <p:spPr>
              <a:xfrm>
                <a:off x="6252123" y="1954568"/>
                <a:ext cx="2990215" cy="4056379"/>
              </a:xfrm>
              <a:custGeom>
                <a:avLst/>
                <a:gdLst/>
                <a:ahLst/>
                <a:cxnLst/>
                <a:rect l="l" t="t" r="r" b="b"/>
                <a:pathLst>
                  <a:path w="2990215" h="4056379">
                    <a:moveTo>
                      <a:pt x="21729" y="0"/>
                    </a:moveTo>
                    <a:lnTo>
                      <a:pt x="0" y="4040047"/>
                    </a:lnTo>
                    <a:lnTo>
                      <a:pt x="2968472" y="4055999"/>
                    </a:lnTo>
                    <a:lnTo>
                      <a:pt x="2988484" y="335445"/>
                    </a:lnTo>
                    <a:lnTo>
                      <a:pt x="320154" y="335445"/>
                    </a:lnTo>
                    <a:lnTo>
                      <a:pt x="295494" y="330321"/>
                    </a:lnTo>
                    <a:lnTo>
                      <a:pt x="275407" y="316620"/>
                    </a:lnTo>
                    <a:lnTo>
                      <a:pt x="261923" y="296390"/>
                    </a:lnTo>
                    <a:lnTo>
                      <a:pt x="257073" y="271678"/>
                    </a:lnTo>
                    <a:lnTo>
                      <a:pt x="262191" y="247016"/>
                    </a:lnTo>
                    <a:lnTo>
                      <a:pt x="275893" y="226925"/>
                    </a:lnTo>
                    <a:lnTo>
                      <a:pt x="296126" y="213437"/>
                    </a:lnTo>
                    <a:lnTo>
                      <a:pt x="320840" y="208584"/>
                    </a:lnTo>
                    <a:lnTo>
                      <a:pt x="2989166" y="208584"/>
                    </a:lnTo>
                    <a:lnTo>
                      <a:pt x="2990202" y="15989"/>
                    </a:lnTo>
                    <a:lnTo>
                      <a:pt x="21729" y="0"/>
                    </a:lnTo>
                    <a:close/>
                  </a:path>
                  <a:path w="2990215" h="4056379">
                    <a:moveTo>
                      <a:pt x="2989166" y="208584"/>
                    </a:moveTo>
                    <a:lnTo>
                      <a:pt x="320840" y="208584"/>
                    </a:lnTo>
                    <a:lnTo>
                      <a:pt x="345507" y="213702"/>
                    </a:lnTo>
                    <a:lnTo>
                      <a:pt x="365598" y="227403"/>
                    </a:lnTo>
                    <a:lnTo>
                      <a:pt x="379083" y="247632"/>
                    </a:lnTo>
                    <a:lnTo>
                      <a:pt x="383933" y="272338"/>
                    </a:lnTo>
                    <a:lnTo>
                      <a:pt x="378815" y="297006"/>
                    </a:lnTo>
                    <a:lnTo>
                      <a:pt x="365112" y="317098"/>
                    </a:lnTo>
                    <a:lnTo>
                      <a:pt x="344875" y="330587"/>
                    </a:lnTo>
                    <a:lnTo>
                      <a:pt x="320154" y="335445"/>
                    </a:lnTo>
                    <a:lnTo>
                      <a:pt x="2988484" y="335445"/>
                    </a:lnTo>
                    <a:lnTo>
                      <a:pt x="2989166" y="208584"/>
                    </a:lnTo>
                    <a:close/>
                  </a:path>
                </a:pathLst>
              </a:custGeom>
              <a:solidFill>
                <a:srgbClr val="E6E7E8"/>
              </a:solidFill>
            </p:spPr>
            <p:txBody>
              <a:bodyPr wrap="square" lIns="0" tIns="0" rIns="0" bIns="0" rtlCol="0"/>
              <a:lstStyle/>
              <a:p>
                <a:endParaRPr/>
              </a:p>
            </p:txBody>
          </p:sp>
          <p:sp>
            <p:nvSpPr>
              <p:cNvPr id="37" name="object 14">
                <a:extLst>
                  <a:ext uri="{FF2B5EF4-FFF2-40B4-BE49-F238E27FC236}">
                    <a16:creationId xmlns:a16="http://schemas.microsoft.com/office/drawing/2014/main" id="{2A36E53F-694E-8012-724A-7410F6A6A10B}"/>
                  </a:ext>
                </a:extLst>
              </p:cNvPr>
              <p:cNvSpPr/>
              <p:nvPr/>
            </p:nvSpPr>
            <p:spPr>
              <a:xfrm>
                <a:off x="9025127" y="1970557"/>
                <a:ext cx="217804" cy="4040504"/>
              </a:xfrm>
              <a:custGeom>
                <a:avLst/>
                <a:gdLst/>
                <a:ahLst/>
                <a:cxnLst/>
                <a:rect l="l" t="t" r="r" b="b"/>
                <a:pathLst>
                  <a:path w="217804" h="4040504">
                    <a:moveTo>
                      <a:pt x="217208" y="0"/>
                    </a:moveTo>
                    <a:lnTo>
                      <a:pt x="0" y="0"/>
                    </a:lnTo>
                    <a:lnTo>
                      <a:pt x="0" y="4040009"/>
                    </a:lnTo>
                    <a:lnTo>
                      <a:pt x="217208" y="4040009"/>
                    </a:lnTo>
                    <a:lnTo>
                      <a:pt x="217208" y="0"/>
                    </a:lnTo>
                    <a:close/>
                  </a:path>
                </a:pathLst>
              </a:custGeom>
              <a:solidFill>
                <a:srgbClr val="C1D72F"/>
              </a:solidFill>
            </p:spPr>
            <p:txBody>
              <a:bodyPr wrap="square" lIns="0" tIns="0" rIns="0" bIns="0" rtlCol="0"/>
              <a:lstStyle/>
              <a:p>
                <a:endParaRPr/>
              </a:p>
            </p:txBody>
          </p:sp>
          <p:sp>
            <p:nvSpPr>
              <p:cNvPr id="38" name="object 15">
                <a:extLst>
                  <a:ext uri="{FF2B5EF4-FFF2-40B4-BE49-F238E27FC236}">
                    <a16:creationId xmlns:a16="http://schemas.microsoft.com/office/drawing/2014/main" id="{A8FA4734-830C-F49F-481E-01F770049BF4}"/>
                  </a:ext>
                </a:extLst>
              </p:cNvPr>
              <p:cNvSpPr/>
              <p:nvPr/>
            </p:nvSpPr>
            <p:spPr>
              <a:xfrm>
                <a:off x="6252118" y="1788215"/>
                <a:ext cx="3194685" cy="4203065"/>
              </a:xfrm>
              <a:custGeom>
                <a:avLst/>
                <a:gdLst/>
                <a:ahLst/>
                <a:cxnLst/>
                <a:rect l="l" t="t" r="r" b="b"/>
                <a:pathLst>
                  <a:path w="3194684" h="4203065">
                    <a:moveTo>
                      <a:pt x="2963684" y="0"/>
                    </a:moveTo>
                    <a:lnTo>
                      <a:pt x="0" y="169303"/>
                    </a:lnTo>
                    <a:lnTo>
                      <a:pt x="230416" y="4202811"/>
                    </a:lnTo>
                    <a:lnTo>
                      <a:pt x="3194100" y="4033532"/>
                    </a:lnTo>
                    <a:lnTo>
                      <a:pt x="2991417" y="485470"/>
                    </a:lnTo>
                    <a:lnTo>
                      <a:pt x="318782" y="485470"/>
                    </a:lnTo>
                    <a:lnTo>
                      <a:pt x="293848" y="481891"/>
                    </a:lnTo>
                    <a:lnTo>
                      <a:pt x="272943" y="469463"/>
                    </a:lnTo>
                    <a:lnTo>
                      <a:pt x="258223" y="450103"/>
                    </a:lnTo>
                    <a:lnTo>
                      <a:pt x="251840" y="425729"/>
                    </a:lnTo>
                    <a:lnTo>
                      <a:pt x="255411" y="400803"/>
                    </a:lnTo>
                    <a:lnTo>
                      <a:pt x="267835" y="379906"/>
                    </a:lnTo>
                    <a:lnTo>
                      <a:pt x="287190" y="365187"/>
                    </a:lnTo>
                    <a:lnTo>
                      <a:pt x="311556" y="358800"/>
                    </a:lnTo>
                    <a:lnTo>
                      <a:pt x="2984181" y="358800"/>
                    </a:lnTo>
                    <a:lnTo>
                      <a:pt x="2963684" y="0"/>
                    </a:lnTo>
                    <a:close/>
                  </a:path>
                  <a:path w="3194684" h="4203065">
                    <a:moveTo>
                      <a:pt x="2984181" y="358800"/>
                    </a:moveTo>
                    <a:lnTo>
                      <a:pt x="311556" y="358800"/>
                    </a:lnTo>
                    <a:lnTo>
                      <a:pt x="336489" y="362376"/>
                    </a:lnTo>
                    <a:lnTo>
                      <a:pt x="357390" y="374797"/>
                    </a:lnTo>
                    <a:lnTo>
                      <a:pt x="372110" y="394145"/>
                    </a:lnTo>
                    <a:lnTo>
                      <a:pt x="378498" y="418503"/>
                    </a:lnTo>
                    <a:lnTo>
                      <a:pt x="374927" y="443443"/>
                    </a:lnTo>
                    <a:lnTo>
                      <a:pt x="362504" y="464350"/>
                    </a:lnTo>
                    <a:lnTo>
                      <a:pt x="343149" y="479074"/>
                    </a:lnTo>
                    <a:lnTo>
                      <a:pt x="318782" y="485470"/>
                    </a:lnTo>
                    <a:lnTo>
                      <a:pt x="2991417" y="485470"/>
                    </a:lnTo>
                    <a:lnTo>
                      <a:pt x="2984181" y="358800"/>
                    </a:lnTo>
                    <a:close/>
                  </a:path>
                </a:pathLst>
              </a:custGeom>
              <a:solidFill>
                <a:srgbClr val="FFFFFF"/>
              </a:solidFill>
            </p:spPr>
            <p:txBody>
              <a:bodyPr wrap="square" lIns="0" tIns="0" rIns="0" bIns="0" rtlCol="0"/>
              <a:lstStyle/>
              <a:p>
                <a:endParaRPr/>
              </a:p>
            </p:txBody>
          </p:sp>
          <p:sp>
            <p:nvSpPr>
              <p:cNvPr id="39" name="object 16">
                <a:extLst>
                  <a:ext uri="{FF2B5EF4-FFF2-40B4-BE49-F238E27FC236}">
                    <a16:creationId xmlns:a16="http://schemas.microsoft.com/office/drawing/2014/main" id="{5C7C3F07-70A9-09E2-D19E-EC7706CBD405}"/>
                  </a:ext>
                </a:extLst>
              </p:cNvPr>
              <p:cNvSpPr/>
              <p:nvPr/>
            </p:nvSpPr>
            <p:spPr>
              <a:xfrm>
                <a:off x="8999030" y="1788209"/>
                <a:ext cx="469265" cy="4046220"/>
              </a:xfrm>
              <a:custGeom>
                <a:avLst/>
                <a:gdLst/>
                <a:ahLst/>
                <a:cxnLst/>
                <a:rect l="l" t="t" r="r" b="b"/>
                <a:pathLst>
                  <a:path w="469265" h="4046220">
                    <a:moveTo>
                      <a:pt x="216776" y="0"/>
                    </a:moveTo>
                    <a:lnTo>
                      <a:pt x="0" y="13550"/>
                    </a:lnTo>
                    <a:lnTo>
                      <a:pt x="252095" y="4045712"/>
                    </a:lnTo>
                    <a:lnTo>
                      <a:pt x="468871" y="4032173"/>
                    </a:lnTo>
                    <a:lnTo>
                      <a:pt x="216776" y="0"/>
                    </a:lnTo>
                    <a:close/>
                  </a:path>
                </a:pathLst>
              </a:custGeom>
              <a:solidFill>
                <a:srgbClr val="2DB9D7"/>
              </a:solidFill>
            </p:spPr>
            <p:txBody>
              <a:bodyPr wrap="square" lIns="0" tIns="0" rIns="0" bIns="0" rtlCol="0"/>
              <a:lstStyle/>
              <a:p>
                <a:endParaRPr/>
              </a:p>
            </p:txBody>
          </p:sp>
          <p:sp>
            <p:nvSpPr>
              <p:cNvPr id="40" name="object 17">
                <a:extLst>
                  <a:ext uri="{FF2B5EF4-FFF2-40B4-BE49-F238E27FC236}">
                    <a16:creationId xmlns:a16="http://schemas.microsoft.com/office/drawing/2014/main" id="{455E1CBC-8337-C80F-4240-1F94D5BA033A}"/>
                  </a:ext>
                </a:extLst>
              </p:cNvPr>
              <p:cNvSpPr/>
              <p:nvPr/>
            </p:nvSpPr>
            <p:spPr>
              <a:xfrm>
                <a:off x="6261157" y="1653731"/>
                <a:ext cx="3416300" cy="4356735"/>
              </a:xfrm>
              <a:custGeom>
                <a:avLst/>
                <a:gdLst/>
                <a:ahLst/>
                <a:cxnLst/>
                <a:rect l="l" t="t" r="r" b="b"/>
                <a:pathLst>
                  <a:path w="3416300" h="4356735">
                    <a:moveTo>
                      <a:pt x="2948559" y="0"/>
                    </a:moveTo>
                    <a:lnTo>
                      <a:pt x="0" y="343636"/>
                    </a:lnTo>
                    <a:lnTo>
                      <a:pt x="467677" y="4356569"/>
                    </a:lnTo>
                    <a:lnTo>
                      <a:pt x="3416236" y="4012933"/>
                    </a:lnTo>
                    <a:lnTo>
                      <a:pt x="3023198" y="640448"/>
                    </a:lnTo>
                    <a:lnTo>
                      <a:pt x="336854" y="640448"/>
                    </a:lnTo>
                    <a:lnTo>
                      <a:pt x="311754" y="638360"/>
                    </a:lnTo>
                    <a:lnTo>
                      <a:pt x="290156" y="627197"/>
                    </a:lnTo>
                    <a:lnTo>
                      <a:pt x="274321" y="608749"/>
                    </a:lnTo>
                    <a:lnTo>
                      <a:pt x="266509" y="584809"/>
                    </a:lnTo>
                    <a:lnTo>
                      <a:pt x="268604" y="559700"/>
                    </a:lnTo>
                    <a:lnTo>
                      <a:pt x="279773" y="538095"/>
                    </a:lnTo>
                    <a:lnTo>
                      <a:pt x="298225" y="522258"/>
                    </a:lnTo>
                    <a:lnTo>
                      <a:pt x="322173" y="514451"/>
                    </a:lnTo>
                    <a:lnTo>
                      <a:pt x="3008514" y="514451"/>
                    </a:lnTo>
                    <a:lnTo>
                      <a:pt x="2948559" y="0"/>
                    </a:lnTo>
                    <a:close/>
                  </a:path>
                  <a:path w="3416300" h="4356735">
                    <a:moveTo>
                      <a:pt x="3008514" y="514451"/>
                    </a:moveTo>
                    <a:lnTo>
                      <a:pt x="322173" y="514451"/>
                    </a:lnTo>
                    <a:lnTo>
                      <a:pt x="347275" y="516546"/>
                    </a:lnTo>
                    <a:lnTo>
                      <a:pt x="368876" y="527713"/>
                    </a:lnTo>
                    <a:lnTo>
                      <a:pt x="384711" y="546162"/>
                    </a:lnTo>
                    <a:lnTo>
                      <a:pt x="392518" y="570102"/>
                    </a:lnTo>
                    <a:lnTo>
                      <a:pt x="390423" y="595210"/>
                    </a:lnTo>
                    <a:lnTo>
                      <a:pt x="379255" y="616810"/>
                    </a:lnTo>
                    <a:lnTo>
                      <a:pt x="360802" y="632642"/>
                    </a:lnTo>
                    <a:lnTo>
                      <a:pt x="336854" y="640448"/>
                    </a:lnTo>
                    <a:lnTo>
                      <a:pt x="3023198" y="640448"/>
                    </a:lnTo>
                    <a:lnTo>
                      <a:pt x="3008514" y="514451"/>
                    </a:lnTo>
                    <a:close/>
                  </a:path>
                </a:pathLst>
              </a:custGeom>
              <a:solidFill>
                <a:srgbClr val="003F5F"/>
              </a:solidFill>
            </p:spPr>
            <p:txBody>
              <a:bodyPr wrap="square" lIns="0" tIns="0" rIns="0" bIns="0" rtlCol="0"/>
              <a:lstStyle/>
              <a:p>
                <a:endParaRPr/>
              </a:p>
            </p:txBody>
          </p:sp>
          <p:pic>
            <p:nvPicPr>
              <p:cNvPr id="41" name="object 18">
                <a:extLst>
                  <a:ext uri="{FF2B5EF4-FFF2-40B4-BE49-F238E27FC236}">
                    <a16:creationId xmlns:a16="http://schemas.microsoft.com/office/drawing/2014/main" id="{9C7D4595-FB60-7E56-FEEC-E2CB2BADEABC}"/>
                  </a:ext>
                </a:extLst>
              </p:cNvPr>
              <p:cNvPicPr/>
              <p:nvPr/>
            </p:nvPicPr>
            <p:blipFill>
              <a:blip r:embed="rId5" cstate="print"/>
              <a:stretch>
                <a:fillRect/>
              </a:stretch>
            </p:blipFill>
            <p:spPr>
              <a:xfrm>
                <a:off x="5849246" y="1634243"/>
                <a:ext cx="3698459" cy="4252723"/>
              </a:xfrm>
              <a:prstGeom prst="rect">
                <a:avLst/>
              </a:prstGeom>
            </p:spPr>
          </p:pic>
        </p:grpSp>
        <p:sp>
          <p:nvSpPr>
            <p:cNvPr id="42" name="Rectangle 41">
              <a:extLst>
                <a:ext uri="{FF2B5EF4-FFF2-40B4-BE49-F238E27FC236}">
                  <a16:creationId xmlns:a16="http://schemas.microsoft.com/office/drawing/2014/main" id="{AB3B7A79-04D4-FEA8-F370-A618291E6309}"/>
                </a:ext>
              </a:extLst>
            </p:cNvPr>
            <p:cNvSpPr/>
            <p:nvPr/>
          </p:nvSpPr>
          <p:spPr>
            <a:xfrm rot="21191467">
              <a:off x="3086664" y="2994626"/>
              <a:ext cx="53237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583043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3"/>
</p:tagLst>
</file>

<file path=ppt/tags/tag2.xml><?xml version="1.0" encoding="utf-8"?>
<p:tagLst xmlns:a="http://schemas.openxmlformats.org/drawingml/2006/main" xmlns:r="http://schemas.openxmlformats.org/officeDocument/2006/relationships" xmlns:p="http://schemas.openxmlformats.org/presentationml/2006/main">
  <p:tag name="TIMING" val="|24.6"/>
</p:tagLst>
</file>

<file path=ppt/tags/tag3.xml><?xml version="1.0" encoding="utf-8"?>
<p:tagLst xmlns:a="http://schemas.openxmlformats.org/drawingml/2006/main" xmlns:r="http://schemas.openxmlformats.org/officeDocument/2006/relationships" xmlns:p="http://schemas.openxmlformats.org/presentationml/2006/main">
  <p:tag name="TIMING" val="|16.8"/>
</p:tagLst>
</file>

<file path=ppt/tags/tag4.xml><?xml version="1.0" encoding="utf-8"?>
<p:tagLst xmlns:a="http://schemas.openxmlformats.org/drawingml/2006/main" xmlns:r="http://schemas.openxmlformats.org/officeDocument/2006/relationships" xmlns:p="http://schemas.openxmlformats.org/presentationml/2006/main">
  <p:tag name="TIMING" val="|24.6|0.7|19.8|9.2"/>
</p:tagLst>
</file>

<file path=ppt/tags/tag5.xml><?xml version="1.0" encoding="utf-8"?>
<p:tagLst xmlns:a="http://schemas.openxmlformats.org/drawingml/2006/main" xmlns:r="http://schemas.openxmlformats.org/officeDocument/2006/relationships" xmlns:p="http://schemas.openxmlformats.org/presentationml/2006/main">
  <p:tag name="TIMING" val="|13.5|15.8"/>
</p:tagLst>
</file>

<file path=ppt/tags/tag6.xml><?xml version="1.0" encoding="utf-8"?>
<p:tagLst xmlns:a="http://schemas.openxmlformats.org/drawingml/2006/main" xmlns:r="http://schemas.openxmlformats.org/officeDocument/2006/relationships" xmlns:p="http://schemas.openxmlformats.org/presentationml/2006/main">
  <p:tag name="TIMING" val="|3.6|0.6|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3706</TotalTime>
  <Words>3308</Words>
  <Application>Microsoft Office PowerPoint</Application>
  <PresentationFormat>Widescreen</PresentationFormat>
  <Paragraphs>599</Paragraphs>
  <Slides>39</Slides>
  <Notes>38</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39</vt:i4>
      </vt:variant>
    </vt:vector>
  </HeadingPairs>
  <TitlesOfParts>
    <vt:vector size="60" baseType="lpstr">
      <vt:lpstr>Arial</vt:lpstr>
      <vt:lpstr>Atkinson Hyperlegible</vt:lpstr>
      <vt:lpstr>Calibri</vt:lpstr>
      <vt:lpstr>Calibri Light</vt:lpstr>
      <vt:lpstr>Calibri-Light</vt:lpstr>
      <vt:lpstr>Courier New</vt:lpstr>
      <vt:lpstr>Georgia</vt:lpstr>
      <vt:lpstr>hargreavesRegular</vt:lpstr>
      <vt:lpstr>sohne</vt:lpstr>
      <vt:lpstr>Source Sans Pro</vt:lpstr>
      <vt:lpstr>Source Sans Pro Light</vt:lpstr>
      <vt:lpstr>Source Sans Pro SemiBold</vt:lpstr>
      <vt:lpstr>SourceSansPro</vt:lpstr>
      <vt:lpstr>source-serif-pro</vt:lpstr>
      <vt:lpstr>Times New Roman</vt:lpstr>
      <vt:lpstr>Office Theme</vt:lpstr>
      <vt:lpstr>Office Theme</vt:lpstr>
      <vt:lpstr>Office Theme</vt:lpstr>
      <vt:lpstr>Office Theme</vt:lpstr>
      <vt:lpstr>Office Theme</vt:lpstr>
      <vt:lpstr>Office Theme</vt:lpstr>
      <vt:lpstr>Nau mai (welcome)  to the ‘What on Earth is Design’ drop-in: Designing for neurodiversity part 2: Dyslexia</vt:lpstr>
      <vt:lpstr>PowerPoint Presentation</vt:lpstr>
      <vt:lpstr>PowerPoint Presentation</vt:lpstr>
      <vt:lpstr>What is design?</vt:lpstr>
      <vt:lpstr>What is design?</vt:lpstr>
      <vt:lpstr>Design components and considerations</vt:lpstr>
      <vt:lpstr>PowerPoint Presentation</vt:lpstr>
      <vt:lpstr>What have we designed at Food Safety?</vt:lpstr>
      <vt:lpstr>Simply Safe &amp; Suitable</vt:lpstr>
      <vt:lpstr>Buddy, top 5 food safety topics, and web page lay out</vt:lpstr>
      <vt:lpstr>Plain English Allergen Labelling guidance</vt:lpstr>
      <vt:lpstr>Risk Management Programmes</vt:lpstr>
      <vt:lpstr>What does neurodivergent mean?</vt:lpstr>
      <vt:lpstr>Types of neurodivergent conditions</vt:lpstr>
      <vt:lpstr>Today I will focus on dyslexia</vt:lpstr>
      <vt:lpstr>PowerPoint Presentation</vt:lpstr>
      <vt:lpstr>What is dyslexia?</vt:lpstr>
      <vt:lpstr>What is dyslexia?</vt:lpstr>
      <vt:lpstr>What is dyslexia?</vt:lpstr>
      <vt:lpstr>How can we help people with dyslexia?</vt:lpstr>
      <vt:lpstr>Font</vt:lpstr>
      <vt:lpstr>Font</vt:lpstr>
      <vt:lpstr>Font</vt:lpstr>
      <vt:lpstr>Font</vt:lpstr>
      <vt:lpstr>Font </vt:lpstr>
      <vt:lpstr>Colour and contrast</vt:lpstr>
      <vt:lpstr>Layout </vt:lpstr>
      <vt:lpstr>Lay out </vt:lpstr>
      <vt:lpstr>Visuals</vt:lpstr>
      <vt:lpstr>Language </vt:lpstr>
      <vt:lpstr>Language </vt:lpstr>
      <vt:lpstr>Language </vt:lpstr>
      <vt:lpstr>Summary </vt:lpstr>
      <vt:lpstr>What’s next</vt:lpstr>
      <vt:lpstr>How did you feel about this talk? </vt:lpstr>
      <vt:lpstr>Thank you for coming along!   Any pātai (questions)? </vt:lpstr>
      <vt:lpstr>PowerPoint Presentation</vt:lpstr>
      <vt:lpstr>PowerPoint Presentation</vt:lpstr>
      <vt:lpstr>PowerPoint Presentation</vt:lpstr>
    </vt:vector>
  </TitlesOfParts>
  <Company>Ministry for Primary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accessibility</dc:title>
  <dc:creator>Krystle Chester</dc:creator>
  <cp:lastModifiedBy>George Lin</cp:lastModifiedBy>
  <cp:revision>81</cp:revision>
  <dcterms:created xsi:type="dcterms:W3CDTF">2024-07-10T04:28:21Z</dcterms:created>
  <dcterms:modified xsi:type="dcterms:W3CDTF">2025-08-09T04:21:42Z</dcterms:modified>
</cp:coreProperties>
</file>